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6DE41-6D78-491E-BCB6-E47E8B9B6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1282148"/>
          </a:xfrm>
        </p:spPr>
        <p:txBody>
          <a:bodyPr/>
          <a:lstStyle/>
          <a:p>
            <a:r>
              <a:rPr lang="es-CO" dirty="0"/>
              <a:t>PLANEACIÓN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ED9915-1B02-498D-9EC6-05FB281ED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2729949"/>
            <a:ext cx="8825658" cy="2908851"/>
          </a:xfrm>
        </p:spPr>
        <p:txBody>
          <a:bodyPr>
            <a:normAutofit/>
          </a:bodyPr>
          <a:lstStyle/>
          <a:p>
            <a:r>
              <a:rPr lang="es-ES" dirty="0"/>
              <a:t> </a:t>
            </a:r>
            <a:r>
              <a:rPr lang="es-ES" i="1" dirty="0"/>
              <a:t>La Planeación en el Proceso Precontractual</a:t>
            </a:r>
            <a:br>
              <a:rPr lang="es-ES" dirty="0"/>
            </a:br>
            <a:endParaRPr lang="es-ES" dirty="0"/>
          </a:p>
          <a:p>
            <a:r>
              <a:rPr lang="es-ES" dirty="0"/>
              <a:t>Fundamentos, elementos y consecuencias jurídicas.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5485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11EE37-F803-4D3C-88EC-FF36B0F28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9" y="781878"/>
            <a:ext cx="9448799" cy="5466521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Introducción</a:t>
            </a:r>
            <a:endParaRPr lang="es-ES" dirty="0"/>
          </a:p>
          <a:p>
            <a:pPr algn="just"/>
            <a:r>
              <a:rPr lang="es-ES" b="1" dirty="0"/>
              <a:t>Contenido</a:t>
            </a:r>
            <a:r>
              <a:rPr lang="es-ES" dirty="0"/>
              <a:t>:</a:t>
            </a:r>
          </a:p>
          <a:p>
            <a:pPr algn="just"/>
            <a:r>
              <a:rPr lang="es-ES" dirty="0"/>
              <a:t>La planeación es un </a:t>
            </a:r>
            <a:r>
              <a:rPr lang="es-ES" b="1" dirty="0"/>
              <a:t>deber</a:t>
            </a:r>
            <a:r>
              <a:rPr lang="es-ES" dirty="0"/>
              <a:t> (no solo un principio) de la Administración.</a:t>
            </a:r>
          </a:p>
          <a:p>
            <a:pPr algn="just"/>
            <a:r>
              <a:rPr lang="es-ES" dirty="0"/>
              <a:t>Determina el éxito del proceso contractual y el cumplimiento de los fines públicos.</a:t>
            </a:r>
          </a:p>
          <a:p>
            <a:pPr algn="just"/>
            <a:r>
              <a:rPr lang="es-ES" b="1" dirty="0"/>
              <a:t>Base legal</a:t>
            </a:r>
            <a:r>
              <a:rPr lang="es-ES" dirty="0"/>
              <a:t>:</a:t>
            </a:r>
          </a:p>
          <a:p>
            <a:pPr lvl="1" algn="just"/>
            <a:r>
              <a:rPr lang="es-ES" dirty="0"/>
              <a:t>Principio de economía (Art. 25 Estatuto de Contratación).</a:t>
            </a:r>
          </a:p>
          <a:p>
            <a:pPr lvl="1" algn="just"/>
            <a:r>
              <a:rPr lang="es-ES" dirty="0"/>
              <a:t>Constitución Política (Arts. 2°, 209, 339-353).</a:t>
            </a:r>
          </a:p>
          <a:p>
            <a:pPr algn="just"/>
            <a:br>
              <a:rPr lang="es-ES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70850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A15C6-9A05-464D-B3F6-84A112D8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4CDC20-C2EF-4B8D-B559-A9B70D547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Elementos Clave de la Planeación</a:t>
            </a:r>
            <a:endParaRPr lang="es-ES" dirty="0"/>
          </a:p>
          <a:p>
            <a:endParaRPr lang="es-ES" b="1" dirty="0"/>
          </a:p>
          <a:p>
            <a:endParaRPr lang="es-ES" b="1" dirty="0"/>
          </a:p>
          <a:p>
            <a:r>
              <a:rPr lang="es-ES" b="1" dirty="0"/>
              <a:t>Estudios previos</a:t>
            </a:r>
            <a:r>
              <a:rPr lang="es-ES" dirty="0"/>
              <a:t>: Análisis técnico, financiero, legal.</a:t>
            </a:r>
          </a:p>
          <a:p>
            <a:r>
              <a:rPr lang="es-ES" b="1" dirty="0"/>
              <a:t>Plan Anual de Adquisiciones (PAA)</a:t>
            </a:r>
            <a:r>
              <a:rPr lang="es-ES" dirty="0"/>
              <a:t>: Publicación en SECOP.</a:t>
            </a:r>
          </a:p>
          <a:p>
            <a:r>
              <a:rPr lang="es-ES" b="1" dirty="0"/>
              <a:t>Análisis del sector y oferentes</a:t>
            </a:r>
            <a:r>
              <a:rPr lang="es-ES" dirty="0"/>
              <a:t>: Consultas de mercado.</a:t>
            </a:r>
          </a:p>
          <a:p>
            <a:r>
              <a:rPr lang="es-ES" b="1" dirty="0"/>
              <a:t>Asignación de riesgos</a:t>
            </a:r>
            <a:r>
              <a:rPr lang="es-ES" dirty="0"/>
              <a:t>: Matriz de riesgos previsibles.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0219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ED0F2-DDE6-434C-BFB5-775D2293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Obligaciones de la Administración y Contratistas</a:t>
            </a:r>
            <a:br>
              <a:rPr lang="es-CO" dirty="0"/>
            </a:br>
            <a:endParaRPr lang="es-CO" dirty="0"/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5933B9FC-B75E-4327-A701-9B0F76FE63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3" y="3220879"/>
          <a:ext cx="8947150" cy="1859280"/>
        </p:xfrm>
        <a:graphic>
          <a:graphicData uri="http://schemas.openxmlformats.org/drawingml/2006/table">
            <a:tbl>
              <a:tblPr/>
              <a:tblGrid>
                <a:gridCol w="4433751">
                  <a:extLst>
                    <a:ext uri="{9D8B030D-6E8A-4147-A177-3AD203B41FA5}">
                      <a16:colId xmlns:a16="http://schemas.microsoft.com/office/drawing/2014/main" val="2510093601"/>
                    </a:ext>
                  </a:extLst>
                </a:gridCol>
                <a:gridCol w="4513399">
                  <a:extLst>
                    <a:ext uri="{9D8B030D-6E8A-4147-A177-3AD203B41FA5}">
                      <a16:colId xmlns:a16="http://schemas.microsoft.com/office/drawing/2014/main" val="36467031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CO" b="1">
                          <a:solidFill>
                            <a:srgbClr val="404040"/>
                          </a:solidFill>
                          <a:effectLst/>
                        </a:rPr>
                        <a:t>Administración</a:t>
                      </a:r>
                    </a:p>
                  </a:txBody>
                  <a:tcPr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b="1">
                          <a:solidFill>
                            <a:srgbClr val="404040"/>
                          </a:solidFill>
                          <a:effectLst/>
                        </a:rPr>
                        <a:t>Contratistas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115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Elaborar estudios previos</a:t>
                      </a:r>
                    </a:p>
                  </a:txBody>
                  <a:tcPr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Colaborar en la planeación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946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Publicar el PAA</a:t>
                      </a:r>
                    </a:p>
                  </a:txBody>
                  <a:tcPr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effectLst/>
                        </a:rPr>
                        <a:t>Abstenerse si hay fallas graves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504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CO">
                          <a:effectLst/>
                        </a:rPr>
                        <a:t>Asignar riesgos</a:t>
                      </a:r>
                    </a:p>
                  </a:txBody>
                  <a:tcPr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dirty="0">
                          <a:effectLst/>
                        </a:rPr>
                        <a:t>Informar deficiencias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878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59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4F344-56B5-4AD7-9660-A3465DDC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51B01B-2DE2-4F9E-B980-0CF31B0A6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Tipos de Riesgos</a:t>
            </a:r>
          </a:p>
          <a:p>
            <a:endParaRPr lang="es-ES" dirty="0"/>
          </a:p>
          <a:p>
            <a:r>
              <a:rPr lang="es-ES" dirty="0"/>
              <a:t>Riesgos Previsibles  </a:t>
            </a:r>
          </a:p>
          <a:p>
            <a:r>
              <a:rPr lang="es-ES" dirty="0"/>
              <a:t>├─ Económicos (</a:t>
            </a:r>
            <a:r>
              <a:rPr lang="es-ES" dirty="0" err="1"/>
              <a:t>ej</a:t>
            </a:r>
            <a:r>
              <a:rPr lang="es-ES" dirty="0"/>
              <a:t>: fluctuación de precios)  </a:t>
            </a:r>
          </a:p>
          <a:p>
            <a:r>
              <a:rPr lang="es-ES" dirty="0"/>
              <a:t>├─ Operacionales (</a:t>
            </a:r>
            <a:r>
              <a:rPr lang="es-ES" dirty="0" err="1"/>
              <a:t>ej</a:t>
            </a:r>
            <a:r>
              <a:rPr lang="es-ES" dirty="0"/>
              <a:t>: fallas técnicas)  </a:t>
            </a:r>
          </a:p>
          <a:p>
            <a:r>
              <a:rPr lang="es-ES" dirty="0"/>
              <a:t>├─ Ambientales (</a:t>
            </a:r>
            <a:r>
              <a:rPr lang="es-ES" dirty="0" err="1"/>
              <a:t>ej</a:t>
            </a:r>
            <a:r>
              <a:rPr lang="es-ES" dirty="0"/>
              <a:t>: licencias no obtenidas)  </a:t>
            </a:r>
          </a:p>
          <a:p>
            <a:r>
              <a:rPr lang="es-ES" dirty="0"/>
              <a:t>└─ Regulatorios (</a:t>
            </a:r>
            <a:r>
              <a:rPr lang="es-ES" dirty="0" err="1"/>
              <a:t>ej</a:t>
            </a:r>
            <a:r>
              <a:rPr lang="es-ES" dirty="0"/>
              <a:t>: cambios normativos)  </a:t>
            </a:r>
          </a:p>
          <a:p>
            <a:r>
              <a:rPr lang="es-ES" dirty="0"/>
              <a:t>Nota:</a:t>
            </a:r>
          </a:p>
          <a:p>
            <a:endParaRPr lang="es-ES" dirty="0"/>
          </a:p>
          <a:p>
            <a:r>
              <a:rPr lang="es-ES" dirty="0"/>
              <a:t>"Deben asignarse a la parte mejor capacitada para administrarlos".</a:t>
            </a:r>
          </a:p>
          <a:p>
            <a:endParaRPr lang="es-ES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098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D8F9E-5A59-4CB7-9434-F9D28D48A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3C952-0E0F-41A6-B357-9232F33CE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Consecuencias de la Falta de Planeación</a:t>
            </a:r>
            <a:endParaRPr lang="es-ES" dirty="0"/>
          </a:p>
          <a:p>
            <a:endParaRPr lang="es-ES" dirty="0"/>
          </a:p>
          <a:p>
            <a:r>
              <a:rPr lang="es-ES" dirty="0"/>
              <a:t>⚠️ </a:t>
            </a:r>
            <a:r>
              <a:rPr lang="es-ES" b="1" dirty="0"/>
              <a:t>Responsabilidad patrimonial</a:t>
            </a:r>
            <a:r>
              <a:rPr lang="es-ES" dirty="0"/>
              <a:t> de la Administración.</a:t>
            </a:r>
          </a:p>
          <a:p>
            <a:r>
              <a:rPr lang="es-ES" dirty="0"/>
              <a:t>⚠️ </a:t>
            </a:r>
            <a:r>
              <a:rPr lang="es-ES" b="1" dirty="0"/>
              <a:t>Nulidad del contrato</a:t>
            </a:r>
            <a:r>
              <a:rPr lang="es-ES" dirty="0"/>
              <a:t> por omisión de requisitos legales.</a:t>
            </a:r>
          </a:p>
          <a:p>
            <a:r>
              <a:rPr lang="es-ES" dirty="0"/>
              <a:t>⚠️ </a:t>
            </a:r>
            <a:r>
              <a:rPr lang="es-ES" b="1" dirty="0"/>
              <a:t>Responsabilidad compartida</a:t>
            </a:r>
            <a:r>
              <a:rPr lang="es-ES" dirty="0"/>
              <a:t> si el contratista no advierte errores.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40890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BB700-8AC3-4479-B5E7-E8C2FCA61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8FB904-832A-4408-BDFE-C49EB210B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Jurisprudencia Relevante</a:t>
            </a:r>
          </a:p>
          <a:p>
            <a:r>
              <a:rPr lang="es-ES" dirty="0"/>
              <a:t>Citas clave:</a:t>
            </a:r>
          </a:p>
          <a:p>
            <a:endParaRPr lang="es-ES" dirty="0"/>
          </a:p>
          <a:p>
            <a:r>
              <a:rPr lang="es-ES" dirty="0"/>
              <a:t>*Sentencia del 25/02/2009 (Consejo de Estado)*:</a:t>
            </a:r>
          </a:p>
          <a:p>
            <a:endParaRPr lang="es-ES" dirty="0"/>
          </a:p>
          <a:p>
            <a:r>
              <a:rPr lang="es-ES" dirty="0"/>
              <a:t>"Los estudios previos deben ser completos y definitivos".</a:t>
            </a:r>
          </a:p>
          <a:p>
            <a:endParaRPr lang="es-ES" dirty="0"/>
          </a:p>
          <a:p>
            <a:r>
              <a:rPr lang="es-ES" dirty="0"/>
              <a:t>*Sentencia del 14/03/2013*:</a:t>
            </a:r>
          </a:p>
          <a:p>
            <a:endParaRPr lang="es-ES" dirty="0"/>
          </a:p>
          <a:p>
            <a:r>
              <a:rPr lang="es-ES" dirty="0"/>
              <a:t>"La asignación de riesgos debe ser expresa y consciente".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4600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4B7E4-3B9F-4F8C-84EA-C4342E2D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A80CAB-108A-4FED-8577-F2DB00587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Conclusiones</a:t>
            </a:r>
          </a:p>
          <a:p>
            <a:endParaRPr lang="es-ES" dirty="0"/>
          </a:p>
          <a:p>
            <a:r>
              <a:rPr lang="es-ES" dirty="0"/>
              <a:t>La planeación es vinculante y de cumplimiento obligatorio.</a:t>
            </a:r>
          </a:p>
          <a:p>
            <a:endParaRPr lang="es-ES" dirty="0"/>
          </a:p>
          <a:p>
            <a:r>
              <a:rPr lang="es-ES" dirty="0"/>
              <a:t>Su omisión genera invalidez, costos adicionales y responsabilidades.</a:t>
            </a:r>
          </a:p>
          <a:p>
            <a:endParaRPr lang="es-ES" dirty="0"/>
          </a:p>
          <a:p>
            <a:r>
              <a:rPr lang="es-ES" dirty="0"/>
              <a:t>Herramientas clave: PAA, estudios previos, matriz de riesgos.</a:t>
            </a:r>
          </a:p>
          <a:p>
            <a:endParaRPr lang="es-ES" dirty="0"/>
          </a:p>
          <a:p>
            <a:r>
              <a:rPr lang="es-ES" dirty="0"/>
              <a:t>Llamado a la acción:</a:t>
            </a:r>
          </a:p>
          <a:p>
            <a:endParaRPr lang="es-ES" dirty="0"/>
          </a:p>
          <a:p>
            <a:r>
              <a:rPr lang="es-ES" dirty="0"/>
              <a:t>"Garantizar una planeación robusta para evitar litigios y asegurar eficiencia".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62835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228</Words>
  <Application>Microsoft Office PowerPoint</Application>
  <PresentationFormat>Panorámica</PresentationFormat>
  <Paragraphs>63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PLANEACIÓN</vt:lpstr>
      <vt:lpstr>Presentación de PowerPoint</vt:lpstr>
      <vt:lpstr>Presentación de PowerPoint</vt:lpstr>
      <vt:lpstr>Obligaciones de la Administración y Contratistas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PLANEACIÓN</dc:title>
  <dc:creator>GUSTAVO ANDRES ROJAS PEREIRA</dc:creator>
  <cp:lastModifiedBy>GUSTAVO ANDRES ROJAS PEREIRA</cp:lastModifiedBy>
  <cp:revision>3</cp:revision>
  <dcterms:created xsi:type="dcterms:W3CDTF">2025-07-04T00:20:42Z</dcterms:created>
  <dcterms:modified xsi:type="dcterms:W3CDTF">2025-07-04T01:18:21Z</dcterms:modified>
</cp:coreProperties>
</file>