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0" d="100"/>
          <a:sy n="70" d="100"/>
        </p:scale>
        <p:origin x="696" y="7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74238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9326880" y="-1645920"/>
            <a:ext cx="5029200" cy="5029200"/>
          </a:xfrm>
          <a:prstGeom prst="ellipse">
            <a:avLst/>
          </a:prstGeom>
          <a:solidFill>
            <a:srgbClr val="141A47"/>
          </a:solidFill>
          <a:ln/>
        </p:spPr>
      </p:sp>
      <p:sp>
        <p:nvSpPr>
          <p:cNvPr id="4" name="Shape 2"/>
          <p:cNvSpPr/>
          <p:nvPr/>
        </p:nvSpPr>
        <p:spPr>
          <a:xfrm>
            <a:off x="-2011680" y="4754880"/>
            <a:ext cx="3840480" cy="3840480"/>
          </a:xfrm>
          <a:prstGeom prst="ellipse">
            <a:avLst/>
          </a:prstGeom>
          <a:solidFill>
            <a:srgbClr val="141A47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1965960"/>
            <a:ext cx="9875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kern="0" spc="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DIFICULTADES DEL ESTUDIO DE LA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77240" y="2377440"/>
            <a:ext cx="100584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Filosofía del Derecho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777240" y="3246120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i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 la universidad</a:t>
            </a:r>
            <a:endParaRPr lang="en-US" sz="3400" dirty="0"/>
          </a:p>
        </p:txBody>
      </p:sp>
      <p:sp>
        <p:nvSpPr>
          <p:cNvPr id="8" name="Shape 6"/>
          <p:cNvSpPr/>
          <p:nvPr/>
        </p:nvSpPr>
        <p:spPr>
          <a:xfrm>
            <a:off x="822960" y="4251960"/>
            <a:ext cx="2011680" cy="0"/>
          </a:xfrm>
          <a:prstGeom prst="line">
            <a:avLst/>
          </a:prstGeom>
          <a:noFill/>
          <a:ln w="38100">
            <a:solidFill>
              <a:srgbClr val="E8A33D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64008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INTRODUCCIÓN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338328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Una tensión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 fondo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3108960"/>
            <a:ext cx="338328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Disciplina reflexiva y crítica</a:t>
            </a:r>
            <a:endParaRPr lang="en-US" sz="1600" dirty="0"/>
          </a:p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600" dirty="0"/>
          </a:p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Modelo de formación orientado</a:t>
            </a:r>
            <a:endParaRPr lang="en-US" sz="1600" dirty="0"/>
          </a:p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la práctica profesional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663440" y="822960"/>
            <a:ext cx="69494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600"/>
              </a:lnSpc>
              <a:buNone/>
            </a:pPr>
            <a:r>
              <a:rPr lang="en-US" sz="2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filosofía del derecho ocupa un lugar incómodo en los planes de estudio de las facultades de derecho contemporáneas.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4663440" y="1965960"/>
            <a:ext cx="694944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400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partir de la revisión de artículos y estudios académicos —principalmente de España, Colombia, México, Perú y Chile— se identifica un conjunto de problemas recurrentes que comparten un núcleo común: la tensión entre una disciplina reflexiva y un modelo de formación orientado a la práctica y a la memorización normativa.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663440" y="3657600"/>
            <a:ext cx="6949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documento organiza esas dificultades en cinco grandes ejes: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663440" y="4215384"/>
            <a:ext cx="109728" cy="109728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10" name="Text 8"/>
          <p:cNvSpPr/>
          <p:nvPr/>
        </p:nvSpPr>
        <p:spPr>
          <a:xfrm>
            <a:off x="4937760" y="4160520"/>
            <a:ext cx="6583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Identidad disciplinar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663440" y="4636008"/>
            <a:ext cx="109728" cy="109728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12" name="Text 10"/>
          <p:cNvSpPr/>
          <p:nvPr/>
        </p:nvSpPr>
        <p:spPr>
          <a:xfrm>
            <a:off x="4937760" y="4581144"/>
            <a:ext cx="6583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Choque metodológico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663440" y="5056632"/>
            <a:ext cx="109728" cy="109728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14" name="Text 12"/>
          <p:cNvSpPr/>
          <p:nvPr/>
        </p:nvSpPr>
        <p:spPr>
          <a:xfrm>
            <a:off x="4937760" y="5001768"/>
            <a:ext cx="6583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Resistencia estudiantil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663440" y="5477256"/>
            <a:ext cx="109728" cy="109728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16" name="Text 14"/>
          <p:cNvSpPr/>
          <p:nvPr/>
        </p:nvSpPr>
        <p:spPr>
          <a:xfrm>
            <a:off x="4937760" y="5422392"/>
            <a:ext cx="6583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Desajuste con la práctica actual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4663440" y="5897880"/>
            <a:ext cx="109728" cy="109728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18" name="Text 16"/>
          <p:cNvSpPr/>
          <p:nvPr/>
        </p:nvSpPr>
        <p:spPr>
          <a:xfrm>
            <a:off x="4937760" y="5843016"/>
            <a:ext cx="6583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Obstáculos institucionales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Filosofía del derecho en la universidad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1430000" y="6510528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EJE 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problema de identidad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¿Qué es exactamente la filosofía del derecho?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48640" y="2057400"/>
            <a:ext cx="5486400" cy="4023360"/>
          </a:xfrm>
          <a:prstGeom prst="rect">
            <a:avLst/>
          </a:prstGeom>
          <a:solidFill>
            <a:srgbClr val="F4F6FB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2331720"/>
            <a:ext cx="48463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600"/>
              </a:lnSpc>
              <a:buNone/>
            </a:pPr>
            <a:r>
              <a:rPr lang="en-US" sz="2200" b="1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“Académicamente hablando, una caja vacía”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868680" y="333756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Enrico Pattaro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68680" y="3977640"/>
            <a:ext cx="484632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400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filosofía del derecho carece de un objeto y un método unánimemente aceptados dentro de la academia jurídica: cualquiera puede depositar en ella los contenidos que considere pertinentes.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0" y="21488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0" y="21488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040880" y="2103120"/>
            <a:ext cx="4572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Dificulta establecer un programa estable y comparable entre universidades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400800" y="342900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0" y="34290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040880" y="3383280"/>
            <a:ext cx="4572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 incertidumbre sobre quién está legitimado para impartirla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400800" y="470916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0" y="47091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040880" y="4663440"/>
            <a:ext cx="4572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Alimenta la percepción de una materia “flotante”, sin anclaje claro en el currículo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Filosofía del derecho en la universidad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1430000" y="6510528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EJE 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choque metodológico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Memorizar vs. filosofar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48640" y="2103120"/>
            <a:ext cx="5394960" cy="1965960"/>
          </a:xfrm>
          <a:prstGeom prst="rect">
            <a:avLst/>
          </a:prstGeom>
          <a:solidFill>
            <a:srgbClr val="F4F6FB"/>
          </a:solidFill>
          <a:ln/>
        </p:spPr>
      </p:sp>
      <p:sp>
        <p:nvSpPr>
          <p:cNvPr id="6" name="Shape 4"/>
          <p:cNvSpPr/>
          <p:nvPr/>
        </p:nvSpPr>
        <p:spPr>
          <a:xfrm>
            <a:off x="868680" y="2359152"/>
            <a:ext cx="384048" cy="384048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235915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40" dirty="0"/>
          </a:p>
        </p:txBody>
      </p:sp>
      <p:sp>
        <p:nvSpPr>
          <p:cNvPr id="8" name="Text 6"/>
          <p:cNvSpPr/>
          <p:nvPr/>
        </p:nvSpPr>
        <p:spPr>
          <a:xfrm>
            <a:off x="1417320" y="2286000"/>
            <a:ext cx="4251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“Miedo a lo filosófico”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868680" y="2926080"/>
            <a:ext cx="48463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estudiantes llegan acostumbrados a memorizar normas y tropiezan ante conceptos teóricos abstractos que no pueden aprenderse “sin más”.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263640" y="2103120"/>
            <a:ext cx="5394960" cy="1965960"/>
          </a:xfrm>
          <a:prstGeom prst="rect">
            <a:avLst/>
          </a:prstGeom>
          <a:solidFill>
            <a:srgbClr val="F4F6FB"/>
          </a:solidFill>
          <a:ln/>
        </p:spPr>
      </p:sp>
      <p:sp>
        <p:nvSpPr>
          <p:cNvPr id="11" name="Shape 9"/>
          <p:cNvSpPr/>
          <p:nvPr/>
        </p:nvSpPr>
        <p:spPr>
          <a:xfrm>
            <a:off x="6583680" y="2359152"/>
            <a:ext cx="384048" cy="384048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2" name="Text 10"/>
          <p:cNvSpPr/>
          <p:nvPr/>
        </p:nvSpPr>
        <p:spPr>
          <a:xfrm>
            <a:off x="6583680" y="235915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40" dirty="0"/>
          </a:p>
        </p:txBody>
      </p:sp>
      <p:sp>
        <p:nvSpPr>
          <p:cNvPr id="13" name="Text 11"/>
          <p:cNvSpPr/>
          <p:nvPr/>
        </p:nvSpPr>
        <p:spPr>
          <a:xfrm>
            <a:off x="7132320" y="2286000"/>
            <a:ext cx="4251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Formalismo jurídico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6583680" y="2926080"/>
            <a:ext cx="48463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pedagogía del derecho sigue anclada en la memoria, en contradicción con una disciplina que exige argumentar y cuestionar.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548640" y="4343400"/>
            <a:ext cx="5394960" cy="1965960"/>
          </a:xfrm>
          <a:prstGeom prst="rect">
            <a:avLst/>
          </a:prstGeom>
          <a:solidFill>
            <a:srgbClr val="F4F6FB"/>
          </a:solidFill>
          <a:ln/>
        </p:spPr>
      </p:sp>
      <p:sp>
        <p:nvSpPr>
          <p:cNvPr id="16" name="Shape 14"/>
          <p:cNvSpPr/>
          <p:nvPr/>
        </p:nvSpPr>
        <p:spPr>
          <a:xfrm>
            <a:off x="868680" y="4599432"/>
            <a:ext cx="384048" cy="384048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7" name="Text 15"/>
          <p:cNvSpPr/>
          <p:nvPr/>
        </p:nvSpPr>
        <p:spPr>
          <a:xfrm>
            <a:off x="868680" y="459943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40" dirty="0"/>
          </a:p>
        </p:txBody>
      </p:sp>
      <p:sp>
        <p:nvSpPr>
          <p:cNvPr id="18" name="Text 16"/>
          <p:cNvSpPr/>
          <p:nvPr/>
        </p:nvSpPr>
        <p:spPr>
          <a:xfrm>
            <a:off x="1417320" y="4526280"/>
            <a:ext cx="4251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aula masiva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868680" y="5166360"/>
            <a:ext cx="48463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Filosofar exige diálogo; la escala masiva de la universidad actual dificulta ese vínculo, salvo en posgrado.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263640" y="4343400"/>
            <a:ext cx="5394960" cy="1965960"/>
          </a:xfrm>
          <a:prstGeom prst="rect">
            <a:avLst/>
          </a:prstGeom>
          <a:solidFill>
            <a:srgbClr val="F4F6FB"/>
          </a:solidFill>
          <a:ln/>
        </p:spPr>
      </p:sp>
      <p:sp>
        <p:nvSpPr>
          <p:cNvPr id="21" name="Shape 19"/>
          <p:cNvSpPr/>
          <p:nvPr/>
        </p:nvSpPr>
        <p:spPr>
          <a:xfrm>
            <a:off x="6583680" y="4599432"/>
            <a:ext cx="384048" cy="384048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22" name="Text 20"/>
          <p:cNvSpPr/>
          <p:nvPr/>
        </p:nvSpPr>
        <p:spPr>
          <a:xfrm>
            <a:off x="6583680" y="459943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4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40" dirty="0"/>
          </a:p>
        </p:txBody>
      </p:sp>
      <p:sp>
        <p:nvSpPr>
          <p:cNvPr id="23" name="Text 21"/>
          <p:cNvSpPr/>
          <p:nvPr/>
        </p:nvSpPr>
        <p:spPr>
          <a:xfrm>
            <a:off x="7132320" y="4526280"/>
            <a:ext cx="4251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Cátedra magistral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583680" y="5166360"/>
            <a:ext cx="48463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Persiste la clase expositiva; se propone incorporar aprendizaje basado en problemas y enseñanza clínica.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Filosofía del derecho en la universidad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11430000" y="6510528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EJE 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Resistencia y desinterés del estudiantado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11064240" cy="1051560"/>
          </a:xfrm>
          <a:prstGeom prst="rect">
            <a:avLst/>
          </a:prstGeom>
          <a:solidFill>
            <a:srgbClr val="141A47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1828800"/>
            <a:ext cx="10424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“Un obstáculo innecesario” frente al objetivo de graduarse: así perciben muchos estudiantes —y en ocasiones también profesores o directivos— la filosofía del derecho.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3063240"/>
            <a:ext cx="457200" cy="457200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30632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41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234440" y="2926080"/>
            <a:ext cx="10332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integra como materia aislada, sin conexión visible con las asignaturas “prácticas” (civil, penal, procesal)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48640" y="4069080"/>
            <a:ext cx="457200" cy="457200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40690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41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234440" y="3931920"/>
            <a:ext cx="10332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Enseñada en abstracto genera rechazo; contextualizada en casos y debates actuales, es mejor recibida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48640" y="5074920"/>
            <a:ext cx="457200" cy="457200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13" name="Text 11"/>
          <p:cNvSpPr/>
          <p:nvPr/>
        </p:nvSpPr>
        <p:spPr>
          <a:xfrm>
            <a:off x="548640" y="50749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41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1234440" y="4937760"/>
            <a:ext cx="10332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Programas como dobles grados en Derecho y Filosofía, o semilleros conjuntos, buscan responder a ese aislamiento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Filosofía del derecho en la universidad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1430000" y="6510528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EJE 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Desajuste con las demandas actuales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modelo tradicional frente a los nuevos fenómenos jurídicos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48640" y="2148840"/>
            <a:ext cx="5120640" cy="356616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2377440"/>
            <a:ext cx="4480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DEMANDA ACTUAL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68680" y="2834640"/>
            <a:ext cx="4480560" cy="2651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400" dirty="0">
                <a:solidFill>
                  <a:srgbClr val="141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Necesidad real y creciente de herramientas filosóficas para explicar fenómenos jurídicos nuevos:</a:t>
            </a:r>
            <a:endParaRPr lang="en-US" sz="1400" dirty="0"/>
          </a:p>
          <a:p>
            <a:pPr marL="0" indent="0">
              <a:lnSpc>
                <a:spcPts val="2100"/>
              </a:lnSpc>
              <a:buNone/>
            </a:pPr>
            <a:endParaRPr lang="en-US" sz="140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400" dirty="0">
                <a:solidFill>
                  <a:srgbClr val="141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Inteligencia artificial aplicada al derecho</a:t>
            </a:r>
            <a:endParaRPr lang="en-US" sz="140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400" dirty="0">
                <a:solidFill>
                  <a:srgbClr val="141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Crisis del constitucionalismo</a:t>
            </a:r>
            <a:endParaRPr lang="en-US" sz="140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400" dirty="0">
                <a:solidFill>
                  <a:srgbClr val="141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Nuevos derechos (p. ej. el cuidado)</a:t>
            </a:r>
            <a:endParaRPr lang="en-US" sz="140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400" dirty="0">
                <a:solidFill>
                  <a:srgbClr val="141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Pluralismo jurídico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126480" y="2148840"/>
            <a:ext cx="5120640" cy="356616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9" name="Text 7"/>
          <p:cNvSpPr/>
          <p:nvPr/>
        </p:nvSpPr>
        <p:spPr>
          <a:xfrm>
            <a:off x="6446520" y="2377440"/>
            <a:ext cx="4480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OFERTA TRADICIONAL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446520" y="2834640"/>
            <a:ext cx="4480560" cy="2651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Modelo de ciencia jurídica positivista, resistente a asumir una racionalidad práctica y argumentativa.</a:t>
            </a:r>
            <a:endParaRPr lang="en-US" sz="1400" dirty="0"/>
          </a:p>
          <a:p>
            <a:pPr marL="0" indent="0">
              <a:lnSpc>
                <a:spcPts val="2100"/>
              </a:lnSpc>
              <a:buNone/>
            </a:pPr>
            <a:endParaRPr lang="en-US" sz="140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Resultado: una filosofía del derecho percibida como desconectada de los problemas jurídicos reales que el estudiante observa en su entorno.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577840" y="3566160"/>
            <a:ext cx="822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Filosofía del derecho en la universidad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430000" y="6510528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EJE 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Obstáculos institucionales y curriculares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Dificultades de la enseñanza del derecho en general que golpean con fuerza a esta disciplina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2148840"/>
            <a:ext cx="11064240" cy="1234440"/>
          </a:xfrm>
          <a:prstGeom prst="rect">
            <a:avLst/>
          </a:prstGeom>
          <a:solidFill>
            <a:srgbClr val="F4F6FB"/>
          </a:solidFill>
          <a:ln/>
        </p:spPr>
      </p:sp>
      <p:sp>
        <p:nvSpPr>
          <p:cNvPr id="6" name="Shape 4"/>
          <p:cNvSpPr/>
          <p:nvPr/>
        </p:nvSpPr>
        <p:spPr>
          <a:xfrm>
            <a:off x="822960" y="2468880"/>
            <a:ext cx="594360" cy="59436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7" name="Text 5"/>
          <p:cNvSpPr/>
          <p:nvPr/>
        </p:nvSpPr>
        <p:spPr>
          <a:xfrm>
            <a:off x="822960" y="246888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691640" y="2258568"/>
            <a:ext cx="9692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Resistencia a la reforma curricular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691640" y="2679192"/>
            <a:ext cx="9692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Dificultades académicas (consenso entre profesores) y político-institucionales (intereses de grupos, inercia administrativa).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3520440"/>
            <a:ext cx="11064240" cy="12344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822960" y="3840480"/>
            <a:ext cx="594360" cy="59436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2" name="Text 10"/>
          <p:cNvSpPr/>
          <p:nvPr/>
        </p:nvSpPr>
        <p:spPr>
          <a:xfrm>
            <a:off x="822960" y="384048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691640" y="3630168"/>
            <a:ext cx="9692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Predominio del “qué” sobre el “cómo”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691640" y="4050792"/>
            <a:ext cx="9692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discusión curricular se centra en qué temas incluir, dejando en segundo plano la pregunta pedagógica de cómo enseñarlos.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548640" y="4892040"/>
            <a:ext cx="11064240" cy="1234440"/>
          </a:xfrm>
          <a:prstGeom prst="rect">
            <a:avLst/>
          </a:prstGeom>
          <a:solidFill>
            <a:srgbClr val="F4F6FB"/>
          </a:solidFill>
          <a:ln/>
        </p:spPr>
      </p:sp>
      <p:sp>
        <p:nvSpPr>
          <p:cNvPr id="16" name="Shape 14"/>
          <p:cNvSpPr/>
          <p:nvPr/>
        </p:nvSpPr>
        <p:spPr>
          <a:xfrm>
            <a:off x="822960" y="5212080"/>
            <a:ext cx="594360" cy="59436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5212080"/>
            <a:ext cx="594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691640" y="5001768"/>
            <a:ext cx="9692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Falta de formación pedagógica docente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691640" y="5422392"/>
            <a:ext cx="9692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docentes, formados como abogados y no como educadores, carecen de fundamentos pedagógicos específicos.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Filosofía del derecho en la universidad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1430000" y="6510528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SÍNTESIS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Cuadro-síntesis de la problemática</a:t>
            </a:r>
            <a:endParaRPr lang="en-US" sz="28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4206240"/>
        </p:xfrm>
        <a:graphic>
          <a:graphicData uri="http://schemas.openxmlformats.org/drawingml/2006/table">
            <a:tbl>
              <a:tblPr/>
              <a:tblGrid>
                <a:gridCol w="3108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40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10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Eje del problema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Manifestación principal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Consecuencia en el aula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41A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Identidad disciplinar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41A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Falta de consenso sobre objeto y método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41A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Programas inestables, poca claridad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41A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Choque metodológico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41A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Memoria vs. pensamiento crítico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41A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“Miedo a lo filosófico”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41A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Resistencia estudiantil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41A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Percepción de materia “inútil”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41A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Desmotivación, aislamiento curricular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41A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Desajuste con la práctica actual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41A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Positivismo no explica nuevos fenómenos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41A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Desconexión entre teoría y realidad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41A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Obstáculos institucionales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41A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Resistencia a la reforma curricular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41A4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Programas desactualizados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76200" marB="76200" anchor="ctr">
                    <a:lnL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5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Filosofía del derecho en la universidad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1430000" y="6510528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961120" y="-1828800"/>
            <a:ext cx="5486400" cy="5486400"/>
          </a:xfrm>
          <a:prstGeom prst="ellipse">
            <a:avLst/>
          </a:prstGeom>
          <a:solidFill>
            <a:srgbClr val="141A47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54864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CONCLUSIÓN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914400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problema con múltiples raíces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828800"/>
            <a:ext cx="7772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dificultad de enseñar y aprender filosofía del derecho en el pregrado no responde a una sola causa, sino a la confluencia de: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2697480"/>
            <a:ext cx="2084832" cy="640080"/>
          </a:xfrm>
          <a:prstGeom prst="rect">
            <a:avLst/>
          </a:prstGeom>
          <a:solidFill>
            <a:srgbClr val="141A47"/>
          </a:solidFill>
          <a:ln w="9525">
            <a:solidFill>
              <a:srgbClr val="E8A33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4360" y="2697480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Identidad disciplinar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2724912" y="2697480"/>
            <a:ext cx="2084832" cy="640080"/>
          </a:xfrm>
          <a:prstGeom prst="rect">
            <a:avLst/>
          </a:prstGeom>
          <a:solidFill>
            <a:srgbClr val="141A47"/>
          </a:solidFill>
          <a:ln w="9525">
            <a:solidFill>
              <a:srgbClr val="E8A33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70632" y="2697480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Choque de métodos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901184" y="2697480"/>
            <a:ext cx="2084832" cy="640080"/>
          </a:xfrm>
          <a:prstGeom prst="rect">
            <a:avLst/>
          </a:prstGeom>
          <a:solidFill>
            <a:srgbClr val="141A47"/>
          </a:solidFill>
          <a:ln w="9525">
            <a:solidFill>
              <a:srgbClr val="E8A33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946904" y="2697480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Resistencia del estudiantado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7077456" y="2697480"/>
            <a:ext cx="2084832" cy="640080"/>
          </a:xfrm>
          <a:prstGeom prst="rect">
            <a:avLst/>
          </a:prstGeom>
          <a:solidFill>
            <a:srgbClr val="141A47"/>
          </a:solidFill>
          <a:ln w="9525">
            <a:solidFill>
              <a:srgbClr val="E8A33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123176" y="2697480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Desajuste teórico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9253728" y="2697480"/>
            <a:ext cx="2084832" cy="640080"/>
          </a:xfrm>
          <a:prstGeom prst="rect">
            <a:avLst/>
          </a:prstGeom>
          <a:solidFill>
            <a:srgbClr val="141A47"/>
          </a:solidFill>
          <a:ln w="9525">
            <a:solidFill>
              <a:srgbClr val="E8A33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299448" y="2697480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Obstáculos institucionales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48640" y="3657600"/>
            <a:ext cx="7772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salida que sugieren los textos revisados: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548640" y="4215384"/>
            <a:ext cx="128016" cy="128016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18" name="Text 16"/>
          <p:cNvSpPr/>
          <p:nvPr/>
        </p:nvSpPr>
        <p:spPr>
          <a:xfrm>
            <a:off x="868680" y="4114800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Contextualizar los contenidos filosóficos en problemas jurídicos concretos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548640" y="4782312"/>
            <a:ext cx="128016" cy="128016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20" name="Text 18"/>
          <p:cNvSpPr/>
          <p:nvPr/>
        </p:nvSpPr>
        <p:spPr>
          <a:xfrm>
            <a:off x="868680" y="4681728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Incorporar metodologías activas: ABP, enseñanza clínica, diálogo en grupos reducidos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548640" y="5349240"/>
            <a:ext cx="128016" cy="128016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22" name="Text 20"/>
          <p:cNvSpPr/>
          <p:nvPr/>
        </p:nvSpPr>
        <p:spPr>
          <a:xfrm>
            <a:off x="868680" y="5248656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Tejer vínculos curriculares entre la filosofía del derecho y el resto de las asignaturas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Filosofía del derecho en la universidad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1430000" y="6510528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FUENTES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Fuentes consultadas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1600200"/>
            <a:ext cx="5486400" cy="4572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000"/>
              </a:lnSpc>
              <a:buNone/>
            </a:pPr>
            <a:r>
              <a:rPr lang="en-US" sz="1200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“La filosofía jurídica y su enseñanza”. Scielo Chile.
</a:t>
            </a:r>
            <a:endParaRPr lang="en-US" sz="1200" dirty="0"/>
          </a:p>
          <a:p>
            <a:pPr marL="0" indent="0">
              <a:lnSpc>
                <a:spcPts val="2000"/>
              </a:lnSpc>
              <a:buNone/>
            </a:pPr>
            <a:r>
              <a:rPr lang="en-US" sz="1200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“La lucha por la filosofía del derecho (vis-à-vis la educación...)”. UNAM.
</a:t>
            </a:r>
            <a:endParaRPr lang="en-US" sz="1200" dirty="0"/>
          </a:p>
          <a:p>
            <a:pPr marL="0" indent="0">
              <a:lnSpc>
                <a:spcPts val="2000"/>
              </a:lnSpc>
              <a:buNone/>
            </a:pPr>
            <a:r>
              <a:rPr lang="en-US" sz="1200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García Jaramillo, L. “El determinante influjo de la filosofía del derecho y la investigación sociojurídica en la enseñanza del derecho en Colombia”.
</a:t>
            </a:r>
            <a:endParaRPr lang="en-US" sz="1200" dirty="0"/>
          </a:p>
          <a:p>
            <a:pPr marL="0" indent="0">
              <a:lnSpc>
                <a:spcPts val="2000"/>
              </a:lnSpc>
              <a:buNone/>
            </a:pPr>
            <a:r>
              <a:rPr lang="en-US" sz="1200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“Desafíos para la educación universitaria del Derecho: Tres enfoques y una síntesis”. Revista de Educación y Derecho.
</a:t>
            </a:r>
            <a:endParaRPr lang="en-US" sz="1200" dirty="0"/>
          </a:p>
          <a:p>
            <a:pPr marL="0" indent="0">
              <a:lnSpc>
                <a:spcPts val="2000"/>
              </a:lnSpc>
              <a:buNone/>
            </a:pPr>
            <a:r>
              <a:rPr lang="en-US" sz="1200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Ródenas, Á. “Desafíos para la filosofía del derecho del Siglo XXI”. Derecho PUCP.
</a:t>
            </a:r>
            <a:endParaRPr lang="en-US" sz="1200" dirty="0"/>
          </a:p>
          <a:p>
            <a:pPr marL="0" indent="0">
              <a:lnSpc>
                <a:spcPts val="2000"/>
              </a:lnSpc>
              <a:buNone/>
            </a:pPr>
            <a:r>
              <a:rPr lang="en-US" sz="1200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“Aspectos y funciones de la filosofía del derecho”. accedaCRIS, ULPGC.
</a:t>
            </a:r>
            <a:endParaRPr lang="en-US" sz="1200" dirty="0"/>
          </a:p>
          <a:p>
            <a:pPr marL="0" indent="0">
              <a:lnSpc>
                <a:spcPts val="2000"/>
              </a:lnSpc>
              <a:buNone/>
            </a:pPr>
            <a:r>
              <a:rPr lang="en-US" sz="1200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“Cinco dificultades en la enseñanza del derecho...”. Revista de la Facultad de Derecho de México, UNAM.
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309360" y="1600200"/>
            <a:ext cx="5486400" cy="4572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000"/>
              </a:lnSpc>
              <a:buNone/>
            </a:pPr>
            <a:r>
              <a:rPr lang="en-US" sz="1200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“¿Cuál es el papel de la filosofía en la formación del estudiante de Derecho?”. Pólemos.
</a:t>
            </a:r>
            <a:endParaRPr lang="en-US" sz="1200" dirty="0"/>
          </a:p>
          <a:p>
            <a:pPr marL="0" indent="0">
              <a:lnSpc>
                <a:spcPts val="2000"/>
              </a:lnSpc>
              <a:buNone/>
            </a:pPr>
            <a:r>
              <a:rPr lang="en-US" sz="1200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 Programa de la asignatura Filosofía del Derecho, Grado en Derecho. UNED.
</a:t>
            </a:r>
            <a:endParaRPr lang="en-US" sz="1200" dirty="0"/>
          </a:p>
          <a:p>
            <a:pPr marL="0" indent="0">
              <a:lnSpc>
                <a:spcPts val="2000"/>
              </a:lnSpc>
              <a:buNone/>
            </a:pPr>
            <a:r>
              <a:rPr lang="en-US" sz="1200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 Barrero Arbeláez, J. M. “Filosofía y Derecho: Una experiencia académica en la Universidad de Ibagué”.
</a:t>
            </a:r>
            <a:endParaRPr lang="en-US" sz="1200" dirty="0"/>
          </a:p>
          <a:p>
            <a:pPr marL="0" indent="0">
              <a:lnSpc>
                <a:spcPts val="2000"/>
              </a:lnSpc>
              <a:buNone/>
            </a:pPr>
            <a:r>
              <a:rPr lang="en-US" sz="1200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 “Percepción de estudiantes de derecho sobre la complejidad de las lecturas...”.
</a:t>
            </a:r>
            <a:endParaRPr lang="en-US" sz="1200" dirty="0"/>
          </a:p>
          <a:p>
            <a:pPr marL="0" indent="0">
              <a:lnSpc>
                <a:spcPts val="2000"/>
              </a:lnSpc>
              <a:buNone/>
            </a:pPr>
            <a:r>
              <a:rPr lang="en-US" sz="1200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 “Didáctica del Derecho”. ResearchGate.
</a:t>
            </a:r>
            <a:endParaRPr lang="en-US" sz="1200" dirty="0"/>
          </a:p>
          <a:p>
            <a:pPr marL="0" indent="0">
              <a:lnSpc>
                <a:spcPts val="2000"/>
              </a:lnSpc>
              <a:buNone/>
            </a:pPr>
            <a:r>
              <a:rPr lang="en-US" sz="1200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13. Reflexión sobre la práctica docente en la enseñanza del derecho. UNAM.
</a:t>
            </a:r>
            <a:endParaRPr lang="en-US" sz="1200" dirty="0"/>
          </a:p>
          <a:p>
            <a:pPr marL="0" indent="0">
              <a:lnSpc>
                <a:spcPts val="2000"/>
              </a:lnSpc>
              <a:buNone/>
            </a:pPr>
            <a:r>
              <a:rPr lang="en-US" sz="1200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14. “Pedagogía y didáctica en una facultad de derecho”.
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Filosofía del derecho en la universidad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430000" y="6510528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895</Words>
  <Application>Microsoft Office PowerPoint</Application>
  <PresentationFormat>Panorámica</PresentationFormat>
  <Paragraphs>157</Paragraphs>
  <Slides>10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Calibri</vt:lpstr>
      <vt:lpstr>Cambria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GUSTAVO ANDRES ROJAS PEREIRA</cp:lastModifiedBy>
  <cp:revision>2</cp:revision>
  <dcterms:created xsi:type="dcterms:W3CDTF">2026-08-04T03:20:01Z</dcterms:created>
  <dcterms:modified xsi:type="dcterms:W3CDTF">2026-08-04T03:30:04Z</dcterms:modified>
</cp:coreProperties>
</file>