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2" d="100"/>
          <a:sy n="72"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86307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Bienvenida (5 min). Presentarse, explicar el objetivo: dotar a los practicantes de las herramientas de Derecho Público que con mayor frecuencia demandan los usuarios del Consultorio: personas de bajos recursos y en situación de vulnerabilidad. Recordar que la práctica es un servicio obligatorio y gratuito (Ley 2113 de 2021, arts. 6 y 9) y que actuamos bajo el Reglamento aprobado por el Ministerio de Justicia (Acuerdo 020 del 26 de marzo de 2025).</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Presentar la ruta: los ocho temas responden a los asuntos que con mayor recurrencia llegan al área de Derecho Público. Los temas 5 y 6 corresponden al rol del estudiante como defensor de oficio; los demás, a la asesoría y representación de usuarios.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Enfatizar el perfil del usuario: la mayoría llega sin conocer sus derechos frente a la administración. El Derecho Público es la caja de herramientas más usada del Consultorio: peticiones, tutelas, recursos y defensas de oficio. Recordar el parágrafo 2 del art. 23 del Acuerdo 020: nunca se actúa sin la autorización del Director y el poder respectivo.</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Transición al primer tema (10 min). Idea fuerza: todos los mecanismos que veremos hoy (petición, tutela, recursos) se argumentan a partir de estos principios.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Explicar que el art. 209 CP es la norma madre de la función administrativa y que el art. 29 CP se invoca constantemente en procesos sancionatorios, disciplinarios y fiscales. Ejemplo práctico: cuando una entidad niega un servicio sin motivación, se vulneran a la vez legalidad, debido proceso y publicidad.</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memorizar definiciones: entender su uso. Cada principio es un argumento jurídico. Ejercicio rápido con los estudiantes: ¿qué principios se vulneran cuando una entidad exige documentos que ya reposan en sus archivos? (eficacia, economía, celeridad y buena fe).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Cerrar el tema 1 conectando con lo que sigue: el derecho de petición es la materialización más cotidiana de estos principios. Preguntar: ¿alguien ha redactado ya una petición? Transición al tema 2.</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Tema 2 (15 min). Es el asunto más recurrente en el área: peticiones de servicios públicos, salud, pensiones, información y copias. Recordar que la Ley 1755 de 2015 sustituyó el título del CPACA por ser materia de ley estatutaria.</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Jurisprudencia constante de la Corte Constitucional (desde la T-481/92 y sintetizada en sentencias como la C-951/14, que revisó la Ley 1755): el núcleo esencial comprende pronta resolución, respuesta de fondo y notificación. Insistir: una respuesta evasiva o incompleta equivale a no responder.</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Estos términos son la consulta diaria del practicante. Tip: registrar la fecha de radicación en la plataforma del Consultorio y calendar el vencimiento. Recordar que los términos son en días hábiles y que el silencio frente a solicitud de copias genera silencio positivo (art. 14 num. 1, inciso segundo).</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Casos típicos del Consultorio: usuario al que la EPS no entrega medicamentos (petición prioritaria por salud + eventual tutela); usuario que pide copias de su historia laboral a Colpensiones (término de 10 días); vecino en conflicto con una junta de acción comunal (petición ante particulares).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Ejercicio sugerido para la inducción: redactar en parejas una petición para un usuario al que no le han pagado un subsidio. Conectar con el siguiente tema: la tutela es el mecanismo natural de protección del derecho de petición. Transición al tema 3.</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Tema 3 (20 min): el de mayor volumen en el Consultorio. Casos típicos: salud (medicamentos, citas, tratamientos), mínimo vital, petición sin respuesta, educación, debido proceso.</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Recordar la sentencia T-225 de 1993, que definió los elementos del perjuicio irremediable: inminencia, gravedad, urgencia e impostergabilidad. En el Consultorio la mayoría de tutelas se dirigen contra EPS (particular que presta servicio público de salud) y contra entidades que no responden peticiones.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Insistir en el juramento del art. 37: la actuación temeraria (tutelas duplicadas) genera rechazo de plano y puede comprometer la responsabilidad del abogado o estudiante. Buenas prácticas: anexar copia de la petición radicada, historia clínica, órdenes médicas, según el caso.</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Aclarar: los 10 días del fallo son improrrogables; la impugnación se presenta ante el mismo juez, quien remite al superior. La revisión ante la Corte es eventual y discrecional. El desacato es la herramienta más efectiva cuando la entidad ignora la orden: se solicita ante el mismo juez de primera instancia.</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Tema 4 (10 min). Casos recurrentes: espacio público invadido, obras inconclusas que generan riesgo, contaminación, fallas en servicios públicos, moralidad administrativa. El Consultorio puede acompañar a comunidades enteras.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listado del art. 4 no es taxativo: incluye también patrimonio cultural, realización de construcciones que respeten normas urbanísticas, etc. Aclarar que la Ley 1425 de 2010 eliminó el incentivo económico para el actor popular: hoy se ejerce por vocación de interés público, lo cual conecta con el litigio estratégico del Consultorio.</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Diferenciar rápidamente de la acción de grupo (art. 88 CP, misma Ley 472): la de grupo busca indemnización para un conjunto de al menos 20 personas por un daño común, tiene caducidad de 2 años y sí requiere abogado. La popular protege el derecho colectivo en sí mismo. La tutela, en cambio, protege derechos fundamentales individuales; si un derecho colectivo afecta simultáneamente derechos fundamentales, cabe la tutela por conexidad.</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Tema 5 (15 min). Cambio de rol: aquí el estudiante no representa al usuario que demanda, sino que garantiza el debido proceso del presunto responsable fiscal que no comparece. Es una de las defensas de oficio más frecuentes que asignan las contralorías al Consultorio.</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Aclarar la diferencia con el proceso disciplinario y el penal: la responsabilidad fiscal es patrimonial (se persigue el dinero, no la sanción), es independiente y autónoma (art. 4), y puede concurrir con las otras. Consecuencia práctica del fallo con responsabilidad: inclusión en el Boletín de Responsables Fiscales (art. 60) e imposibilidad de contratar con el Estado y ejercer cargos públicos mientras no se pague.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Precisar que la Ley 1474 fijó el proceso verbal para agilizar; hoy convive con el ordinario. En ambos, las garantías del art. 29 CP son plenas: el defensor puede pedir pruebas, controvertirlas, alegar y recurrir. Mencionar las medidas cautelares (embargo y secuestro de bienes, art. 12 Ley 610) que suelen alarmar a los implicados.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Mensaje ético: el defensor de oficio no es un adorno procesal. Aunque el defendido esté ausente, la defensa debe ser técnica, diligente y real; de ella depende la validez del proceso. La inasistencia a diligencias es falta del practicante y afecta su evaluación (Acuerdo 020, arts. 63 y 66).</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Tema 6 (15 min). Segunda modalidad frecuente de defensa de oficio: procesos ante personerías, oficinas de control interno disciplinario y Procuraduría, cuando el disciplinado está ausente.</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Titularidad de la acción: Procuraduría (poder preferente), personerías y oficinas de control interno disciplinario. Diferenciar del proceso fiscal: aquí se sanciona la conducta (no se persigue dinero) y basta la culpa según la falta. Recordar principios rectores: legalidad, debido proceso, presunción de inocencia, favorabilidad, proporcionalidad, non bis in idem.</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detallar todos los plazos (cambiaron con la Ley 2094 de 2021); lo esencial es que el estudiante identifique la etapa del proceso al posesionarse y verifique inmediatamente términos de prescripción/caducidad y validez de notificaciones. La imputación del pliego delimita el fallo: no puede sancionarse por hechos o calificaciones no imputadas (congruencia).</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Repetir el mensaje ético del tema anterior: defensa real, no formal. Sugerir método: 1) leer el pliego de cargos; 2) construir la teoría del caso desde los elementos de la falta (tipicidad, ilicitud sustancial, culpabilidad); 3) revisar el expediente en busca de vicios; 4) todo escrito pasa por el visto bueno del docente asesor de área.</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Tema 7 (10 min). Usuarios sancionados o investigados por alcaldías, secretarías, superintendencias, autoridades de tránsito, policía administrativa, etc. El CPACA aplica en lo no previsto por leyes especiales.</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Ejemplos cercanos a los usuarios: comparendos y sanciones de tránsito, multas del Código Nacional de Seguridad y Convivencia (Ley 1801 de 2016), sanciones urbanísticas, sanciones de las superintendencias. Insistir en la caducidad del art. 52: si el acto sancionatorio no se notifica dentro de los 3 años, la administración pierde la competencia.</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Trabajar un caso hipotético: usuario notificado de formulación de cargos por una secretaría de gobierno. Tareas del practicante: contar los 15 días de descargos, construir la defensa (tipicidad, pruebas, proporcionalidad), y preparar desde ya los recursos contra la eventual sanción — puente directo al tema 8.</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Tema 8 (10 min). Cierre del ciclo: casi todo acto administrativo particular desfavorable admite recursos. Interponerlos bien y a tiempo es competencia expresa de los Consultorios Jurídicos (Ley 2113, art. 6).</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Precisar: contra los actos de carácter general y los de trámite, preparatorios o de ejecución no proceden recursos (art. 75). La apelación puede interponerse directamente, sin necesidad de reposición previa (art. 76, inciso final).</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Aclaraciones prácticas: el recurrente puede desistir (art. 78); en el trámite pueden pedirse pruebas (art. 79); la decisión debe resolver todas las peticiones (art. 80). Cerrar con la advertencia del art. 161: la interposición oportuna de la apelación, cuando es obligatoria, es una responsabilidad enorme del practicante frente al usuario.</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Recorrer los ocho mensajes en 3 minutos. Recordar los deberes del practicante (Acuerdo 020, art. 66): gratuidad absoluta, veracidad en informes, asistencia puntual a diligencias, respuesta a asesorías en 5 días hábiles y primeras actuaciones en 8 días hábiles, actualización permanente de la plataforma.</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Espacio de preguntas (10 min). Cierre: invitar a los estudiantes a revisar el Acuerdo 020 de 2025 (reglamento interno) y a apoyarse siempre en los docentes asesores de área antes de radicar cualquier actuación.</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5.png"/><Relationship Id="rId7"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6.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7.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7.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27.png"/><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26.png"/><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12.png"/><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8778240" y="0"/>
            <a:ext cx="3410712" cy="6858000"/>
          </a:xfrm>
          <a:prstGeom prst="rect">
            <a:avLst/>
          </a:prstGeom>
          <a:solidFill>
            <a:srgbClr val="2B3775"/>
          </a:solidFill>
          <a:ln/>
        </p:spPr>
      </p:sp>
      <p:sp>
        <p:nvSpPr>
          <p:cNvPr id="3" name="Shape 1"/>
          <p:cNvSpPr/>
          <p:nvPr/>
        </p:nvSpPr>
        <p:spPr>
          <a:xfrm>
            <a:off x="9802368" y="2331720"/>
            <a:ext cx="1371600" cy="1371600"/>
          </a:xfrm>
          <a:prstGeom prst="ellipse">
            <a:avLst/>
          </a:prstGeom>
          <a:solidFill>
            <a:srgbClr val="B08D3C"/>
          </a:solidFill>
          <a:ln/>
        </p:spPr>
      </p:sp>
      <p:pic>
        <p:nvPicPr>
          <p:cNvPr id="4" name="Image 0" descr="icons/scale-w.png"/>
          <p:cNvPicPr>
            <a:picLocks noChangeAspect="1"/>
          </p:cNvPicPr>
          <p:nvPr/>
        </p:nvPicPr>
        <p:blipFill>
          <a:blip r:embed="rId3"/>
          <a:stretch>
            <a:fillRect/>
          </a:stretch>
        </p:blipFill>
        <p:spPr>
          <a:xfrm>
            <a:off x="10158984" y="2688336"/>
            <a:ext cx="658368" cy="658368"/>
          </a:xfrm>
          <a:prstGeom prst="rect">
            <a:avLst/>
          </a:prstGeom>
        </p:spPr>
      </p:pic>
      <p:sp>
        <p:nvSpPr>
          <p:cNvPr id="5" name="Text 2"/>
          <p:cNvSpPr/>
          <p:nvPr/>
        </p:nvSpPr>
        <p:spPr>
          <a:xfrm>
            <a:off x="777240" y="777240"/>
            <a:ext cx="7680960" cy="320040"/>
          </a:xfrm>
          <a:prstGeom prst="rect">
            <a:avLst/>
          </a:prstGeom>
          <a:noFill/>
          <a:ln/>
        </p:spPr>
        <p:txBody>
          <a:bodyPr wrap="square" lIns="0" tIns="0" rIns="0" bIns="0" rtlCol="0" anchor="ctr"/>
          <a:lstStyle/>
          <a:p>
            <a:pPr marL="0" indent="0">
              <a:buNone/>
            </a:pPr>
            <a:r>
              <a:rPr lang="en-US" sz="1250" b="1" kern="0" spc="150" dirty="0">
                <a:solidFill>
                  <a:srgbClr val="B08D3C"/>
                </a:solidFill>
                <a:latin typeface="Calibri" pitchFamily="34" charset="0"/>
                <a:ea typeface="Calibri" pitchFamily="34" charset="-122"/>
                <a:cs typeface="Calibri" pitchFamily="34" charset="-120"/>
              </a:rPr>
              <a:t>UNIVERSIDAD DE NARIÑO · FACULTAD DE DERECHO Y CIENCIAS POLÍTICAS</a:t>
            </a:r>
            <a:endParaRPr lang="en-US" sz="1250" dirty="0"/>
          </a:p>
        </p:txBody>
      </p:sp>
      <p:sp>
        <p:nvSpPr>
          <p:cNvPr id="6" name="Text 3"/>
          <p:cNvSpPr/>
          <p:nvPr/>
        </p:nvSpPr>
        <p:spPr>
          <a:xfrm>
            <a:off x="777240" y="1874520"/>
            <a:ext cx="7772400" cy="1554480"/>
          </a:xfrm>
          <a:prstGeom prst="rect">
            <a:avLst/>
          </a:prstGeom>
          <a:noFill/>
          <a:ln/>
        </p:spPr>
        <p:txBody>
          <a:bodyPr wrap="square" lIns="0" tIns="0" rIns="0" bIns="0" rtlCol="0" anchor="ctr"/>
          <a:lstStyle/>
          <a:p>
            <a:pPr marL="0" indent="0">
              <a:buNone/>
            </a:pPr>
            <a:r>
              <a:rPr lang="en-US" sz="4700" b="1" dirty="0">
                <a:solidFill>
                  <a:srgbClr val="FFFFFF"/>
                </a:solidFill>
                <a:latin typeface="Cambria" pitchFamily="34" charset="0"/>
                <a:ea typeface="Cambria" pitchFamily="34" charset="-122"/>
                <a:cs typeface="Cambria" pitchFamily="34" charset="-120"/>
              </a:rPr>
              <a:t>Inducción en Derecho Público</a:t>
            </a:r>
            <a:endParaRPr lang="en-US" sz="4700" dirty="0"/>
          </a:p>
        </p:txBody>
      </p:sp>
      <p:sp>
        <p:nvSpPr>
          <p:cNvPr id="7" name="Text 4"/>
          <p:cNvSpPr/>
          <p:nvPr/>
        </p:nvSpPr>
        <p:spPr>
          <a:xfrm>
            <a:off x="777240" y="3474720"/>
            <a:ext cx="7315200" cy="822960"/>
          </a:xfrm>
          <a:prstGeom prst="rect">
            <a:avLst/>
          </a:prstGeom>
          <a:noFill/>
          <a:ln/>
        </p:spPr>
        <p:txBody>
          <a:bodyPr wrap="square" lIns="0" tIns="0" rIns="0" bIns="0" rtlCol="0" anchor="ctr"/>
          <a:lstStyle/>
          <a:p>
            <a:pPr marL="0" indent="0">
              <a:buNone/>
            </a:pPr>
            <a:r>
              <a:rPr lang="en-US" sz="1700" dirty="0">
                <a:solidFill>
                  <a:srgbClr val="CADCFC"/>
                </a:solidFill>
                <a:latin typeface="Calibri" pitchFamily="34" charset="0"/>
                <a:ea typeface="Calibri" pitchFamily="34" charset="-122"/>
                <a:cs typeface="Calibri" pitchFamily="34" charset="-120"/>
              </a:rPr>
              <a:t>Herramientas constitucionales y administrativas para la atención de usuarios en situación de vulnerabilidad</a:t>
            </a:r>
            <a:endParaRPr lang="en-US" sz="1700" dirty="0"/>
          </a:p>
        </p:txBody>
      </p:sp>
      <p:sp>
        <p:nvSpPr>
          <p:cNvPr id="8" name="Shape 5"/>
          <p:cNvSpPr/>
          <p:nvPr/>
        </p:nvSpPr>
        <p:spPr>
          <a:xfrm>
            <a:off x="777240" y="4617720"/>
            <a:ext cx="2926080" cy="0"/>
          </a:xfrm>
          <a:prstGeom prst="line">
            <a:avLst/>
          </a:prstGeom>
          <a:noFill/>
          <a:ln w="25400">
            <a:solidFill>
              <a:srgbClr val="B08D3C"/>
            </a:solidFill>
            <a:prstDash val="solid"/>
          </a:ln>
        </p:spPr>
      </p:sp>
      <p:sp>
        <p:nvSpPr>
          <p:cNvPr id="9" name="Text 6"/>
          <p:cNvSpPr/>
          <p:nvPr/>
        </p:nvSpPr>
        <p:spPr>
          <a:xfrm>
            <a:off x="777240" y="4846320"/>
            <a:ext cx="7589520" cy="1463040"/>
          </a:xfrm>
          <a:prstGeom prst="rect">
            <a:avLst/>
          </a:prstGeom>
          <a:noFill/>
          <a:ln/>
        </p:spPr>
        <p:txBody>
          <a:bodyPr wrap="square" lIns="0" tIns="0" rIns="0" bIns="0" rtlCol="0" anchor="ctr"/>
          <a:lstStyle/>
          <a:p>
            <a:pPr marL="0" indent="0">
              <a:spcAft>
                <a:spcPts val="400"/>
              </a:spcAft>
              <a:buNone/>
            </a:pPr>
            <a:r>
              <a:rPr lang="en-US" sz="1700" b="1" dirty="0">
                <a:solidFill>
                  <a:srgbClr val="FFFFFF"/>
                </a:solidFill>
                <a:latin typeface="Calibri" pitchFamily="34" charset="0"/>
                <a:ea typeface="Calibri" pitchFamily="34" charset="-122"/>
                <a:cs typeface="Calibri" pitchFamily="34" charset="-120"/>
              </a:rPr>
              <a:t>Gustavo Andrés Rojas Pereira</a:t>
            </a:r>
            <a:endParaRPr lang="en-US" sz="1700" dirty="0"/>
          </a:p>
          <a:p>
            <a:pPr marL="0" indent="0">
              <a:spcAft>
                <a:spcPts val="400"/>
              </a:spcAft>
              <a:buNone/>
            </a:pPr>
            <a:r>
              <a:rPr lang="en-US" sz="1350" dirty="0">
                <a:solidFill>
                  <a:srgbClr val="CADCFC"/>
                </a:solidFill>
                <a:latin typeface="Calibri" pitchFamily="34" charset="0"/>
                <a:ea typeface="Calibri" pitchFamily="34" charset="-122"/>
                <a:cs typeface="Calibri" pitchFamily="34" charset="-120"/>
              </a:rPr>
              <a:t>Docente Asesor — Área de Derecho Público</a:t>
            </a:r>
            <a:endParaRPr lang="en-US" sz="1700" dirty="0"/>
          </a:p>
          <a:p>
            <a:pPr marL="0" indent="0">
              <a:spcAft>
                <a:spcPts val="400"/>
              </a:spcAft>
              <a:buNone/>
            </a:pPr>
            <a:r>
              <a:rPr lang="en-US" sz="1350" dirty="0">
                <a:solidFill>
                  <a:srgbClr val="CADCFC"/>
                </a:solidFill>
                <a:latin typeface="Calibri" pitchFamily="34" charset="0"/>
                <a:ea typeface="Calibri" pitchFamily="34" charset="-122"/>
                <a:cs typeface="Calibri" pitchFamily="34" charset="-120"/>
              </a:rPr>
              <a:t>Consultorios Jurídicos y Centro de Conciliación "Eduardo Alvarado Hurtado"</a:t>
            </a:r>
            <a:endParaRPr lang="en-US" sz="1700" dirty="0"/>
          </a:p>
          <a:p>
            <a:pPr marL="0" indent="0">
              <a:spcAft>
                <a:spcPts val="400"/>
              </a:spcAft>
              <a:buNone/>
            </a:pPr>
            <a:r>
              <a:rPr lang="en-US" sz="1250" i="1" dirty="0">
                <a:solidFill>
                  <a:srgbClr val="B08D3C"/>
                </a:solidFill>
                <a:latin typeface="Calibri" pitchFamily="34" charset="0"/>
                <a:ea typeface="Calibri" pitchFamily="34" charset="-122"/>
                <a:cs typeface="Calibri" pitchFamily="34" charset="-120"/>
              </a:rPr>
              <a:t>Jornada de inducción · Duración: 2 horas</a:t>
            </a:r>
            <a:endParaRPr lang="en-US" sz="17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74320"/>
          </a:xfrm>
          <a:prstGeom prst="rect">
            <a:avLst/>
          </a:prstGeom>
          <a:noFill/>
          <a:ln/>
        </p:spPr>
        <p:txBody>
          <a:bodyPr wrap="square" lIns="0" tIns="0" rIns="0" bIns="0" rtlCol="0" anchor="ctr"/>
          <a:lstStyle/>
          <a:p>
            <a:pPr marL="0" indent="0">
              <a:buNone/>
            </a:pPr>
            <a:r>
              <a:rPr lang="en-US" sz="1200" b="1" kern="0" spc="200" dirty="0">
                <a:solidFill>
                  <a:srgbClr val="8F7020"/>
                </a:solidFill>
                <a:latin typeface="Calibri" pitchFamily="34" charset="0"/>
                <a:ea typeface="Calibri" pitchFamily="34" charset="-122"/>
                <a:cs typeface="Calibri" pitchFamily="34" charset="-120"/>
              </a:rPr>
              <a:t>JORNADA DE INDUCCIÓN · 120 MINUTOS</a:t>
            </a:r>
            <a:endParaRPr lang="en-US" sz="1200" dirty="0"/>
          </a:p>
        </p:txBody>
      </p:sp>
      <p:sp>
        <p:nvSpPr>
          <p:cNvPr id="3" name="Text 1"/>
          <p:cNvSpPr/>
          <p:nvPr/>
        </p:nvSpPr>
        <p:spPr>
          <a:xfrm>
            <a:off x="502920" y="658368"/>
            <a:ext cx="11155680" cy="685800"/>
          </a:xfrm>
          <a:prstGeom prst="rect">
            <a:avLst/>
          </a:prstGeom>
          <a:noFill/>
          <a:ln/>
        </p:spPr>
        <p:txBody>
          <a:bodyPr wrap="square" lIns="0" tIns="0" rIns="0" bIns="0" rtlCol="0" anchor="t"/>
          <a:lstStyle/>
          <a:p>
            <a:pPr marL="0" indent="0">
              <a:buNone/>
            </a:pPr>
            <a:r>
              <a:rPr lang="en-US" sz="3000" b="1" dirty="0">
                <a:solidFill>
                  <a:srgbClr val="1E2761"/>
                </a:solidFill>
                <a:latin typeface="Cambria" pitchFamily="34" charset="0"/>
                <a:ea typeface="Cambria" pitchFamily="34" charset="-122"/>
                <a:cs typeface="Cambria" pitchFamily="34" charset="-120"/>
              </a:rPr>
              <a:t>Agenda de la sesión</a:t>
            </a:r>
            <a:endParaRPr lang="en-US" sz="3000" dirty="0"/>
          </a:p>
        </p:txBody>
      </p:sp>
      <p:sp>
        <p:nvSpPr>
          <p:cNvPr id="4" name="Shape 2"/>
          <p:cNvSpPr/>
          <p:nvPr/>
        </p:nvSpPr>
        <p:spPr>
          <a:xfrm>
            <a:off x="502920" y="1600200"/>
            <a:ext cx="5490972" cy="923544"/>
          </a:xfrm>
          <a:prstGeom prst="roundRect">
            <a:avLst>
              <a:gd name="adj" fmla="val 5941"/>
            </a:avLst>
          </a:prstGeom>
          <a:solidFill>
            <a:srgbClr val="F2F5FC"/>
          </a:solidFill>
          <a:ln w="12700">
            <a:solidFill>
              <a:srgbClr val="D9E1F2"/>
            </a:solidFill>
            <a:prstDash val="solid"/>
          </a:ln>
        </p:spPr>
      </p:sp>
      <p:sp>
        <p:nvSpPr>
          <p:cNvPr id="5" name="Shape 3"/>
          <p:cNvSpPr/>
          <p:nvPr/>
        </p:nvSpPr>
        <p:spPr>
          <a:xfrm>
            <a:off x="685800" y="1783080"/>
            <a:ext cx="384048" cy="384048"/>
          </a:xfrm>
          <a:prstGeom prst="ellipse">
            <a:avLst/>
          </a:prstGeom>
          <a:solidFill>
            <a:srgbClr val="1E2761"/>
          </a:solidFill>
          <a:ln/>
        </p:spPr>
      </p:sp>
      <p:sp>
        <p:nvSpPr>
          <p:cNvPr id="6" name="Text 4"/>
          <p:cNvSpPr/>
          <p:nvPr/>
        </p:nvSpPr>
        <p:spPr>
          <a:xfrm>
            <a:off x="685800" y="1783080"/>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7" name="Text 5"/>
          <p:cNvSpPr/>
          <p:nvPr/>
        </p:nvSpPr>
        <p:spPr>
          <a:xfrm>
            <a:off x="1216152" y="1764792"/>
            <a:ext cx="4594860" cy="630936"/>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Principios de la función administrativa</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Arts. 209 CP y 3 CPACA · 10 min</a:t>
            </a:r>
            <a:endParaRPr lang="en-US" sz="1450" dirty="0"/>
          </a:p>
        </p:txBody>
      </p:sp>
      <p:sp>
        <p:nvSpPr>
          <p:cNvPr id="8" name="Shape 6"/>
          <p:cNvSpPr/>
          <p:nvPr/>
        </p:nvSpPr>
        <p:spPr>
          <a:xfrm>
            <a:off x="6195060" y="1600200"/>
            <a:ext cx="5490972" cy="923544"/>
          </a:xfrm>
          <a:prstGeom prst="roundRect">
            <a:avLst>
              <a:gd name="adj" fmla="val 5941"/>
            </a:avLst>
          </a:prstGeom>
          <a:solidFill>
            <a:srgbClr val="F2F5FC"/>
          </a:solidFill>
          <a:ln w="12700">
            <a:solidFill>
              <a:srgbClr val="D9E1F2"/>
            </a:solidFill>
            <a:prstDash val="solid"/>
          </a:ln>
        </p:spPr>
      </p:sp>
      <p:sp>
        <p:nvSpPr>
          <p:cNvPr id="9" name="Shape 7"/>
          <p:cNvSpPr/>
          <p:nvPr/>
        </p:nvSpPr>
        <p:spPr>
          <a:xfrm>
            <a:off x="6377940" y="1783080"/>
            <a:ext cx="384048" cy="384048"/>
          </a:xfrm>
          <a:prstGeom prst="ellipse">
            <a:avLst/>
          </a:prstGeom>
          <a:solidFill>
            <a:srgbClr val="1E2761"/>
          </a:solidFill>
          <a:ln/>
        </p:spPr>
      </p:sp>
      <p:sp>
        <p:nvSpPr>
          <p:cNvPr id="10" name="Text 8"/>
          <p:cNvSpPr/>
          <p:nvPr/>
        </p:nvSpPr>
        <p:spPr>
          <a:xfrm>
            <a:off x="6377940" y="1783080"/>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1" name="Text 9"/>
          <p:cNvSpPr/>
          <p:nvPr/>
        </p:nvSpPr>
        <p:spPr>
          <a:xfrm>
            <a:off x="6908292" y="1764792"/>
            <a:ext cx="4594860" cy="630936"/>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Derecho fundamental de petición</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Art. 23 CP · Ley 1755 de 2015 · 15 min</a:t>
            </a:r>
            <a:endParaRPr lang="en-US" sz="1450" dirty="0"/>
          </a:p>
        </p:txBody>
      </p:sp>
      <p:sp>
        <p:nvSpPr>
          <p:cNvPr id="12" name="Shape 10"/>
          <p:cNvSpPr/>
          <p:nvPr/>
        </p:nvSpPr>
        <p:spPr>
          <a:xfrm>
            <a:off x="502920" y="2724912"/>
            <a:ext cx="5490972" cy="923544"/>
          </a:xfrm>
          <a:prstGeom prst="roundRect">
            <a:avLst>
              <a:gd name="adj" fmla="val 5941"/>
            </a:avLst>
          </a:prstGeom>
          <a:solidFill>
            <a:srgbClr val="F2F5FC"/>
          </a:solidFill>
          <a:ln w="12700">
            <a:solidFill>
              <a:srgbClr val="D9E1F2"/>
            </a:solidFill>
            <a:prstDash val="solid"/>
          </a:ln>
        </p:spPr>
      </p:sp>
      <p:sp>
        <p:nvSpPr>
          <p:cNvPr id="13" name="Shape 11"/>
          <p:cNvSpPr/>
          <p:nvPr/>
        </p:nvSpPr>
        <p:spPr>
          <a:xfrm>
            <a:off x="685800" y="2907792"/>
            <a:ext cx="384048" cy="384048"/>
          </a:xfrm>
          <a:prstGeom prst="ellipse">
            <a:avLst/>
          </a:prstGeom>
          <a:solidFill>
            <a:srgbClr val="1E2761"/>
          </a:solidFill>
          <a:ln/>
        </p:spPr>
      </p:sp>
      <p:sp>
        <p:nvSpPr>
          <p:cNvPr id="14" name="Text 12"/>
          <p:cNvSpPr/>
          <p:nvPr/>
        </p:nvSpPr>
        <p:spPr>
          <a:xfrm>
            <a:off x="685800" y="2907792"/>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5" name="Text 13"/>
          <p:cNvSpPr/>
          <p:nvPr/>
        </p:nvSpPr>
        <p:spPr>
          <a:xfrm>
            <a:off x="1216152" y="2889504"/>
            <a:ext cx="4594860" cy="630936"/>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Acción de tutela</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Art. 86 CP · Decreto 2591 de 1991 · 20 min</a:t>
            </a:r>
            <a:endParaRPr lang="en-US" sz="1450" dirty="0"/>
          </a:p>
        </p:txBody>
      </p:sp>
      <p:sp>
        <p:nvSpPr>
          <p:cNvPr id="16" name="Shape 14"/>
          <p:cNvSpPr/>
          <p:nvPr/>
        </p:nvSpPr>
        <p:spPr>
          <a:xfrm>
            <a:off x="6195060" y="2724912"/>
            <a:ext cx="5490972" cy="923544"/>
          </a:xfrm>
          <a:prstGeom prst="roundRect">
            <a:avLst>
              <a:gd name="adj" fmla="val 5941"/>
            </a:avLst>
          </a:prstGeom>
          <a:solidFill>
            <a:srgbClr val="F2F5FC"/>
          </a:solidFill>
          <a:ln w="12700">
            <a:solidFill>
              <a:srgbClr val="D9E1F2"/>
            </a:solidFill>
            <a:prstDash val="solid"/>
          </a:ln>
        </p:spPr>
      </p:sp>
      <p:sp>
        <p:nvSpPr>
          <p:cNvPr id="17" name="Shape 15"/>
          <p:cNvSpPr/>
          <p:nvPr/>
        </p:nvSpPr>
        <p:spPr>
          <a:xfrm>
            <a:off x="6377940" y="2907792"/>
            <a:ext cx="384048" cy="384048"/>
          </a:xfrm>
          <a:prstGeom prst="ellipse">
            <a:avLst/>
          </a:prstGeom>
          <a:solidFill>
            <a:srgbClr val="1E2761"/>
          </a:solidFill>
          <a:ln/>
        </p:spPr>
      </p:sp>
      <p:sp>
        <p:nvSpPr>
          <p:cNvPr id="18" name="Text 16"/>
          <p:cNvSpPr/>
          <p:nvPr/>
        </p:nvSpPr>
        <p:spPr>
          <a:xfrm>
            <a:off x="6377940" y="2907792"/>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9" name="Text 17"/>
          <p:cNvSpPr/>
          <p:nvPr/>
        </p:nvSpPr>
        <p:spPr>
          <a:xfrm>
            <a:off x="6908292" y="2889504"/>
            <a:ext cx="4594860" cy="630936"/>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Acción popular</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Art. 88 CP · Ley 472 de 1998 · 10 min</a:t>
            </a:r>
            <a:endParaRPr lang="en-US" sz="1450" dirty="0"/>
          </a:p>
        </p:txBody>
      </p:sp>
      <p:sp>
        <p:nvSpPr>
          <p:cNvPr id="20" name="Shape 18"/>
          <p:cNvSpPr/>
          <p:nvPr/>
        </p:nvSpPr>
        <p:spPr>
          <a:xfrm>
            <a:off x="502920" y="3849624"/>
            <a:ext cx="5490972" cy="923544"/>
          </a:xfrm>
          <a:prstGeom prst="roundRect">
            <a:avLst>
              <a:gd name="adj" fmla="val 5941"/>
            </a:avLst>
          </a:prstGeom>
          <a:solidFill>
            <a:srgbClr val="F2F5FC"/>
          </a:solidFill>
          <a:ln w="12700">
            <a:solidFill>
              <a:srgbClr val="D9E1F2"/>
            </a:solidFill>
            <a:prstDash val="solid"/>
          </a:ln>
        </p:spPr>
      </p:sp>
      <p:sp>
        <p:nvSpPr>
          <p:cNvPr id="21" name="Shape 19"/>
          <p:cNvSpPr/>
          <p:nvPr/>
        </p:nvSpPr>
        <p:spPr>
          <a:xfrm>
            <a:off x="685800" y="4032504"/>
            <a:ext cx="384048" cy="384048"/>
          </a:xfrm>
          <a:prstGeom prst="ellipse">
            <a:avLst/>
          </a:prstGeom>
          <a:solidFill>
            <a:srgbClr val="1E2761"/>
          </a:solidFill>
          <a:ln/>
        </p:spPr>
      </p:sp>
      <p:sp>
        <p:nvSpPr>
          <p:cNvPr id="22" name="Text 20"/>
          <p:cNvSpPr/>
          <p:nvPr/>
        </p:nvSpPr>
        <p:spPr>
          <a:xfrm>
            <a:off x="685800" y="4032504"/>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3" name="Text 21"/>
          <p:cNvSpPr/>
          <p:nvPr/>
        </p:nvSpPr>
        <p:spPr>
          <a:xfrm>
            <a:off x="1216152" y="4014216"/>
            <a:ext cx="4594860" cy="630936"/>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Responsabilidad fiscal — defensa de oficio</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Ley 610 de 2000 · Ley 1474 de 2011 · 15 min</a:t>
            </a:r>
            <a:endParaRPr lang="en-US" sz="1450" dirty="0"/>
          </a:p>
        </p:txBody>
      </p:sp>
      <p:sp>
        <p:nvSpPr>
          <p:cNvPr id="24" name="Shape 22"/>
          <p:cNvSpPr/>
          <p:nvPr/>
        </p:nvSpPr>
        <p:spPr>
          <a:xfrm>
            <a:off x="6195060" y="3849624"/>
            <a:ext cx="5490972" cy="923544"/>
          </a:xfrm>
          <a:prstGeom prst="roundRect">
            <a:avLst>
              <a:gd name="adj" fmla="val 5941"/>
            </a:avLst>
          </a:prstGeom>
          <a:solidFill>
            <a:srgbClr val="F2F5FC"/>
          </a:solidFill>
          <a:ln w="12700">
            <a:solidFill>
              <a:srgbClr val="D9E1F2"/>
            </a:solidFill>
            <a:prstDash val="solid"/>
          </a:ln>
        </p:spPr>
      </p:sp>
      <p:sp>
        <p:nvSpPr>
          <p:cNvPr id="25" name="Shape 23"/>
          <p:cNvSpPr/>
          <p:nvPr/>
        </p:nvSpPr>
        <p:spPr>
          <a:xfrm>
            <a:off x="6377940" y="4032504"/>
            <a:ext cx="384048" cy="384048"/>
          </a:xfrm>
          <a:prstGeom prst="ellipse">
            <a:avLst/>
          </a:prstGeom>
          <a:solidFill>
            <a:srgbClr val="1E2761"/>
          </a:solidFill>
          <a:ln/>
        </p:spPr>
      </p:sp>
      <p:sp>
        <p:nvSpPr>
          <p:cNvPr id="26" name="Text 24"/>
          <p:cNvSpPr/>
          <p:nvPr/>
        </p:nvSpPr>
        <p:spPr>
          <a:xfrm>
            <a:off x="6377940" y="4032504"/>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7" name="Text 25"/>
          <p:cNvSpPr/>
          <p:nvPr/>
        </p:nvSpPr>
        <p:spPr>
          <a:xfrm>
            <a:off x="6908292" y="4014216"/>
            <a:ext cx="4594860" cy="630936"/>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Proceso disciplinario — defensa de oficio</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Ley 1952 de 2019 (CGD) · 15 min</a:t>
            </a:r>
            <a:endParaRPr lang="en-US" sz="1450" dirty="0"/>
          </a:p>
        </p:txBody>
      </p:sp>
      <p:sp>
        <p:nvSpPr>
          <p:cNvPr id="28" name="Shape 26"/>
          <p:cNvSpPr/>
          <p:nvPr/>
        </p:nvSpPr>
        <p:spPr>
          <a:xfrm>
            <a:off x="502920" y="4974336"/>
            <a:ext cx="5490972" cy="923544"/>
          </a:xfrm>
          <a:prstGeom prst="roundRect">
            <a:avLst>
              <a:gd name="adj" fmla="val 5941"/>
            </a:avLst>
          </a:prstGeom>
          <a:solidFill>
            <a:srgbClr val="F2F5FC"/>
          </a:solidFill>
          <a:ln w="12700">
            <a:solidFill>
              <a:srgbClr val="D9E1F2"/>
            </a:solidFill>
            <a:prstDash val="solid"/>
          </a:ln>
        </p:spPr>
      </p:sp>
      <p:sp>
        <p:nvSpPr>
          <p:cNvPr id="29" name="Shape 27"/>
          <p:cNvSpPr/>
          <p:nvPr/>
        </p:nvSpPr>
        <p:spPr>
          <a:xfrm>
            <a:off x="685800" y="5157216"/>
            <a:ext cx="384048" cy="384048"/>
          </a:xfrm>
          <a:prstGeom prst="ellipse">
            <a:avLst/>
          </a:prstGeom>
          <a:solidFill>
            <a:srgbClr val="1E2761"/>
          </a:solidFill>
          <a:ln/>
        </p:spPr>
      </p:sp>
      <p:sp>
        <p:nvSpPr>
          <p:cNvPr id="30" name="Text 28"/>
          <p:cNvSpPr/>
          <p:nvPr/>
        </p:nvSpPr>
        <p:spPr>
          <a:xfrm>
            <a:off x="685800" y="5157216"/>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31" name="Text 29"/>
          <p:cNvSpPr/>
          <p:nvPr/>
        </p:nvSpPr>
        <p:spPr>
          <a:xfrm>
            <a:off x="1216152" y="5138928"/>
            <a:ext cx="4594860" cy="630936"/>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Procedimiento administrativo sancionatorio</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Arts. 47 a 52 CPACA · 10 min</a:t>
            </a:r>
            <a:endParaRPr lang="en-US" sz="1450" dirty="0"/>
          </a:p>
        </p:txBody>
      </p:sp>
      <p:sp>
        <p:nvSpPr>
          <p:cNvPr id="32" name="Shape 30"/>
          <p:cNvSpPr/>
          <p:nvPr/>
        </p:nvSpPr>
        <p:spPr>
          <a:xfrm>
            <a:off x="6195060" y="4974336"/>
            <a:ext cx="5490972" cy="923544"/>
          </a:xfrm>
          <a:prstGeom prst="roundRect">
            <a:avLst>
              <a:gd name="adj" fmla="val 5941"/>
            </a:avLst>
          </a:prstGeom>
          <a:solidFill>
            <a:srgbClr val="F2F5FC"/>
          </a:solidFill>
          <a:ln w="12700">
            <a:solidFill>
              <a:srgbClr val="D9E1F2"/>
            </a:solidFill>
            <a:prstDash val="solid"/>
          </a:ln>
        </p:spPr>
      </p:sp>
      <p:sp>
        <p:nvSpPr>
          <p:cNvPr id="33" name="Shape 31"/>
          <p:cNvSpPr/>
          <p:nvPr/>
        </p:nvSpPr>
        <p:spPr>
          <a:xfrm>
            <a:off x="6377940" y="5157216"/>
            <a:ext cx="384048" cy="384048"/>
          </a:xfrm>
          <a:prstGeom prst="ellipse">
            <a:avLst/>
          </a:prstGeom>
          <a:solidFill>
            <a:srgbClr val="1E2761"/>
          </a:solidFill>
          <a:ln/>
        </p:spPr>
      </p:sp>
      <p:sp>
        <p:nvSpPr>
          <p:cNvPr id="34" name="Text 32"/>
          <p:cNvSpPr/>
          <p:nvPr/>
        </p:nvSpPr>
        <p:spPr>
          <a:xfrm>
            <a:off x="6377940" y="5157216"/>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8</a:t>
            </a:r>
            <a:endParaRPr lang="en-US" sz="1400" dirty="0"/>
          </a:p>
        </p:txBody>
      </p:sp>
      <p:sp>
        <p:nvSpPr>
          <p:cNvPr id="35" name="Text 33"/>
          <p:cNvSpPr/>
          <p:nvPr/>
        </p:nvSpPr>
        <p:spPr>
          <a:xfrm>
            <a:off x="6908292" y="5138928"/>
            <a:ext cx="4594860" cy="630936"/>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Recursos en sede administrativa</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Arts. 74 a 82 CPACA · 10 min</a:t>
            </a:r>
            <a:endParaRPr lang="en-US" sz="1450" dirty="0"/>
          </a:p>
        </p:txBody>
      </p:sp>
      <p:sp>
        <p:nvSpPr>
          <p:cNvPr id="36" name="Shape 34"/>
          <p:cNvSpPr/>
          <p:nvPr/>
        </p:nvSpPr>
        <p:spPr>
          <a:xfrm>
            <a:off x="502920" y="6035040"/>
            <a:ext cx="11183112" cy="384048"/>
          </a:xfrm>
          <a:prstGeom prst="roundRect">
            <a:avLst>
              <a:gd name="adj" fmla="val 11905"/>
            </a:avLst>
          </a:prstGeom>
          <a:solidFill>
            <a:srgbClr val="1E2761"/>
          </a:solidFill>
          <a:ln/>
        </p:spPr>
      </p:sp>
      <p:sp>
        <p:nvSpPr>
          <p:cNvPr id="37" name="Text 35"/>
          <p:cNvSpPr/>
          <p:nvPr/>
        </p:nvSpPr>
        <p:spPr>
          <a:xfrm>
            <a:off x="502920" y="6035040"/>
            <a:ext cx="11183112" cy="384048"/>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Bienvenida: 5 min  ·  Desarrollo temático: 105 min  ·  Preguntas y cierre: 10 min</a:t>
            </a:r>
            <a:endParaRPr lang="en-US" sz="1250" dirty="0"/>
          </a:p>
        </p:txBody>
      </p:sp>
      <p:sp>
        <p:nvSpPr>
          <p:cNvPr id="38" name="Text 36"/>
          <p:cNvSpPr/>
          <p:nvPr/>
        </p:nvSpPr>
        <p:spPr>
          <a:xfrm>
            <a:off x="502920" y="6473952"/>
            <a:ext cx="6858000" cy="274320"/>
          </a:xfrm>
          <a:prstGeom prst="rect">
            <a:avLst/>
          </a:prstGeom>
          <a:noFill/>
          <a:ln/>
        </p:spPr>
        <p:txBody>
          <a:bodyPr wrap="square" lIns="0" tIns="0" rIns="0" bIns="0" rtlCol="0" anchor="ctr"/>
          <a:lstStyle/>
          <a:p>
            <a:pPr marL="0" indent="0">
              <a:buNone/>
            </a:pPr>
            <a:r>
              <a:rPr lang="en-US" sz="900" dirty="0">
                <a:solidFill>
                  <a:srgbClr val="5A6480"/>
                </a:solidFill>
                <a:latin typeface="Calibri" pitchFamily="34" charset="0"/>
                <a:ea typeface="Calibri" pitchFamily="34" charset="-122"/>
                <a:cs typeface="Calibri" pitchFamily="34" charset="-120"/>
              </a:rPr>
              <a:t>Consultorios Jurídicos — Universidad de Nariño · Área de Derecho Público</a:t>
            </a:r>
            <a:endParaRPr lang="en-US" sz="900" dirty="0"/>
          </a:p>
        </p:txBody>
      </p:sp>
      <p:sp>
        <p:nvSpPr>
          <p:cNvPr id="39" name="Text 37"/>
          <p:cNvSpPr/>
          <p:nvPr/>
        </p:nvSpPr>
        <p:spPr>
          <a:xfrm>
            <a:off x="11338560" y="6473952"/>
            <a:ext cx="457200" cy="274320"/>
          </a:xfrm>
          <a:prstGeom prst="rect">
            <a:avLst/>
          </a:prstGeom>
          <a:noFill/>
          <a:ln/>
        </p:spPr>
        <p:txBody>
          <a:bodyPr wrap="square" lIns="0" tIns="0" rIns="0" bIns="0" rtlCol="0" anchor="ctr"/>
          <a:lstStyle/>
          <a:p>
            <a:pPr marL="0" indent="0" algn="r">
              <a:buNone/>
            </a:pPr>
            <a:r>
              <a:rPr lang="en-US" sz="900" dirty="0">
                <a:solidFill>
                  <a:srgbClr val="5A6480"/>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74320"/>
          </a:xfrm>
          <a:prstGeom prst="rect">
            <a:avLst/>
          </a:prstGeom>
          <a:noFill/>
          <a:ln/>
        </p:spPr>
        <p:txBody>
          <a:bodyPr wrap="square" lIns="0" tIns="0" rIns="0" bIns="0" rtlCol="0" anchor="ctr"/>
          <a:lstStyle/>
          <a:p>
            <a:pPr marL="0" indent="0">
              <a:buNone/>
            </a:pPr>
            <a:r>
              <a:rPr lang="en-US" sz="1200" b="1" kern="0" spc="200" dirty="0">
                <a:solidFill>
                  <a:srgbClr val="8F7020"/>
                </a:solidFill>
                <a:latin typeface="Calibri" pitchFamily="34" charset="0"/>
                <a:ea typeface="Calibri" pitchFamily="34" charset="-122"/>
                <a:cs typeface="Calibri" pitchFamily="34" charset="-120"/>
              </a:rPr>
              <a:t>NUESTRO PUNTO DE PARTIDA</a:t>
            </a:r>
            <a:endParaRPr lang="en-US" sz="1200" dirty="0"/>
          </a:p>
        </p:txBody>
      </p:sp>
      <p:sp>
        <p:nvSpPr>
          <p:cNvPr id="3" name="Text 1"/>
          <p:cNvSpPr/>
          <p:nvPr/>
        </p:nvSpPr>
        <p:spPr>
          <a:xfrm>
            <a:off x="502920" y="658368"/>
            <a:ext cx="11155680" cy="685800"/>
          </a:xfrm>
          <a:prstGeom prst="rect">
            <a:avLst/>
          </a:prstGeom>
          <a:noFill/>
          <a:ln/>
        </p:spPr>
        <p:txBody>
          <a:bodyPr wrap="square" lIns="0" tIns="0" rIns="0" bIns="0" rtlCol="0" anchor="t"/>
          <a:lstStyle/>
          <a:p>
            <a:pPr marL="0" indent="0">
              <a:buNone/>
            </a:pPr>
            <a:r>
              <a:rPr lang="en-US" sz="3000" b="1" dirty="0">
                <a:solidFill>
                  <a:srgbClr val="1E2761"/>
                </a:solidFill>
                <a:latin typeface="Cambria" pitchFamily="34" charset="0"/>
                <a:ea typeface="Cambria" pitchFamily="34" charset="-122"/>
                <a:cs typeface="Cambria" pitchFamily="34" charset="-120"/>
              </a:rPr>
              <a:t>¿A quién servimos y con qué competencias?</a:t>
            </a:r>
            <a:endParaRPr lang="en-US" sz="3000" dirty="0"/>
          </a:p>
        </p:txBody>
      </p:sp>
      <p:sp>
        <p:nvSpPr>
          <p:cNvPr id="4" name="Shape 2"/>
          <p:cNvSpPr/>
          <p:nvPr/>
        </p:nvSpPr>
        <p:spPr>
          <a:xfrm>
            <a:off x="502920" y="1554480"/>
            <a:ext cx="5394960" cy="4343400"/>
          </a:xfrm>
          <a:prstGeom prst="roundRect">
            <a:avLst>
              <a:gd name="adj" fmla="val 1474"/>
            </a:avLst>
          </a:prstGeom>
          <a:solidFill>
            <a:srgbClr val="1E2761"/>
          </a:solidFill>
          <a:ln/>
        </p:spPr>
      </p:sp>
      <p:sp>
        <p:nvSpPr>
          <p:cNvPr id="5" name="Shape 3"/>
          <p:cNvSpPr/>
          <p:nvPr/>
        </p:nvSpPr>
        <p:spPr>
          <a:xfrm>
            <a:off x="777240" y="1828800"/>
            <a:ext cx="502920" cy="502920"/>
          </a:xfrm>
          <a:prstGeom prst="ellipse">
            <a:avLst/>
          </a:prstGeom>
          <a:solidFill>
            <a:srgbClr val="B08D3C"/>
          </a:solidFill>
          <a:ln/>
        </p:spPr>
      </p:sp>
      <p:pic>
        <p:nvPicPr>
          <p:cNvPr id="6" name="Image 0" descr="icons/users-w.png"/>
          <p:cNvPicPr>
            <a:picLocks noChangeAspect="1"/>
          </p:cNvPicPr>
          <p:nvPr/>
        </p:nvPicPr>
        <p:blipFill>
          <a:blip r:embed="rId3"/>
          <a:stretch>
            <a:fillRect/>
          </a:stretch>
        </p:blipFill>
        <p:spPr>
          <a:xfrm>
            <a:off x="907999" y="1959559"/>
            <a:ext cx="241402" cy="241402"/>
          </a:xfrm>
          <a:prstGeom prst="rect">
            <a:avLst/>
          </a:prstGeom>
        </p:spPr>
      </p:pic>
      <p:sp>
        <p:nvSpPr>
          <p:cNvPr id="7" name="Text 4"/>
          <p:cNvSpPr/>
          <p:nvPr/>
        </p:nvSpPr>
        <p:spPr>
          <a:xfrm>
            <a:off x="1417320" y="1874520"/>
            <a:ext cx="4206240" cy="411480"/>
          </a:xfrm>
          <a:prstGeom prst="rect">
            <a:avLst/>
          </a:prstGeom>
          <a:noFill/>
          <a:ln/>
        </p:spPr>
        <p:txBody>
          <a:bodyPr wrap="square" lIns="0" tIns="0" rIns="0" bIns="0" rtlCol="0" anchor="ctr"/>
          <a:lstStyle/>
          <a:p>
            <a:pPr marL="0" indent="0">
              <a:buNone/>
            </a:pPr>
            <a:r>
              <a:rPr lang="en-US" sz="1700" b="1" dirty="0">
                <a:solidFill>
                  <a:srgbClr val="FFFFFF"/>
                </a:solidFill>
                <a:latin typeface="Calibri" pitchFamily="34" charset="0"/>
                <a:ea typeface="Calibri" pitchFamily="34" charset="-122"/>
                <a:cs typeface="Calibri" pitchFamily="34" charset="-120"/>
              </a:rPr>
              <a:t>Nuestros usuarios</a:t>
            </a:r>
            <a:endParaRPr lang="en-US" sz="1700" dirty="0"/>
          </a:p>
        </p:txBody>
      </p:sp>
      <p:sp>
        <p:nvSpPr>
          <p:cNvPr id="8" name="Text 5"/>
          <p:cNvSpPr/>
          <p:nvPr/>
        </p:nvSpPr>
        <p:spPr>
          <a:xfrm>
            <a:off x="822960" y="2468880"/>
            <a:ext cx="4800600" cy="3291840"/>
          </a:xfrm>
          <a:prstGeom prst="rect">
            <a:avLst/>
          </a:prstGeom>
          <a:noFill/>
          <a:ln/>
        </p:spPr>
        <p:txBody>
          <a:bodyPr wrap="square" lIns="0" tIns="0" rIns="0" bIns="0" rtlCol="0" anchor="t"/>
          <a:lstStyle/>
          <a:p>
            <a:pPr marL="177800" indent="-177800">
              <a:spcAft>
                <a:spcPts val="800"/>
              </a:spcAft>
              <a:buSzPct val="100000"/>
              <a:buChar char="•"/>
            </a:pPr>
            <a:r>
              <a:rPr lang="en-US" sz="1350" dirty="0">
                <a:solidFill>
                  <a:srgbClr val="FFFFFF"/>
                </a:solidFill>
                <a:latin typeface="Calibri" pitchFamily="34" charset="0"/>
                <a:ea typeface="Calibri" pitchFamily="34" charset="-122"/>
                <a:cs typeface="Calibri" pitchFamily="34" charset="-120"/>
              </a:rPr>
              <a:t>Personas de bajos recursos económicos y grupos en situación de vulnerabilidad o indefensión.</a:t>
            </a:r>
            <a:endParaRPr lang="en-US" sz="1350" dirty="0"/>
          </a:p>
          <a:p>
            <a:pPr marL="177800" indent="-177800">
              <a:spcAft>
                <a:spcPts val="800"/>
              </a:spcAft>
              <a:buSzPct val="100000"/>
              <a:buChar char="•"/>
            </a:pPr>
            <a:r>
              <a:rPr lang="en-US" sz="1350" dirty="0">
                <a:solidFill>
                  <a:srgbClr val="FFFFFF"/>
                </a:solidFill>
                <a:latin typeface="Calibri" pitchFamily="34" charset="0"/>
                <a:ea typeface="Calibri" pitchFamily="34" charset="-122"/>
                <a:cs typeface="Calibri" pitchFamily="34" charset="-120"/>
              </a:rPr>
              <a:t>Sujetos de especial protección constitucional (Ley 2113 de 2021, art. 3 num. 5 y art. 8).</a:t>
            </a:r>
            <a:endParaRPr lang="en-US" sz="1350" dirty="0"/>
          </a:p>
          <a:p>
            <a:pPr marL="177800" indent="-177800">
              <a:spcAft>
                <a:spcPts val="800"/>
              </a:spcAft>
              <a:buSzPct val="100000"/>
              <a:buChar char="•"/>
            </a:pPr>
            <a:r>
              <a:rPr lang="en-US" sz="1350" dirty="0">
                <a:solidFill>
                  <a:srgbClr val="FFFFFF"/>
                </a:solidFill>
                <a:latin typeface="Calibri" pitchFamily="34" charset="0"/>
                <a:ea typeface="Calibri" pitchFamily="34" charset="-122"/>
                <a:cs typeface="Calibri" pitchFamily="34" charset="-120"/>
              </a:rPr>
              <a:t>El servicio es obligatorio y gratuito: está prohibido cobrar o recibir dádivas (Acuerdo 020 de 2025, art. 66).</a:t>
            </a:r>
            <a:endParaRPr lang="en-US" sz="1350" dirty="0"/>
          </a:p>
          <a:p>
            <a:pPr marL="177800" indent="-177800">
              <a:spcAft>
                <a:spcPts val="800"/>
              </a:spcAft>
              <a:buSzPct val="100000"/>
              <a:buChar char="•"/>
            </a:pPr>
            <a:r>
              <a:rPr lang="en-US" sz="1350" dirty="0">
                <a:solidFill>
                  <a:srgbClr val="FFFFFF"/>
                </a:solidFill>
                <a:latin typeface="Calibri" pitchFamily="34" charset="0"/>
                <a:ea typeface="Calibri" pitchFamily="34" charset="-122"/>
                <a:cs typeface="Calibri" pitchFamily="34" charset="-120"/>
              </a:rPr>
              <a:t>Principios del servicio: dignidad humana, igualdad, legalidad, ética, gratuidad, equidad y eficiencia.</a:t>
            </a:r>
            <a:endParaRPr lang="en-US" sz="1350" dirty="0"/>
          </a:p>
        </p:txBody>
      </p:sp>
      <p:sp>
        <p:nvSpPr>
          <p:cNvPr id="9" name="Shape 6"/>
          <p:cNvSpPr/>
          <p:nvPr/>
        </p:nvSpPr>
        <p:spPr>
          <a:xfrm>
            <a:off x="6172200" y="1554480"/>
            <a:ext cx="5513832" cy="4343400"/>
          </a:xfrm>
          <a:prstGeom prst="roundRect">
            <a:avLst>
              <a:gd name="adj" fmla="val 1474"/>
            </a:avLst>
          </a:prstGeom>
          <a:solidFill>
            <a:srgbClr val="F2F5FC"/>
          </a:solidFill>
          <a:ln w="12700">
            <a:solidFill>
              <a:srgbClr val="D9E1F2"/>
            </a:solidFill>
            <a:prstDash val="solid"/>
          </a:ln>
        </p:spPr>
      </p:sp>
      <p:sp>
        <p:nvSpPr>
          <p:cNvPr id="10" name="Shape 7"/>
          <p:cNvSpPr/>
          <p:nvPr/>
        </p:nvSpPr>
        <p:spPr>
          <a:xfrm>
            <a:off x="6446520" y="1828800"/>
            <a:ext cx="502920" cy="502920"/>
          </a:xfrm>
          <a:prstGeom prst="ellipse">
            <a:avLst/>
          </a:prstGeom>
          <a:solidFill>
            <a:srgbClr val="B08D3C"/>
          </a:solidFill>
          <a:ln/>
        </p:spPr>
      </p:sp>
      <p:pic>
        <p:nvPicPr>
          <p:cNvPr id="11" name="Image 1" descr="icons/university-w.png"/>
          <p:cNvPicPr>
            <a:picLocks noChangeAspect="1"/>
          </p:cNvPicPr>
          <p:nvPr/>
        </p:nvPicPr>
        <p:blipFill>
          <a:blip r:embed="rId4"/>
          <a:stretch>
            <a:fillRect/>
          </a:stretch>
        </p:blipFill>
        <p:spPr>
          <a:xfrm>
            <a:off x="6577279" y="1959559"/>
            <a:ext cx="241402" cy="241402"/>
          </a:xfrm>
          <a:prstGeom prst="rect">
            <a:avLst/>
          </a:prstGeom>
        </p:spPr>
      </p:pic>
      <p:sp>
        <p:nvSpPr>
          <p:cNvPr id="12" name="Text 8"/>
          <p:cNvSpPr/>
          <p:nvPr/>
        </p:nvSpPr>
        <p:spPr>
          <a:xfrm>
            <a:off x="7086600" y="1874520"/>
            <a:ext cx="4480560" cy="411480"/>
          </a:xfrm>
          <a:prstGeom prst="rect">
            <a:avLst/>
          </a:prstGeom>
          <a:noFill/>
          <a:ln/>
        </p:spPr>
        <p:txBody>
          <a:bodyPr wrap="square" lIns="0" tIns="0" rIns="0" bIns="0" rtlCol="0" anchor="ctr"/>
          <a:lstStyle/>
          <a:p>
            <a:pPr marL="0" indent="0">
              <a:buNone/>
            </a:pPr>
            <a:r>
              <a:rPr lang="en-US" sz="1600" b="1" dirty="0">
                <a:solidFill>
                  <a:srgbClr val="1E2761"/>
                </a:solidFill>
                <a:latin typeface="Calibri" pitchFamily="34" charset="0"/>
                <a:ea typeface="Calibri" pitchFamily="34" charset="-122"/>
                <a:cs typeface="Calibri" pitchFamily="34" charset="-120"/>
              </a:rPr>
              <a:t>Nuestros servicios (Ley 2113 de 2021, art. 6)</a:t>
            </a:r>
            <a:endParaRPr lang="en-US" sz="1600" dirty="0"/>
          </a:p>
        </p:txBody>
      </p:sp>
      <p:sp>
        <p:nvSpPr>
          <p:cNvPr id="13" name="Text 9"/>
          <p:cNvSpPr/>
          <p:nvPr/>
        </p:nvSpPr>
        <p:spPr>
          <a:xfrm>
            <a:off x="6492240" y="2468880"/>
            <a:ext cx="4983480" cy="3291840"/>
          </a:xfrm>
          <a:prstGeom prst="rect">
            <a:avLst/>
          </a:prstGeom>
          <a:noFill/>
          <a:ln/>
        </p:spPr>
        <p:txBody>
          <a:bodyPr wrap="square" lIns="0" tIns="0" rIns="0" bIns="0" rtlCol="0" anchor="t"/>
          <a:lstStyle/>
          <a:p>
            <a:pPr marL="177800" indent="-177800">
              <a:spcAft>
                <a:spcPts val="800"/>
              </a:spcAft>
              <a:buSzPct val="100000"/>
              <a:buChar char="•"/>
            </a:pPr>
            <a:r>
              <a:rPr lang="en-US" sz="1350" dirty="0">
                <a:solidFill>
                  <a:srgbClr val="1C2340"/>
                </a:solidFill>
                <a:latin typeface="Calibri" pitchFamily="34" charset="0"/>
                <a:ea typeface="Calibri" pitchFamily="34" charset="-122"/>
                <a:cs typeface="Calibri" pitchFamily="34" charset="-120"/>
              </a:rPr>
              <a:t>Asesoría jurídica y pedagogía en derechos.</a:t>
            </a:r>
            <a:endParaRPr lang="en-US" sz="1350" dirty="0"/>
          </a:p>
          <a:p>
            <a:pPr marL="177800" indent="-177800">
              <a:spcAft>
                <a:spcPts val="800"/>
              </a:spcAft>
              <a:buSzPct val="100000"/>
              <a:buChar char="•"/>
            </a:pPr>
            <a:r>
              <a:rPr lang="en-US" sz="1350" dirty="0">
                <a:solidFill>
                  <a:srgbClr val="1C2340"/>
                </a:solidFill>
                <a:latin typeface="Calibri" pitchFamily="34" charset="0"/>
                <a:ea typeface="Calibri" pitchFamily="34" charset="-122"/>
                <a:cs typeface="Calibri" pitchFamily="34" charset="-120"/>
              </a:rPr>
              <a:t>Representación judicial y extrajudicial.</a:t>
            </a:r>
            <a:endParaRPr lang="en-US" sz="1350" dirty="0"/>
          </a:p>
          <a:p>
            <a:pPr marL="177800" indent="-177800">
              <a:spcAft>
                <a:spcPts val="800"/>
              </a:spcAft>
              <a:buSzPct val="100000"/>
              <a:buChar char="•"/>
            </a:pPr>
            <a:r>
              <a:rPr lang="en-US" sz="1350" dirty="0">
                <a:solidFill>
                  <a:srgbClr val="1C2340"/>
                </a:solidFill>
                <a:latin typeface="Calibri" pitchFamily="34" charset="0"/>
                <a:ea typeface="Calibri" pitchFamily="34" charset="-122"/>
                <a:cs typeface="Calibri" pitchFamily="34" charset="-120"/>
              </a:rPr>
              <a:t>Actuaciones administrativas e interposición de recursos en sede administrativa.</a:t>
            </a:r>
            <a:endParaRPr lang="en-US" sz="1350" dirty="0"/>
          </a:p>
          <a:p>
            <a:pPr marL="177800" indent="-177800">
              <a:spcAft>
                <a:spcPts val="800"/>
              </a:spcAft>
              <a:buSzPct val="100000"/>
              <a:buChar char="•"/>
            </a:pPr>
            <a:r>
              <a:rPr lang="en-US" sz="1350" dirty="0">
                <a:solidFill>
                  <a:srgbClr val="1C2340"/>
                </a:solidFill>
                <a:latin typeface="Calibri" pitchFamily="34" charset="0"/>
                <a:ea typeface="Calibri" pitchFamily="34" charset="-122"/>
                <a:cs typeface="Calibri" pitchFamily="34" charset="-120"/>
              </a:rPr>
              <a:t>Defensas de oficio asignadas por el Director Administrativo (Acuerdo 020, arts. 43 a 46).</a:t>
            </a:r>
            <a:endParaRPr lang="en-US" sz="1350" dirty="0"/>
          </a:p>
          <a:p>
            <a:pPr marL="177800" indent="-177800">
              <a:spcAft>
                <a:spcPts val="800"/>
              </a:spcAft>
              <a:buSzPct val="100000"/>
              <a:buChar char="•"/>
            </a:pPr>
            <a:r>
              <a:rPr lang="en-US" sz="1350" b="1" dirty="0">
                <a:solidFill>
                  <a:srgbClr val="1C2340"/>
                </a:solidFill>
                <a:latin typeface="Calibri" pitchFamily="34" charset="0"/>
                <a:ea typeface="Calibri" pitchFamily="34" charset="-122"/>
                <a:cs typeface="Calibri" pitchFamily="34" charset="-120"/>
              </a:rPr>
              <a:t>Para actuar ante autoridades: autorización expresa del Director para cada caso, más el poder (Acuerdo 020, art. 23, par. 2).</a:t>
            </a:r>
            <a:endParaRPr lang="en-US" sz="1350" dirty="0"/>
          </a:p>
        </p:txBody>
      </p:sp>
      <p:sp>
        <p:nvSpPr>
          <p:cNvPr id="14" name="Text 10"/>
          <p:cNvSpPr/>
          <p:nvPr/>
        </p:nvSpPr>
        <p:spPr>
          <a:xfrm>
            <a:off x="502920" y="6473952"/>
            <a:ext cx="6858000" cy="274320"/>
          </a:xfrm>
          <a:prstGeom prst="rect">
            <a:avLst/>
          </a:prstGeom>
          <a:noFill/>
          <a:ln/>
        </p:spPr>
        <p:txBody>
          <a:bodyPr wrap="square" lIns="0" tIns="0" rIns="0" bIns="0" rtlCol="0" anchor="ctr"/>
          <a:lstStyle/>
          <a:p>
            <a:pPr marL="0" indent="0">
              <a:buNone/>
            </a:pPr>
            <a:r>
              <a:rPr lang="en-US" sz="900" dirty="0">
                <a:solidFill>
                  <a:srgbClr val="5A6480"/>
                </a:solidFill>
                <a:latin typeface="Calibri" pitchFamily="34" charset="0"/>
                <a:ea typeface="Calibri" pitchFamily="34" charset="-122"/>
                <a:cs typeface="Calibri" pitchFamily="34" charset="-120"/>
              </a:rPr>
              <a:t>Consultorios Jurídicos — Universidad de Nariño · Área de Derecho Público</a:t>
            </a:r>
            <a:endParaRPr lang="en-US" sz="900" dirty="0"/>
          </a:p>
        </p:txBody>
      </p:sp>
      <p:sp>
        <p:nvSpPr>
          <p:cNvPr id="15" name="Text 11"/>
          <p:cNvSpPr/>
          <p:nvPr/>
        </p:nvSpPr>
        <p:spPr>
          <a:xfrm>
            <a:off x="11338560" y="6473952"/>
            <a:ext cx="457200" cy="274320"/>
          </a:xfrm>
          <a:prstGeom prst="rect">
            <a:avLst/>
          </a:prstGeom>
          <a:noFill/>
          <a:ln/>
        </p:spPr>
        <p:txBody>
          <a:bodyPr wrap="square" lIns="0" tIns="0" rIns="0" bIns="0" rtlCol="0" anchor="ctr"/>
          <a:lstStyle/>
          <a:p>
            <a:pPr marL="0" indent="0" algn="r">
              <a:buNone/>
            </a:pPr>
            <a:r>
              <a:rPr lang="en-US" sz="900" dirty="0">
                <a:solidFill>
                  <a:srgbClr val="5A6480"/>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E2761"/>
        </a:solidFill>
        <a:effectLst/>
      </p:bgPr>
    </p:bg>
    <p:spTree>
      <p:nvGrpSpPr>
        <p:cNvPr id="1" name=""/>
        <p:cNvGrpSpPr/>
        <p:nvPr/>
      </p:nvGrpSpPr>
      <p:grpSpPr>
        <a:xfrm>
          <a:off x="0" y="0"/>
          <a:ext cx="0" cy="0"/>
          <a:chOff x="0" y="0"/>
          <a:chExt cx="0" cy="0"/>
        </a:xfrm>
      </p:grpSpPr>
      <p:sp>
        <p:nvSpPr>
          <p:cNvPr id="2" name="Text 0"/>
          <p:cNvSpPr/>
          <p:nvPr/>
        </p:nvSpPr>
        <p:spPr>
          <a:xfrm>
            <a:off x="7406640" y="822960"/>
            <a:ext cx="4572000" cy="5120640"/>
          </a:xfrm>
          <a:prstGeom prst="rect">
            <a:avLst/>
          </a:prstGeom>
          <a:noFill/>
          <a:ln/>
        </p:spPr>
        <p:txBody>
          <a:bodyPr wrap="square" lIns="0" tIns="0" rIns="0" bIns="0" rtlCol="0" anchor="ctr"/>
          <a:lstStyle/>
          <a:p>
            <a:pPr marL="0" indent="0" algn="r">
              <a:buNone/>
            </a:pPr>
            <a:r>
              <a:rPr lang="en-US" sz="30000" b="1" dirty="0">
                <a:solidFill>
                  <a:srgbClr val="2B3775"/>
                </a:solidFill>
                <a:latin typeface="Cambria" pitchFamily="34" charset="0"/>
                <a:ea typeface="Cambria" pitchFamily="34" charset="-122"/>
                <a:cs typeface="Cambria" pitchFamily="34" charset="-120"/>
              </a:rPr>
              <a:t>1</a:t>
            </a:r>
            <a:endParaRPr lang="en-US" sz="30000" dirty="0"/>
          </a:p>
        </p:txBody>
      </p:sp>
      <p:sp>
        <p:nvSpPr>
          <p:cNvPr id="3" name="Shape 1"/>
          <p:cNvSpPr/>
          <p:nvPr/>
        </p:nvSpPr>
        <p:spPr>
          <a:xfrm>
            <a:off x="777240" y="1371600"/>
            <a:ext cx="822960" cy="822960"/>
          </a:xfrm>
          <a:prstGeom prst="ellipse">
            <a:avLst/>
          </a:prstGeom>
          <a:solidFill>
            <a:srgbClr val="B08D3C"/>
          </a:solidFill>
          <a:ln/>
        </p:spPr>
      </p:sp>
      <p:pic>
        <p:nvPicPr>
          <p:cNvPr id="4" name="Image 0" descr="icons/landmark-w.png"/>
          <p:cNvPicPr>
            <a:picLocks noChangeAspect="1"/>
          </p:cNvPicPr>
          <p:nvPr/>
        </p:nvPicPr>
        <p:blipFill>
          <a:blip r:embed="rId3"/>
          <a:stretch>
            <a:fillRect/>
          </a:stretch>
        </p:blipFill>
        <p:spPr>
          <a:xfrm>
            <a:off x="991210" y="1585570"/>
            <a:ext cx="395021" cy="395021"/>
          </a:xfrm>
          <a:prstGeom prst="rect">
            <a:avLst/>
          </a:prstGeom>
        </p:spPr>
      </p:pic>
      <p:sp>
        <p:nvSpPr>
          <p:cNvPr id="5" name="Text 2"/>
          <p:cNvSpPr/>
          <p:nvPr/>
        </p:nvSpPr>
        <p:spPr>
          <a:xfrm>
            <a:off x="822960" y="2514600"/>
            <a:ext cx="5486400" cy="365760"/>
          </a:xfrm>
          <a:prstGeom prst="rect">
            <a:avLst/>
          </a:prstGeom>
          <a:noFill/>
          <a:ln/>
        </p:spPr>
        <p:txBody>
          <a:bodyPr wrap="square" lIns="0" tIns="0" rIns="0" bIns="0" rtlCol="0" anchor="ctr"/>
          <a:lstStyle/>
          <a:p>
            <a:pPr marL="0" indent="0">
              <a:buNone/>
            </a:pPr>
            <a:r>
              <a:rPr lang="en-US" sz="1400" b="1" kern="0" spc="300" dirty="0">
                <a:solidFill>
                  <a:srgbClr val="B08D3C"/>
                </a:solidFill>
                <a:latin typeface="Calibri" pitchFamily="34" charset="0"/>
                <a:ea typeface="Calibri" pitchFamily="34" charset="-122"/>
                <a:cs typeface="Calibri" pitchFamily="34" charset="-120"/>
              </a:rPr>
              <a:t>TEMA 1</a:t>
            </a:r>
            <a:endParaRPr lang="en-US" sz="1400" dirty="0"/>
          </a:p>
        </p:txBody>
      </p:sp>
      <p:sp>
        <p:nvSpPr>
          <p:cNvPr id="6" name="Text 3"/>
          <p:cNvSpPr/>
          <p:nvPr/>
        </p:nvSpPr>
        <p:spPr>
          <a:xfrm>
            <a:off x="822960" y="2880360"/>
            <a:ext cx="7863840" cy="173736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Derecho Constitucional y Administrativo</a:t>
            </a:r>
            <a:endParaRPr lang="en-US" sz="4000" dirty="0"/>
          </a:p>
        </p:txBody>
      </p:sp>
      <p:sp>
        <p:nvSpPr>
          <p:cNvPr id="7" name="Text 4"/>
          <p:cNvSpPr/>
          <p:nvPr/>
        </p:nvSpPr>
        <p:spPr>
          <a:xfrm>
            <a:off x="822960" y="4572000"/>
            <a:ext cx="7498080" cy="731520"/>
          </a:xfrm>
          <a:prstGeom prst="rect">
            <a:avLst/>
          </a:prstGeom>
          <a:noFill/>
          <a:ln/>
        </p:spPr>
        <p:txBody>
          <a:bodyPr wrap="square" lIns="0" tIns="0" rIns="0" bIns="0" rtlCol="0" anchor="t"/>
          <a:lstStyle/>
          <a:p>
            <a:pPr marL="0" indent="0">
              <a:buNone/>
            </a:pPr>
            <a:r>
              <a:rPr lang="en-US" sz="1600" dirty="0">
                <a:solidFill>
                  <a:srgbClr val="CADCFC"/>
                </a:solidFill>
                <a:latin typeface="Calibri" pitchFamily="34" charset="0"/>
                <a:ea typeface="Calibri" pitchFamily="34" charset="-122"/>
                <a:cs typeface="Calibri" pitchFamily="34" charset="-120"/>
              </a:rPr>
              <a:t>Principios de la función administrativa: el lenguaje con el que se controla a la administración.</a:t>
            </a:r>
            <a:endParaRPr lang="en-US" sz="1600" dirty="0"/>
          </a:p>
        </p:txBody>
      </p:sp>
      <p:sp>
        <p:nvSpPr>
          <p:cNvPr id="8" name="Text 5"/>
          <p:cNvSpPr/>
          <p:nvPr/>
        </p:nvSpPr>
        <p:spPr>
          <a:xfrm>
            <a:off x="822960" y="5806440"/>
            <a:ext cx="10515600" cy="457200"/>
          </a:xfrm>
          <a:prstGeom prst="rect">
            <a:avLst/>
          </a:prstGeom>
          <a:noFill/>
          <a:ln/>
        </p:spPr>
        <p:txBody>
          <a:bodyPr wrap="square" lIns="0" tIns="0" rIns="0" bIns="0" rtlCol="0" anchor="ctr"/>
          <a:lstStyle/>
          <a:p>
            <a:pPr marL="0" indent="0">
              <a:buNone/>
            </a:pPr>
            <a:r>
              <a:rPr lang="en-US" sz="1200" i="1" dirty="0">
                <a:solidFill>
                  <a:srgbClr val="CADCFC"/>
                </a:solidFill>
                <a:latin typeface="Calibri" pitchFamily="34" charset="0"/>
                <a:ea typeface="Calibri" pitchFamily="34" charset="-122"/>
                <a:cs typeface="Calibri" pitchFamily="34" charset="-120"/>
              </a:rPr>
              <a:t>Marco normativo: Constitución Política, arts. 1, 2, 6, 29, 121, 122 y 209 · Ley 1437 de 2011 (CPACA), art. 3</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74320"/>
          </a:xfrm>
          <a:prstGeom prst="rect">
            <a:avLst/>
          </a:prstGeom>
          <a:noFill/>
          <a:ln/>
        </p:spPr>
        <p:txBody>
          <a:bodyPr wrap="square" lIns="0" tIns="0" rIns="0" bIns="0" rtlCol="0" anchor="ctr"/>
          <a:lstStyle/>
          <a:p>
            <a:pPr marL="0" indent="0">
              <a:buNone/>
            </a:pPr>
            <a:r>
              <a:rPr lang="en-US" sz="1200" b="1" kern="0" spc="200" dirty="0">
                <a:solidFill>
                  <a:srgbClr val="8F7020"/>
                </a:solidFill>
                <a:latin typeface="Calibri" pitchFamily="34" charset="0"/>
                <a:ea typeface="Calibri" pitchFamily="34" charset="-122"/>
                <a:cs typeface="Calibri" pitchFamily="34" charset="-120"/>
              </a:rPr>
              <a:t>TEMA 1 · FUNDAMENTO CONSTITUCIONAL</a:t>
            </a:r>
            <a:endParaRPr lang="en-US" sz="1200" dirty="0"/>
          </a:p>
        </p:txBody>
      </p:sp>
      <p:sp>
        <p:nvSpPr>
          <p:cNvPr id="3" name="Text 1"/>
          <p:cNvSpPr/>
          <p:nvPr/>
        </p:nvSpPr>
        <p:spPr>
          <a:xfrm>
            <a:off x="502920" y="658368"/>
            <a:ext cx="11155680" cy="685800"/>
          </a:xfrm>
          <a:prstGeom prst="rect">
            <a:avLst/>
          </a:prstGeom>
          <a:noFill/>
          <a:ln/>
        </p:spPr>
        <p:txBody>
          <a:bodyPr wrap="square" lIns="0" tIns="0" rIns="0" bIns="0" rtlCol="0" anchor="t"/>
          <a:lstStyle/>
          <a:p>
            <a:pPr marL="0" indent="0">
              <a:buNone/>
            </a:pPr>
            <a:r>
              <a:rPr lang="en-US" sz="3000" b="1" dirty="0">
                <a:solidFill>
                  <a:srgbClr val="1E2761"/>
                </a:solidFill>
                <a:latin typeface="Cambria" pitchFamily="34" charset="0"/>
                <a:ea typeface="Cambria" pitchFamily="34" charset="-122"/>
                <a:cs typeface="Cambria" pitchFamily="34" charset="-120"/>
              </a:rPr>
              <a:t>La administración solo puede hacer lo que la Constitución y la ley le permiten</a:t>
            </a:r>
            <a:endParaRPr lang="en-US" sz="3000" dirty="0"/>
          </a:p>
        </p:txBody>
      </p:sp>
      <p:sp>
        <p:nvSpPr>
          <p:cNvPr id="4" name="Shape 2"/>
          <p:cNvSpPr/>
          <p:nvPr/>
        </p:nvSpPr>
        <p:spPr>
          <a:xfrm>
            <a:off x="502920" y="1600200"/>
            <a:ext cx="5477256" cy="2103120"/>
          </a:xfrm>
          <a:prstGeom prst="roundRect">
            <a:avLst>
              <a:gd name="adj" fmla="val 2609"/>
            </a:avLst>
          </a:prstGeom>
          <a:solidFill>
            <a:srgbClr val="F2F5FC"/>
          </a:solidFill>
          <a:ln w="12700">
            <a:solidFill>
              <a:srgbClr val="D9E1F2"/>
            </a:solidFill>
            <a:prstDash val="solid"/>
          </a:ln>
        </p:spPr>
      </p:sp>
      <p:sp>
        <p:nvSpPr>
          <p:cNvPr id="5" name="Shape 3"/>
          <p:cNvSpPr/>
          <p:nvPr/>
        </p:nvSpPr>
        <p:spPr>
          <a:xfrm>
            <a:off x="704088" y="1801368"/>
            <a:ext cx="457200" cy="457200"/>
          </a:xfrm>
          <a:prstGeom prst="ellipse">
            <a:avLst/>
          </a:prstGeom>
          <a:solidFill>
            <a:srgbClr val="B08D3C"/>
          </a:solidFill>
          <a:ln/>
        </p:spPr>
      </p:sp>
      <p:pic>
        <p:nvPicPr>
          <p:cNvPr id="6" name="Image 0" descr="icons/flag-w.png"/>
          <p:cNvPicPr>
            <a:picLocks noChangeAspect="1"/>
          </p:cNvPicPr>
          <p:nvPr/>
        </p:nvPicPr>
        <p:blipFill>
          <a:blip r:embed="rId3"/>
          <a:stretch>
            <a:fillRect/>
          </a:stretch>
        </p:blipFill>
        <p:spPr>
          <a:xfrm>
            <a:off x="822960" y="1920240"/>
            <a:ext cx="219456" cy="219456"/>
          </a:xfrm>
          <a:prstGeom prst="rect">
            <a:avLst/>
          </a:prstGeom>
        </p:spPr>
      </p:pic>
      <p:sp>
        <p:nvSpPr>
          <p:cNvPr id="7" name="Text 4"/>
          <p:cNvSpPr/>
          <p:nvPr/>
        </p:nvSpPr>
        <p:spPr>
          <a:xfrm>
            <a:off x="1280160" y="1764792"/>
            <a:ext cx="4517136" cy="1810512"/>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Estado social de derecho (arts. 1 y 2 CP)</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Los fines del Estado —servir a la comunidad y garantizar los derechos— orientan toda actuación administrativa. Es el argumento de apertura de peticiones y tutelas.</a:t>
            </a:r>
            <a:endParaRPr lang="en-US" sz="1450" dirty="0"/>
          </a:p>
        </p:txBody>
      </p:sp>
      <p:sp>
        <p:nvSpPr>
          <p:cNvPr id="8" name="Shape 5"/>
          <p:cNvSpPr/>
          <p:nvPr/>
        </p:nvSpPr>
        <p:spPr>
          <a:xfrm>
            <a:off x="6208776" y="1600200"/>
            <a:ext cx="5477256" cy="2103120"/>
          </a:xfrm>
          <a:prstGeom prst="roundRect">
            <a:avLst>
              <a:gd name="adj" fmla="val 2609"/>
            </a:avLst>
          </a:prstGeom>
          <a:solidFill>
            <a:srgbClr val="F2F5FC"/>
          </a:solidFill>
          <a:ln w="12700">
            <a:solidFill>
              <a:srgbClr val="D9E1F2"/>
            </a:solidFill>
            <a:prstDash val="solid"/>
          </a:ln>
        </p:spPr>
      </p:sp>
      <p:sp>
        <p:nvSpPr>
          <p:cNvPr id="9" name="Shape 6"/>
          <p:cNvSpPr/>
          <p:nvPr/>
        </p:nvSpPr>
        <p:spPr>
          <a:xfrm>
            <a:off x="6409944" y="1801368"/>
            <a:ext cx="457200" cy="457200"/>
          </a:xfrm>
          <a:prstGeom prst="ellipse">
            <a:avLst/>
          </a:prstGeom>
          <a:solidFill>
            <a:srgbClr val="B08D3C"/>
          </a:solidFill>
          <a:ln/>
        </p:spPr>
      </p:sp>
      <p:pic>
        <p:nvPicPr>
          <p:cNvPr id="10" name="Image 1" descr="icons/lock-w.png"/>
          <p:cNvPicPr>
            <a:picLocks noChangeAspect="1"/>
          </p:cNvPicPr>
          <p:nvPr/>
        </p:nvPicPr>
        <p:blipFill>
          <a:blip r:embed="rId4"/>
          <a:stretch>
            <a:fillRect/>
          </a:stretch>
        </p:blipFill>
        <p:spPr>
          <a:xfrm>
            <a:off x="6528816" y="1920240"/>
            <a:ext cx="219456" cy="219456"/>
          </a:xfrm>
          <a:prstGeom prst="rect">
            <a:avLst/>
          </a:prstGeom>
        </p:spPr>
      </p:pic>
      <p:sp>
        <p:nvSpPr>
          <p:cNvPr id="11" name="Text 7"/>
          <p:cNvSpPr/>
          <p:nvPr/>
        </p:nvSpPr>
        <p:spPr>
          <a:xfrm>
            <a:off x="6986016" y="1764792"/>
            <a:ext cx="4517136" cy="1810512"/>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Principio de legalidad (arts. 6, 121 y 122 CP)</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Los servidores públicos responden por infringir la Constitución y la ley, y por omisión o extralimitación de funciones. No hay competencia sin norma que la atribuya.</a:t>
            </a:r>
            <a:endParaRPr lang="en-US" sz="1450" dirty="0"/>
          </a:p>
        </p:txBody>
      </p:sp>
      <p:sp>
        <p:nvSpPr>
          <p:cNvPr id="12" name="Shape 8"/>
          <p:cNvSpPr/>
          <p:nvPr/>
        </p:nvSpPr>
        <p:spPr>
          <a:xfrm>
            <a:off x="502920" y="3931920"/>
            <a:ext cx="5477256" cy="2103120"/>
          </a:xfrm>
          <a:prstGeom prst="roundRect">
            <a:avLst>
              <a:gd name="adj" fmla="val 2609"/>
            </a:avLst>
          </a:prstGeom>
          <a:solidFill>
            <a:srgbClr val="F2F5FC"/>
          </a:solidFill>
          <a:ln w="12700">
            <a:solidFill>
              <a:srgbClr val="D9E1F2"/>
            </a:solidFill>
            <a:prstDash val="solid"/>
          </a:ln>
        </p:spPr>
      </p:sp>
      <p:sp>
        <p:nvSpPr>
          <p:cNvPr id="13" name="Shape 9"/>
          <p:cNvSpPr/>
          <p:nvPr/>
        </p:nvSpPr>
        <p:spPr>
          <a:xfrm>
            <a:off x="704088" y="4133088"/>
            <a:ext cx="457200" cy="457200"/>
          </a:xfrm>
          <a:prstGeom prst="ellipse">
            <a:avLst/>
          </a:prstGeom>
          <a:solidFill>
            <a:srgbClr val="B08D3C"/>
          </a:solidFill>
          <a:ln/>
        </p:spPr>
      </p:sp>
      <p:pic>
        <p:nvPicPr>
          <p:cNvPr id="14" name="Image 2" descr="icons/shield-w.png"/>
          <p:cNvPicPr>
            <a:picLocks noChangeAspect="1"/>
          </p:cNvPicPr>
          <p:nvPr/>
        </p:nvPicPr>
        <p:blipFill>
          <a:blip r:embed="rId5"/>
          <a:stretch>
            <a:fillRect/>
          </a:stretch>
        </p:blipFill>
        <p:spPr>
          <a:xfrm>
            <a:off x="822960" y="4251960"/>
            <a:ext cx="219456" cy="219456"/>
          </a:xfrm>
          <a:prstGeom prst="rect">
            <a:avLst/>
          </a:prstGeom>
        </p:spPr>
      </p:pic>
      <p:sp>
        <p:nvSpPr>
          <p:cNvPr id="15" name="Text 10"/>
          <p:cNvSpPr/>
          <p:nvPr/>
        </p:nvSpPr>
        <p:spPr>
          <a:xfrm>
            <a:off x="1280160" y="4096512"/>
            <a:ext cx="4517136" cy="1810512"/>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Debido proceso (art. 29 CP)</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Aplica a toda actuación judicial Y administrativa: juez o autoridad competente, formas propias, defensa, contradicción y presunción de inocencia.</a:t>
            </a:r>
            <a:endParaRPr lang="en-US" sz="1450" dirty="0"/>
          </a:p>
        </p:txBody>
      </p:sp>
      <p:sp>
        <p:nvSpPr>
          <p:cNvPr id="16" name="Shape 11"/>
          <p:cNvSpPr/>
          <p:nvPr/>
        </p:nvSpPr>
        <p:spPr>
          <a:xfrm>
            <a:off x="6208776" y="3931920"/>
            <a:ext cx="5477256" cy="2103120"/>
          </a:xfrm>
          <a:prstGeom prst="roundRect">
            <a:avLst>
              <a:gd name="adj" fmla="val 2609"/>
            </a:avLst>
          </a:prstGeom>
          <a:solidFill>
            <a:srgbClr val="F2F5FC"/>
          </a:solidFill>
          <a:ln w="12700">
            <a:solidFill>
              <a:srgbClr val="D9E1F2"/>
            </a:solidFill>
            <a:prstDash val="solid"/>
          </a:ln>
        </p:spPr>
      </p:sp>
      <p:sp>
        <p:nvSpPr>
          <p:cNvPr id="17" name="Shape 12"/>
          <p:cNvSpPr/>
          <p:nvPr/>
        </p:nvSpPr>
        <p:spPr>
          <a:xfrm>
            <a:off x="6409944" y="4133088"/>
            <a:ext cx="457200" cy="457200"/>
          </a:xfrm>
          <a:prstGeom prst="ellipse">
            <a:avLst/>
          </a:prstGeom>
          <a:solidFill>
            <a:srgbClr val="B08D3C"/>
          </a:solidFill>
          <a:ln/>
        </p:spPr>
      </p:sp>
      <p:pic>
        <p:nvPicPr>
          <p:cNvPr id="18" name="Image 3" descr="icons/landmark-w.png"/>
          <p:cNvPicPr>
            <a:picLocks noChangeAspect="1"/>
          </p:cNvPicPr>
          <p:nvPr/>
        </p:nvPicPr>
        <p:blipFill>
          <a:blip r:embed="rId6"/>
          <a:stretch>
            <a:fillRect/>
          </a:stretch>
        </p:blipFill>
        <p:spPr>
          <a:xfrm>
            <a:off x="6528816" y="4251960"/>
            <a:ext cx="219456" cy="219456"/>
          </a:xfrm>
          <a:prstGeom prst="rect">
            <a:avLst/>
          </a:prstGeom>
        </p:spPr>
      </p:pic>
      <p:sp>
        <p:nvSpPr>
          <p:cNvPr id="19" name="Text 13"/>
          <p:cNvSpPr/>
          <p:nvPr/>
        </p:nvSpPr>
        <p:spPr>
          <a:xfrm>
            <a:off x="6986016" y="4096512"/>
            <a:ext cx="4517136" cy="1810512"/>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Función administrativa (art. 209 CP)</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Está al servicio de los intereses generales y se desarrolla con fundamento en los principios de igualdad, moralidad, eficacia, economía, celeridad, imparcialidad y publicidad.</a:t>
            </a:r>
            <a:endParaRPr lang="en-US" sz="1450" dirty="0"/>
          </a:p>
        </p:txBody>
      </p:sp>
      <p:sp>
        <p:nvSpPr>
          <p:cNvPr id="20" name="Text 14"/>
          <p:cNvSpPr/>
          <p:nvPr/>
        </p:nvSpPr>
        <p:spPr>
          <a:xfrm>
            <a:off x="502920" y="6473952"/>
            <a:ext cx="6858000" cy="274320"/>
          </a:xfrm>
          <a:prstGeom prst="rect">
            <a:avLst/>
          </a:prstGeom>
          <a:noFill/>
          <a:ln/>
        </p:spPr>
        <p:txBody>
          <a:bodyPr wrap="square" lIns="0" tIns="0" rIns="0" bIns="0" rtlCol="0" anchor="ctr"/>
          <a:lstStyle/>
          <a:p>
            <a:pPr marL="0" indent="0">
              <a:buNone/>
            </a:pPr>
            <a:r>
              <a:rPr lang="en-US" sz="900" dirty="0">
                <a:solidFill>
                  <a:srgbClr val="5A6480"/>
                </a:solidFill>
                <a:latin typeface="Calibri" pitchFamily="34" charset="0"/>
                <a:ea typeface="Calibri" pitchFamily="34" charset="-122"/>
                <a:cs typeface="Calibri" pitchFamily="34" charset="-120"/>
              </a:rPr>
              <a:t>Consultorios Jurídicos — Universidad de Nariño · Área de Derecho Público</a:t>
            </a:r>
            <a:endParaRPr lang="en-US" sz="900" dirty="0"/>
          </a:p>
        </p:txBody>
      </p:sp>
      <p:sp>
        <p:nvSpPr>
          <p:cNvPr id="21" name="Text 15"/>
          <p:cNvSpPr/>
          <p:nvPr/>
        </p:nvSpPr>
        <p:spPr>
          <a:xfrm>
            <a:off x="11338560" y="6473952"/>
            <a:ext cx="457200" cy="274320"/>
          </a:xfrm>
          <a:prstGeom prst="rect">
            <a:avLst/>
          </a:prstGeom>
          <a:noFill/>
          <a:ln/>
        </p:spPr>
        <p:txBody>
          <a:bodyPr wrap="square" lIns="0" tIns="0" rIns="0" bIns="0" rtlCol="0" anchor="ctr"/>
          <a:lstStyle/>
          <a:p>
            <a:pPr marL="0" indent="0" algn="r">
              <a:buNone/>
            </a:pPr>
            <a:r>
              <a:rPr lang="en-US" sz="900" dirty="0">
                <a:solidFill>
                  <a:srgbClr val="5A6480"/>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74320"/>
          </a:xfrm>
          <a:prstGeom prst="rect">
            <a:avLst/>
          </a:prstGeom>
          <a:noFill/>
          <a:ln/>
        </p:spPr>
        <p:txBody>
          <a:bodyPr wrap="square" lIns="0" tIns="0" rIns="0" bIns="0" rtlCol="0" anchor="ctr"/>
          <a:lstStyle/>
          <a:p>
            <a:pPr marL="0" indent="0">
              <a:buNone/>
            </a:pPr>
            <a:r>
              <a:rPr lang="en-US" sz="1200" b="1" kern="0" spc="200" dirty="0">
                <a:solidFill>
                  <a:srgbClr val="8F7020"/>
                </a:solidFill>
                <a:latin typeface="Calibri" pitchFamily="34" charset="0"/>
                <a:ea typeface="Calibri" pitchFamily="34" charset="-122"/>
                <a:cs typeface="Calibri" pitchFamily="34" charset="-120"/>
              </a:rPr>
              <a:t>TEMA 1 · ART. 3 DEL CPACA (LEY 1437 DE 2011)</a:t>
            </a:r>
            <a:endParaRPr lang="en-US" sz="1200" dirty="0"/>
          </a:p>
        </p:txBody>
      </p:sp>
      <p:sp>
        <p:nvSpPr>
          <p:cNvPr id="3" name="Text 1"/>
          <p:cNvSpPr/>
          <p:nvPr/>
        </p:nvSpPr>
        <p:spPr>
          <a:xfrm>
            <a:off x="502920" y="658368"/>
            <a:ext cx="11155680" cy="685800"/>
          </a:xfrm>
          <a:prstGeom prst="rect">
            <a:avLst/>
          </a:prstGeom>
          <a:noFill/>
          <a:ln/>
        </p:spPr>
        <p:txBody>
          <a:bodyPr wrap="square" lIns="0" tIns="0" rIns="0" bIns="0" rtlCol="0" anchor="t"/>
          <a:lstStyle/>
          <a:p>
            <a:pPr marL="0" indent="0">
              <a:buNone/>
            </a:pPr>
            <a:r>
              <a:rPr lang="en-US" sz="3000" b="1" dirty="0">
                <a:solidFill>
                  <a:srgbClr val="1E2761"/>
                </a:solidFill>
                <a:latin typeface="Cambria" pitchFamily="34" charset="0"/>
                <a:ea typeface="Cambria" pitchFamily="34" charset="-122"/>
                <a:cs typeface="Cambria" pitchFamily="34" charset="-120"/>
              </a:rPr>
              <a:t>Trece principios que rigen todas las actuaciones administrativas</a:t>
            </a:r>
            <a:endParaRPr lang="en-US" sz="3000" dirty="0"/>
          </a:p>
        </p:txBody>
      </p:sp>
      <p:sp>
        <p:nvSpPr>
          <p:cNvPr id="4" name="Shape 2"/>
          <p:cNvSpPr/>
          <p:nvPr/>
        </p:nvSpPr>
        <p:spPr>
          <a:xfrm>
            <a:off x="502920" y="1554480"/>
            <a:ext cx="2672334" cy="1322832"/>
          </a:xfrm>
          <a:prstGeom prst="roundRect">
            <a:avLst>
              <a:gd name="adj" fmla="val 4147"/>
            </a:avLst>
          </a:prstGeom>
          <a:solidFill>
            <a:srgbClr val="F2F5FC"/>
          </a:solidFill>
          <a:ln w="12700">
            <a:solidFill>
              <a:srgbClr val="D9E1F2"/>
            </a:solidFill>
            <a:prstDash val="solid"/>
          </a:ln>
        </p:spPr>
      </p:sp>
      <p:sp>
        <p:nvSpPr>
          <p:cNvPr id="5" name="Text 3"/>
          <p:cNvSpPr/>
          <p:nvPr/>
        </p:nvSpPr>
        <p:spPr>
          <a:xfrm>
            <a:off x="704088" y="1719072"/>
            <a:ext cx="2269998" cy="103022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Debido proceso</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Actuación conforme a normas de procedimiento y competencia; derechos de representación, defensa y contradicción.</a:t>
            </a:r>
            <a:endParaRPr lang="en-US" sz="1450" dirty="0"/>
          </a:p>
        </p:txBody>
      </p:sp>
      <p:sp>
        <p:nvSpPr>
          <p:cNvPr id="6" name="Shape 4"/>
          <p:cNvSpPr/>
          <p:nvPr/>
        </p:nvSpPr>
        <p:spPr>
          <a:xfrm>
            <a:off x="3339846" y="1554480"/>
            <a:ext cx="2672334" cy="1322832"/>
          </a:xfrm>
          <a:prstGeom prst="roundRect">
            <a:avLst>
              <a:gd name="adj" fmla="val 4147"/>
            </a:avLst>
          </a:prstGeom>
          <a:solidFill>
            <a:srgbClr val="F2F5FC"/>
          </a:solidFill>
          <a:ln w="12700">
            <a:solidFill>
              <a:srgbClr val="D9E1F2"/>
            </a:solidFill>
            <a:prstDash val="solid"/>
          </a:ln>
        </p:spPr>
      </p:sp>
      <p:sp>
        <p:nvSpPr>
          <p:cNvPr id="7" name="Text 5"/>
          <p:cNvSpPr/>
          <p:nvPr/>
        </p:nvSpPr>
        <p:spPr>
          <a:xfrm>
            <a:off x="3541014" y="1719072"/>
            <a:ext cx="2269998" cy="103022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Igualdad</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Mismo trato y protección a todos; trato especial y preferente a sujetos de especial protección constitucional.</a:t>
            </a:r>
            <a:endParaRPr lang="en-US" sz="1450" dirty="0"/>
          </a:p>
        </p:txBody>
      </p:sp>
      <p:sp>
        <p:nvSpPr>
          <p:cNvPr id="8" name="Shape 6"/>
          <p:cNvSpPr/>
          <p:nvPr/>
        </p:nvSpPr>
        <p:spPr>
          <a:xfrm>
            <a:off x="6176772" y="1554480"/>
            <a:ext cx="2672334" cy="1322832"/>
          </a:xfrm>
          <a:prstGeom prst="roundRect">
            <a:avLst>
              <a:gd name="adj" fmla="val 4147"/>
            </a:avLst>
          </a:prstGeom>
          <a:solidFill>
            <a:srgbClr val="F2F5FC"/>
          </a:solidFill>
          <a:ln w="12700">
            <a:solidFill>
              <a:srgbClr val="D9E1F2"/>
            </a:solidFill>
            <a:prstDash val="solid"/>
          </a:ln>
        </p:spPr>
      </p:sp>
      <p:sp>
        <p:nvSpPr>
          <p:cNvPr id="9" name="Text 7"/>
          <p:cNvSpPr/>
          <p:nvPr/>
        </p:nvSpPr>
        <p:spPr>
          <a:xfrm>
            <a:off x="6377940" y="1719072"/>
            <a:ext cx="2269998" cy="103022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Imparcialidad</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Actuar sin designio anticipado ni prevención a favor o en contra de alguien.</a:t>
            </a:r>
            <a:endParaRPr lang="en-US" sz="1450" dirty="0"/>
          </a:p>
        </p:txBody>
      </p:sp>
      <p:sp>
        <p:nvSpPr>
          <p:cNvPr id="10" name="Shape 8"/>
          <p:cNvSpPr/>
          <p:nvPr/>
        </p:nvSpPr>
        <p:spPr>
          <a:xfrm>
            <a:off x="9013698" y="1554480"/>
            <a:ext cx="2672334" cy="1322832"/>
          </a:xfrm>
          <a:prstGeom prst="roundRect">
            <a:avLst>
              <a:gd name="adj" fmla="val 4147"/>
            </a:avLst>
          </a:prstGeom>
          <a:solidFill>
            <a:srgbClr val="F2F5FC"/>
          </a:solidFill>
          <a:ln w="12700">
            <a:solidFill>
              <a:srgbClr val="D9E1F2"/>
            </a:solidFill>
            <a:prstDash val="solid"/>
          </a:ln>
        </p:spPr>
      </p:sp>
      <p:sp>
        <p:nvSpPr>
          <p:cNvPr id="11" name="Text 9"/>
          <p:cNvSpPr/>
          <p:nvPr/>
        </p:nvSpPr>
        <p:spPr>
          <a:xfrm>
            <a:off x="9214866" y="1719072"/>
            <a:ext cx="2269998" cy="103022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Buena fe</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Se presume el comportamiento leal de autoridades y particulares.</a:t>
            </a:r>
            <a:endParaRPr lang="en-US" sz="1450" dirty="0"/>
          </a:p>
        </p:txBody>
      </p:sp>
      <p:sp>
        <p:nvSpPr>
          <p:cNvPr id="12" name="Shape 10"/>
          <p:cNvSpPr/>
          <p:nvPr/>
        </p:nvSpPr>
        <p:spPr>
          <a:xfrm>
            <a:off x="502920" y="3041904"/>
            <a:ext cx="2672334" cy="1322832"/>
          </a:xfrm>
          <a:prstGeom prst="roundRect">
            <a:avLst>
              <a:gd name="adj" fmla="val 4147"/>
            </a:avLst>
          </a:prstGeom>
          <a:solidFill>
            <a:srgbClr val="F2F5FC"/>
          </a:solidFill>
          <a:ln w="12700">
            <a:solidFill>
              <a:srgbClr val="D9E1F2"/>
            </a:solidFill>
            <a:prstDash val="solid"/>
          </a:ln>
        </p:spPr>
      </p:sp>
      <p:sp>
        <p:nvSpPr>
          <p:cNvPr id="13" name="Text 11"/>
          <p:cNvSpPr/>
          <p:nvPr/>
        </p:nvSpPr>
        <p:spPr>
          <a:xfrm>
            <a:off x="704088" y="3206496"/>
            <a:ext cx="2269998" cy="103022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Moralidad</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Rectitud, lealtad y honestidad de todas las personas en la actuación.</a:t>
            </a:r>
            <a:endParaRPr lang="en-US" sz="1450" dirty="0"/>
          </a:p>
        </p:txBody>
      </p:sp>
      <p:sp>
        <p:nvSpPr>
          <p:cNvPr id="14" name="Shape 12"/>
          <p:cNvSpPr/>
          <p:nvPr/>
        </p:nvSpPr>
        <p:spPr>
          <a:xfrm>
            <a:off x="3339846" y="3041904"/>
            <a:ext cx="2672334" cy="1322832"/>
          </a:xfrm>
          <a:prstGeom prst="roundRect">
            <a:avLst>
              <a:gd name="adj" fmla="val 4147"/>
            </a:avLst>
          </a:prstGeom>
          <a:solidFill>
            <a:srgbClr val="F2F5FC"/>
          </a:solidFill>
          <a:ln w="12700">
            <a:solidFill>
              <a:srgbClr val="D9E1F2"/>
            </a:solidFill>
            <a:prstDash val="solid"/>
          </a:ln>
        </p:spPr>
      </p:sp>
      <p:sp>
        <p:nvSpPr>
          <p:cNvPr id="15" name="Text 13"/>
          <p:cNvSpPr/>
          <p:nvPr/>
        </p:nvSpPr>
        <p:spPr>
          <a:xfrm>
            <a:off x="3541014" y="3206496"/>
            <a:ext cx="2269998" cy="103022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Participación</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Promover la intervención ciudadana en las decisiones que los afecten.</a:t>
            </a:r>
            <a:endParaRPr lang="en-US" sz="1450" dirty="0"/>
          </a:p>
        </p:txBody>
      </p:sp>
      <p:sp>
        <p:nvSpPr>
          <p:cNvPr id="16" name="Shape 14"/>
          <p:cNvSpPr/>
          <p:nvPr/>
        </p:nvSpPr>
        <p:spPr>
          <a:xfrm>
            <a:off x="6176772" y="3041904"/>
            <a:ext cx="2672334" cy="1322832"/>
          </a:xfrm>
          <a:prstGeom prst="roundRect">
            <a:avLst>
              <a:gd name="adj" fmla="val 4147"/>
            </a:avLst>
          </a:prstGeom>
          <a:solidFill>
            <a:srgbClr val="F2F5FC"/>
          </a:solidFill>
          <a:ln w="12700">
            <a:solidFill>
              <a:srgbClr val="D9E1F2"/>
            </a:solidFill>
            <a:prstDash val="solid"/>
          </a:ln>
        </p:spPr>
      </p:sp>
      <p:sp>
        <p:nvSpPr>
          <p:cNvPr id="17" name="Text 15"/>
          <p:cNvSpPr/>
          <p:nvPr/>
        </p:nvSpPr>
        <p:spPr>
          <a:xfrm>
            <a:off x="6377940" y="3206496"/>
            <a:ext cx="2269998" cy="103022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Publicidad</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Dar a conocer las decisiones mediante comunicaciones, notificaciones y publicaciones.</a:t>
            </a:r>
            <a:endParaRPr lang="en-US" sz="1450" dirty="0"/>
          </a:p>
        </p:txBody>
      </p:sp>
      <p:sp>
        <p:nvSpPr>
          <p:cNvPr id="18" name="Shape 16"/>
          <p:cNvSpPr/>
          <p:nvPr/>
        </p:nvSpPr>
        <p:spPr>
          <a:xfrm>
            <a:off x="9013698" y="3041904"/>
            <a:ext cx="2672334" cy="1322832"/>
          </a:xfrm>
          <a:prstGeom prst="roundRect">
            <a:avLst>
              <a:gd name="adj" fmla="val 4147"/>
            </a:avLst>
          </a:prstGeom>
          <a:solidFill>
            <a:srgbClr val="F2F5FC"/>
          </a:solidFill>
          <a:ln w="12700">
            <a:solidFill>
              <a:srgbClr val="D9E1F2"/>
            </a:solidFill>
            <a:prstDash val="solid"/>
          </a:ln>
        </p:spPr>
      </p:sp>
      <p:sp>
        <p:nvSpPr>
          <p:cNvPr id="19" name="Text 17"/>
          <p:cNvSpPr/>
          <p:nvPr/>
        </p:nvSpPr>
        <p:spPr>
          <a:xfrm>
            <a:off x="9214866" y="3206496"/>
            <a:ext cx="2269998" cy="103022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Transparencia</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La actividad administrativa es de dominio público, salvo reserva legal.</a:t>
            </a:r>
            <a:endParaRPr lang="en-US" sz="1450" dirty="0"/>
          </a:p>
        </p:txBody>
      </p:sp>
      <p:sp>
        <p:nvSpPr>
          <p:cNvPr id="20" name="Shape 18"/>
          <p:cNvSpPr/>
          <p:nvPr/>
        </p:nvSpPr>
        <p:spPr>
          <a:xfrm>
            <a:off x="502920" y="4529328"/>
            <a:ext cx="2672334" cy="1322832"/>
          </a:xfrm>
          <a:prstGeom prst="roundRect">
            <a:avLst>
              <a:gd name="adj" fmla="val 4147"/>
            </a:avLst>
          </a:prstGeom>
          <a:solidFill>
            <a:srgbClr val="F2F5FC"/>
          </a:solidFill>
          <a:ln w="12700">
            <a:solidFill>
              <a:srgbClr val="D9E1F2"/>
            </a:solidFill>
            <a:prstDash val="solid"/>
          </a:ln>
        </p:spPr>
      </p:sp>
      <p:sp>
        <p:nvSpPr>
          <p:cNvPr id="21" name="Text 19"/>
          <p:cNvSpPr/>
          <p:nvPr/>
        </p:nvSpPr>
        <p:spPr>
          <a:xfrm>
            <a:off x="704088" y="4693920"/>
            <a:ext cx="2269998" cy="103022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Eficacia</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Los procedimientos deben lograr su finalidad; se remueven obstáculos puramente formales.</a:t>
            </a:r>
            <a:endParaRPr lang="en-US" sz="1450" dirty="0"/>
          </a:p>
        </p:txBody>
      </p:sp>
      <p:sp>
        <p:nvSpPr>
          <p:cNvPr id="22" name="Shape 20"/>
          <p:cNvSpPr/>
          <p:nvPr/>
        </p:nvSpPr>
        <p:spPr>
          <a:xfrm>
            <a:off x="3339846" y="4529328"/>
            <a:ext cx="2672334" cy="1322832"/>
          </a:xfrm>
          <a:prstGeom prst="roundRect">
            <a:avLst>
              <a:gd name="adj" fmla="val 4147"/>
            </a:avLst>
          </a:prstGeom>
          <a:solidFill>
            <a:srgbClr val="F2F5FC"/>
          </a:solidFill>
          <a:ln w="12700">
            <a:solidFill>
              <a:srgbClr val="D9E1F2"/>
            </a:solidFill>
            <a:prstDash val="solid"/>
          </a:ln>
        </p:spPr>
      </p:sp>
      <p:sp>
        <p:nvSpPr>
          <p:cNvPr id="23" name="Text 21"/>
          <p:cNvSpPr/>
          <p:nvPr/>
        </p:nvSpPr>
        <p:spPr>
          <a:xfrm>
            <a:off x="3541014" y="4693920"/>
            <a:ext cx="2269998" cy="103022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Economía</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Procedimientos con austeridad de tiempo, medios y gastos; sin trámites innecesarios.</a:t>
            </a:r>
            <a:endParaRPr lang="en-US" sz="1450" dirty="0"/>
          </a:p>
        </p:txBody>
      </p:sp>
      <p:sp>
        <p:nvSpPr>
          <p:cNvPr id="24" name="Shape 22"/>
          <p:cNvSpPr/>
          <p:nvPr/>
        </p:nvSpPr>
        <p:spPr>
          <a:xfrm>
            <a:off x="6176772" y="4529328"/>
            <a:ext cx="2672334" cy="1322832"/>
          </a:xfrm>
          <a:prstGeom prst="roundRect">
            <a:avLst>
              <a:gd name="adj" fmla="val 4147"/>
            </a:avLst>
          </a:prstGeom>
          <a:solidFill>
            <a:srgbClr val="F2F5FC"/>
          </a:solidFill>
          <a:ln w="12700">
            <a:solidFill>
              <a:srgbClr val="D9E1F2"/>
            </a:solidFill>
            <a:prstDash val="solid"/>
          </a:ln>
        </p:spPr>
      </p:sp>
      <p:sp>
        <p:nvSpPr>
          <p:cNvPr id="25" name="Text 23"/>
          <p:cNvSpPr/>
          <p:nvPr/>
        </p:nvSpPr>
        <p:spPr>
          <a:xfrm>
            <a:off x="6377940" y="4693920"/>
            <a:ext cx="2269998" cy="103022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Celeridad</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Impulso oficioso y oportuno de las actuaciones, con uso de medios tecnológicos.</a:t>
            </a:r>
            <a:endParaRPr lang="en-US" sz="1450" dirty="0"/>
          </a:p>
        </p:txBody>
      </p:sp>
      <p:sp>
        <p:nvSpPr>
          <p:cNvPr id="26" name="Shape 24"/>
          <p:cNvSpPr/>
          <p:nvPr/>
        </p:nvSpPr>
        <p:spPr>
          <a:xfrm>
            <a:off x="9013698" y="4529328"/>
            <a:ext cx="2672334" cy="1322832"/>
          </a:xfrm>
          <a:prstGeom prst="roundRect">
            <a:avLst>
              <a:gd name="adj" fmla="val 4147"/>
            </a:avLst>
          </a:prstGeom>
          <a:solidFill>
            <a:srgbClr val="F2F5FC"/>
          </a:solidFill>
          <a:ln w="12700">
            <a:solidFill>
              <a:srgbClr val="D9E1F2"/>
            </a:solidFill>
            <a:prstDash val="solid"/>
          </a:ln>
        </p:spPr>
      </p:sp>
      <p:sp>
        <p:nvSpPr>
          <p:cNvPr id="27" name="Text 25"/>
          <p:cNvSpPr/>
          <p:nvPr/>
        </p:nvSpPr>
        <p:spPr>
          <a:xfrm>
            <a:off x="9214866" y="4693920"/>
            <a:ext cx="2269998" cy="103022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Coordinación</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Las autoridades concertan sus actividades para el logro de los fines estatales.</a:t>
            </a:r>
            <a:endParaRPr lang="en-US" sz="1450" dirty="0"/>
          </a:p>
        </p:txBody>
      </p:sp>
      <p:sp>
        <p:nvSpPr>
          <p:cNvPr id="28" name="Text 26"/>
          <p:cNvSpPr/>
          <p:nvPr/>
        </p:nvSpPr>
        <p:spPr>
          <a:xfrm>
            <a:off x="502920" y="5961888"/>
            <a:ext cx="11183112" cy="457200"/>
          </a:xfrm>
          <a:prstGeom prst="rect">
            <a:avLst/>
          </a:prstGeom>
          <a:noFill/>
          <a:ln/>
        </p:spPr>
        <p:txBody>
          <a:bodyPr wrap="square" lIns="0" tIns="0" rIns="0" bIns="0" rtlCol="0" anchor="ctr"/>
          <a:lstStyle/>
          <a:p>
            <a:pPr marL="0" indent="0">
              <a:buNone/>
            </a:pPr>
            <a:r>
              <a:rPr lang="en-US" sz="1250" b="1" dirty="0">
                <a:solidFill>
                  <a:srgbClr val="1E2761"/>
                </a:solidFill>
                <a:latin typeface="Calibri" pitchFamily="34" charset="0"/>
                <a:ea typeface="Calibri" pitchFamily="34" charset="-122"/>
                <a:cs typeface="Calibri" pitchFamily="34" charset="-120"/>
              </a:rPr>
              <a:t>Y el principio de responsabilidad: </a:t>
            </a:r>
            <a:r>
              <a:rPr lang="en-US" sz="1250" dirty="0">
                <a:solidFill>
                  <a:srgbClr val="1C2340"/>
                </a:solidFill>
                <a:latin typeface="Calibri" pitchFamily="34" charset="0"/>
                <a:ea typeface="Calibri" pitchFamily="34" charset="-122"/>
                <a:cs typeface="Calibri" pitchFamily="34" charset="-120"/>
              </a:rPr>
              <a:t>las autoridades y sus agentes responden por los daños que causen (base de la reparación y de los procesos fiscal y disciplinario).</a:t>
            </a:r>
            <a:endParaRPr lang="en-US" sz="1250" dirty="0"/>
          </a:p>
        </p:txBody>
      </p:sp>
      <p:sp>
        <p:nvSpPr>
          <p:cNvPr id="29" name="Text 27"/>
          <p:cNvSpPr/>
          <p:nvPr/>
        </p:nvSpPr>
        <p:spPr>
          <a:xfrm>
            <a:off x="502920" y="6473952"/>
            <a:ext cx="6858000" cy="274320"/>
          </a:xfrm>
          <a:prstGeom prst="rect">
            <a:avLst/>
          </a:prstGeom>
          <a:noFill/>
          <a:ln/>
        </p:spPr>
        <p:txBody>
          <a:bodyPr wrap="square" lIns="0" tIns="0" rIns="0" bIns="0" rtlCol="0" anchor="ctr"/>
          <a:lstStyle/>
          <a:p>
            <a:pPr marL="0" indent="0">
              <a:buNone/>
            </a:pPr>
            <a:r>
              <a:rPr lang="en-US" sz="900" dirty="0">
                <a:solidFill>
                  <a:srgbClr val="5A6480"/>
                </a:solidFill>
                <a:latin typeface="Calibri" pitchFamily="34" charset="0"/>
                <a:ea typeface="Calibri" pitchFamily="34" charset="-122"/>
                <a:cs typeface="Calibri" pitchFamily="34" charset="-120"/>
              </a:rPr>
              <a:t>Consultorios Jurídicos — Universidad de Nariño · Área de Derecho Público</a:t>
            </a:r>
            <a:endParaRPr lang="en-US" sz="900" dirty="0"/>
          </a:p>
        </p:txBody>
      </p:sp>
      <p:sp>
        <p:nvSpPr>
          <p:cNvPr id="30" name="Text 28"/>
          <p:cNvSpPr/>
          <p:nvPr/>
        </p:nvSpPr>
        <p:spPr>
          <a:xfrm>
            <a:off x="11338560" y="6473952"/>
            <a:ext cx="457200" cy="274320"/>
          </a:xfrm>
          <a:prstGeom prst="rect">
            <a:avLst/>
          </a:prstGeom>
          <a:noFill/>
          <a:ln/>
        </p:spPr>
        <p:txBody>
          <a:bodyPr wrap="square" lIns="0" tIns="0" rIns="0" bIns="0" rtlCol="0" anchor="ctr"/>
          <a:lstStyle/>
          <a:p>
            <a:pPr marL="0" indent="0" algn="r">
              <a:buNone/>
            </a:pPr>
            <a:r>
              <a:rPr lang="en-US" sz="900" dirty="0">
                <a:solidFill>
                  <a:srgbClr val="5A6480"/>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74320"/>
          </a:xfrm>
          <a:prstGeom prst="rect">
            <a:avLst/>
          </a:prstGeom>
          <a:noFill/>
          <a:ln/>
        </p:spPr>
        <p:txBody>
          <a:bodyPr wrap="square" lIns="0" tIns="0" rIns="0" bIns="0" rtlCol="0" anchor="ctr"/>
          <a:lstStyle/>
          <a:p>
            <a:pPr marL="0" indent="0">
              <a:buNone/>
            </a:pPr>
            <a:r>
              <a:rPr lang="en-US" sz="1200" b="1" kern="0" spc="200" dirty="0">
                <a:solidFill>
                  <a:srgbClr val="8F7020"/>
                </a:solidFill>
                <a:latin typeface="Calibri" pitchFamily="34" charset="0"/>
                <a:ea typeface="Calibri" pitchFamily="34" charset="-122"/>
                <a:cs typeface="Calibri" pitchFamily="34" charset="-120"/>
              </a:rPr>
              <a:t>TEMA 1 · APLICACIÓN EN EL CONSULTORIO</a:t>
            </a:r>
            <a:endParaRPr lang="en-US" sz="1200" dirty="0"/>
          </a:p>
        </p:txBody>
      </p:sp>
      <p:sp>
        <p:nvSpPr>
          <p:cNvPr id="3" name="Text 1"/>
          <p:cNvSpPr/>
          <p:nvPr/>
        </p:nvSpPr>
        <p:spPr>
          <a:xfrm>
            <a:off x="502920" y="658368"/>
            <a:ext cx="11155680" cy="685800"/>
          </a:xfrm>
          <a:prstGeom prst="rect">
            <a:avLst/>
          </a:prstGeom>
          <a:noFill/>
          <a:ln/>
        </p:spPr>
        <p:txBody>
          <a:bodyPr wrap="square" lIns="0" tIns="0" rIns="0" bIns="0" rtlCol="0" anchor="t"/>
          <a:lstStyle/>
          <a:p>
            <a:pPr marL="0" indent="0">
              <a:buNone/>
            </a:pPr>
            <a:r>
              <a:rPr lang="en-US" sz="3000" b="1" dirty="0">
                <a:solidFill>
                  <a:srgbClr val="1E2761"/>
                </a:solidFill>
                <a:latin typeface="Cambria" pitchFamily="34" charset="0"/>
                <a:ea typeface="Cambria" pitchFamily="34" charset="-122"/>
                <a:cs typeface="Cambria" pitchFamily="34" charset="-120"/>
              </a:rPr>
              <a:t>¿Para qué le sirven los principios al practicante?</a:t>
            </a:r>
            <a:endParaRPr lang="en-US" sz="3000" dirty="0"/>
          </a:p>
        </p:txBody>
      </p:sp>
      <p:sp>
        <p:nvSpPr>
          <p:cNvPr id="4" name="Shape 2"/>
          <p:cNvSpPr/>
          <p:nvPr/>
        </p:nvSpPr>
        <p:spPr>
          <a:xfrm>
            <a:off x="502920" y="1645920"/>
            <a:ext cx="3575304" cy="3108960"/>
          </a:xfrm>
          <a:prstGeom prst="roundRect">
            <a:avLst>
              <a:gd name="adj" fmla="val 1765"/>
            </a:avLst>
          </a:prstGeom>
          <a:solidFill>
            <a:srgbClr val="F2F5FC"/>
          </a:solidFill>
          <a:ln w="12700">
            <a:solidFill>
              <a:srgbClr val="D9E1F2"/>
            </a:solidFill>
            <a:prstDash val="solid"/>
          </a:ln>
        </p:spPr>
      </p:sp>
      <p:sp>
        <p:nvSpPr>
          <p:cNvPr id="5" name="Shape 3"/>
          <p:cNvSpPr/>
          <p:nvPr/>
        </p:nvSpPr>
        <p:spPr>
          <a:xfrm>
            <a:off x="704088" y="1847088"/>
            <a:ext cx="420624" cy="420624"/>
          </a:xfrm>
          <a:prstGeom prst="ellipse">
            <a:avLst/>
          </a:prstGeom>
          <a:solidFill>
            <a:srgbClr val="B08D3C"/>
          </a:solidFill>
          <a:ln/>
        </p:spPr>
      </p:sp>
      <p:pic>
        <p:nvPicPr>
          <p:cNvPr id="6" name="Image 0" descr="icons/pen-w.png"/>
          <p:cNvPicPr>
            <a:picLocks noChangeAspect="1"/>
          </p:cNvPicPr>
          <p:nvPr/>
        </p:nvPicPr>
        <p:blipFill>
          <a:blip r:embed="rId3"/>
          <a:stretch>
            <a:fillRect/>
          </a:stretch>
        </p:blipFill>
        <p:spPr>
          <a:xfrm>
            <a:off x="813450" y="1956450"/>
            <a:ext cx="201900" cy="201900"/>
          </a:xfrm>
          <a:prstGeom prst="rect">
            <a:avLst/>
          </a:prstGeom>
        </p:spPr>
      </p:pic>
      <p:sp>
        <p:nvSpPr>
          <p:cNvPr id="7" name="Text 4"/>
          <p:cNvSpPr/>
          <p:nvPr/>
        </p:nvSpPr>
        <p:spPr>
          <a:xfrm>
            <a:off x="704088" y="2423160"/>
            <a:ext cx="3172968" cy="220370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Para argumentar</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Toda petición, recurso o tutela gana fuerza cuando se conecta el caso concreto con el principio vulnerado (p. ej., silencio de la entidad = violación de eficacia y celeridad).</a:t>
            </a:r>
            <a:endParaRPr lang="en-US" sz="1450" dirty="0"/>
          </a:p>
        </p:txBody>
      </p:sp>
      <p:sp>
        <p:nvSpPr>
          <p:cNvPr id="8" name="Shape 5"/>
          <p:cNvSpPr/>
          <p:nvPr/>
        </p:nvSpPr>
        <p:spPr>
          <a:xfrm>
            <a:off x="4306824" y="1645920"/>
            <a:ext cx="3575304" cy="3108960"/>
          </a:xfrm>
          <a:prstGeom prst="roundRect">
            <a:avLst>
              <a:gd name="adj" fmla="val 1765"/>
            </a:avLst>
          </a:prstGeom>
          <a:solidFill>
            <a:srgbClr val="F2F5FC"/>
          </a:solidFill>
          <a:ln w="12700">
            <a:solidFill>
              <a:srgbClr val="D9E1F2"/>
            </a:solidFill>
            <a:prstDash val="solid"/>
          </a:ln>
        </p:spPr>
      </p:sp>
      <p:sp>
        <p:nvSpPr>
          <p:cNvPr id="9" name="Shape 6"/>
          <p:cNvSpPr/>
          <p:nvPr/>
        </p:nvSpPr>
        <p:spPr>
          <a:xfrm>
            <a:off x="4507992" y="1847088"/>
            <a:ext cx="420624" cy="420624"/>
          </a:xfrm>
          <a:prstGeom prst="ellipse">
            <a:avLst/>
          </a:prstGeom>
          <a:solidFill>
            <a:srgbClr val="B08D3C"/>
          </a:solidFill>
          <a:ln/>
        </p:spPr>
      </p:sp>
      <p:pic>
        <p:nvPicPr>
          <p:cNvPr id="10" name="Image 1" descr="icons/search-w.png"/>
          <p:cNvPicPr>
            <a:picLocks noChangeAspect="1"/>
          </p:cNvPicPr>
          <p:nvPr/>
        </p:nvPicPr>
        <p:blipFill>
          <a:blip r:embed="rId4"/>
          <a:stretch>
            <a:fillRect/>
          </a:stretch>
        </p:blipFill>
        <p:spPr>
          <a:xfrm>
            <a:off x="4617354" y="1956450"/>
            <a:ext cx="201900" cy="201900"/>
          </a:xfrm>
          <a:prstGeom prst="rect">
            <a:avLst/>
          </a:prstGeom>
        </p:spPr>
      </p:pic>
      <p:sp>
        <p:nvSpPr>
          <p:cNvPr id="11" name="Text 7"/>
          <p:cNvSpPr/>
          <p:nvPr/>
        </p:nvSpPr>
        <p:spPr>
          <a:xfrm>
            <a:off x="4507992" y="2423160"/>
            <a:ext cx="3172968" cy="220370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Para controlar</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Los principios son parámetro de validez de los actos administrativos: su desconocimiento configura causal de nulidad (art. 137 CPACA) y puede sustentar los recursos en sede administrativa.</a:t>
            </a:r>
            <a:endParaRPr lang="en-US" sz="1450" dirty="0"/>
          </a:p>
        </p:txBody>
      </p:sp>
      <p:sp>
        <p:nvSpPr>
          <p:cNvPr id="12" name="Shape 8"/>
          <p:cNvSpPr/>
          <p:nvPr/>
        </p:nvSpPr>
        <p:spPr>
          <a:xfrm>
            <a:off x="8110728" y="1645920"/>
            <a:ext cx="3575304" cy="3108960"/>
          </a:xfrm>
          <a:prstGeom prst="roundRect">
            <a:avLst>
              <a:gd name="adj" fmla="val 1765"/>
            </a:avLst>
          </a:prstGeom>
          <a:solidFill>
            <a:srgbClr val="F2F5FC"/>
          </a:solidFill>
          <a:ln w="12700">
            <a:solidFill>
              <a:srgbClr val="D9E1F2"/>
            </a:solidFill>
            <a:prstDash val="solid"/>
          </a:ln>
        </p:spPr>
      </p:sp>
      <p:sp>
        <p:nvSpPr>
          <p:cNvPr id="13" name="Shape 9"/>
          <p:cNvSpPr/>
          <p:nvPr/>
        </p:nvSpPr>
        <p:spPr>
          <a:xfrm>
            <a:off x="8311896" y="1847088"/>
            <a:ext cx="420624" cy="420624"/>
          </a:xfrm>
          <a:prstGeom prst="ellipse">
            <a:avLst/>
          </a:prstGeom>
          <a:solidFill>
            <a:srgbClr val="B08D3C"/>
          </a:solidFill>
          <a:ln/>
        </p:spPr>
      </p:sp>
      <p:pic>
        <p:nvPicPr>
          <p:cNvPr id="14" name="Image 2" descr="icons/users-w.png"/>
          <p:cNvPicPr>
            <a:picLocks noChangeAspect="1"/>
          </p:cNvPicPr>
          <p:nvPr/>
        </p:nvPicPr>
        <p:blipFill>
          <a:blip r:embed="rId5"/>
          <a:stretch>
            <a:fillRect/>
          </a:stretch>
        </p:blipFill>
        <p:spPr>
          <a:xfrm>
            <a:off x="8421258" y="1956450"/>
            <a:ext cx="201900" cy="201900"/>
          </a:xfrm>
          <a:prstGeom prst="rect">
            <a:avLst/>
          </a:prstGeom>
        </p:spPr>
      </p:pic>
      <p:sp>
        <p:nvSpPr>
          <p:cNvPr id="15" name="Text 10"/>
          <p:cNvSpPr/>
          <p:nvPr/>
        </p:nvSpPr>
        <p:spPr>
          <a:xfrm>
            <a:off x="8311896" y="2423160"/>
            <a:ext cx="3172968" cy="220370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Para proteger</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El principio de igualdad ordena trato preferente a nuestros usuarios: sujetos de especial protección constitucional (adultos mayores, personas con discapacidad, víctimas, madres cabeza de familia).</a:t>
            </a:r>
            <a:endParaRPr lang="en-US" sz="1450" dirty="0"/>
          </a:p>
        </p:txBody>
      </p:sp>
      <p:sp>
        <p:nvSpPr>
          <p:cNvPr id="16" name="Shape 11"/>
          <p:cNvSpPr/>
          <p:nvPr/>
        </p:nvSpPr>
        <p:spPr>
          <a:xfrm>
            <a:off x="502920" y="5029200"/>
            <a:ext cx="11183112" cy="1051560"/>
          </a:xfrm>
          <a:prstGeom prst="roundRect">
            <a:avLst>
              <a:gd name="adj" fmla="val 6087"/>
            </a:avLst>
          </a:prstGeom>
          <a:solidFill>
            <a:srgbClr val="1E2761"/>
          </a:solidFill>
          <a:ln/>
        </p:spPr>
      </p:sp>
      <p:sp>
        <p:nvSpPr>
          <p:cNvPr id="17" name="Shape 12"/>
          <p:cNvSpPr/>
          <p:nvPr/>
        </p:nvSpPr>
        <p:spPr>
          <a:xfrm>
            <a:off x="822960" y="5303520"/>
            <a:ext cx="502920" cy="502920"/>
          </a:xfrm>
          <a:prstGeom prst="ellipse">
            <a:avLst/>
          </a:prstGeom>
          <a:solidFill>
            <a:srgbClr val="B08D3C"/>
          </a:solidFill>
          <a:ln/>
        </p:spPr>
      </p:sp>
      <p:pic>
        <p:nvPicPr>
          <p:cNvPr id="18" name="Image 3" descr="icons/bolt-w.png"/>
          <p:cNvPicPr>
            <a:picLocks noChangeAspect="1"/>
          </p:cNvPicPr>
          <p:nvPr/>
        </p:nvPicPr>
        <p:blipFill>
          <a:blip r:embed="rId6"/>
          <a:stretch>
            <a:fillRect/>
          </a:stretch>
        </p:blipFill>
        <p:spPr>
          <a:xfrm>
            <a:off x="953719" y="5434279"/>
            <a:ext cx="241402" cy="241402"/>
          </a:xfrm>
          <a:prstGeom prst="rect">
            <a:avLst/>
          </a:prstGeom>
        </p:spPr>
      </p:pic>
      <p:sp>
        <p:nvSpPr>
          <p:cNvPr id="19" name="Text 13"/>
          <p:cNvSpPr/>
          <p:nvPr/>
        </p:nvSpPr>
        <p:spPr>
          <a:xfrm>
            <a:off x="1554480" y="5029200"/>
            <a:ext cx="9966960" cy="1051560"/>
          </a:xfrm>
          <a:prstGeom prst="rect">
            <a:avLst/>
          </a:prstGeom>
          <a:noFill/>
          <a:ln/>
        </p:spPr>
        <p:txBody>
          <a:bodyPr wrap="square" lIns="0" tIns="0" rIns="0" bIns="0" rtlCol="0" anchor="ctr"/>
          <a:lstStyle/>
          <a:p>
            <a:pPr marL="0" indent="0">
              <a:buNone/>
            </a:pPr>
            <a:r>
              <a:rPr lang="en-US" sz="1500" b="1" dirty="0">
                <a:solidFill>
                  <a:srgbClr val="B08D3C"/>
                </a:solidFill>
                <a:latin typeface="Calibri" pitchFamily="34" charset="0"/>
                <a:ea typeface="Calibri" pitchFamily="34" charset="-122"/>
                <a:cs typeface="Calibri" pitchFamily="34" charset="-120"/>
              </a:rPr>
              <a:t>Idea fuerza: </a:t>
            </a:r>
            <a:r>
              <a:rPr lang="en-US" sz="1500" dirty="0">
                <a:solidFill>
                  <a:srgbClr val="FFFFFF"/>
                </a:solidFill>
                <a:latin typeface="Calibri" pitchFamily="34" charset="0"/>
                <a:ea typeface="Calibri" pitchFamily="34" charset="-122"/>
                <a:cs typeface="Calibri" pitchFamily="34" charset="-120"/>
              </a:rPr>
              <a:t>los principios no son adorno retórico. En Derecho Público colombiano son normas jurídicas vinculantes y la primera línea de defensa del usuario vulnerable.</a:t>
            </a:r>
            <a:endParaRPr lang="en-US" sz="1500" dirty="0"/>
          </a:p>
        </p:txBody>
      </p:sp>
      <p:sp>
        <p:nvSpPr>
          <p:cNvPr id="20" name="Text 14"/>
          <p:cNvSpPr/>
          <p:nvPr/>
        </p:nvSpPr>
        <p:spPr>
          <a:xfrm>
            <a:off x="502920" y="6473952"/>
            <a:ext cx="6858000" cy="274320"/>
          </a:xfrm>
          <a:prstGeom prst="rect">
            <a:avLst/>
          </a:prstGeom>
          <a:noFill/>
          <a:ln/>
        </p:spPr>
        <p:txBody>
          <a:bodyPr wrap="square" lIns="0" tIns="0" rIns="0" bIns="0" rtlCol="0" anchor="ctr"/>
          <a:lstStyle/>
          <a:p>
            <a:pPr marL="0" indent="0">
              <a:buNone/>
            </a:pPr>
            <a:r>
              <a:rPr lang="en-US" sz="900" dirty="0">
                <a:solidFill>
                  <a:srgbClr val="5A6480"/>
                </a:solidFill>
                <a:latin typeface="Calibri" pitchFamily="34" charset="0"/>
                <a:ea typeface="Calibri" pitchFamily="34" charset="-122"/>
                <a:cs typeface="Calibri" pitchFamily="34" charset="-120"/>
              </a:rPr>
              <a:t>Consultorios Jurídicos — Universidad de Nariño · Área de Derecho Público</a:t>
            </a:r>
            <a:endParaRPr lang="en-US" sz="900" dirty="0"/>
          </a:p>
        </p:txBody>
      </p:sp>
      <p:sp>
        <p:nvSpPr>
          <p:cNvPr id="21" name="Text 15"/>
          <p:cNvSpPr/>
          <p:nvPr/>
        </p:nvSpPr>
        <p:spPr>
          <a:xfrm>
            <a:off x="11338560" y="6473952"/>
            <a:ext cx="457200" cy="274320"/>
          </a:xfrm>
          <a:prstGeom prst="rect">
            <a:avLst/>
          </a:prstGeom>
          <a:noFill/>
          <a:ln/>
        </p:spPr>
        <p:txBody>
          <a:bodyPr wrap="square" lIns="0" tIns="0" rIns="0" bIns="0" rtlCol="0" anchor="ctr"/>
          <a:lstStyle/>
          <a:p>
            <a:pPr marL="0" indent="0" algn="r">
              <a:buNone/>
            </a:pPr>
            <a:r>
              <a:rPr lang="en-US" sz="900" dirty="0">
                <a:solidFill>
                  <a:srgbClr val="5A6480"/>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E2761"/>
        </a:solidFill>
        <a:effectLst/>
      </p:bgPr>
    </p:bg>
    <p:spTree>
      <p:nvGrpSpPr>
        <p:cNvPr id="1" name=""/>
        <p:cNvGrpSpPr/>
        <p:nvPr/>
      </p:nvGrpSpPr>
      <p:grpSpPr>
        <a:xfrm>
          <a:off x="0" y="0"/>
          <a:ext cx="0" cy="0"/>
          <a:chOff x="0" y="0"/>
          <a:chExt cx="0" cy="0"/>
        </a:xfrm>
      </p:grpSpPr>
      <p:sp>
        <p:nvSpPr>
          <p:cNvPr id="2" name="Text 0"/>
          <p:cNvSpPr/>
          <p:nvPr/>
        </p:nvSpPr>
        <p:spPr>
          <a:xfrm>
            <a:off x="7406640" y="822960"/>
            <a:ext cx="4572000" cy="5120640"/>
          </a:xfrm>
          <a:prstGeom prst="rect">
            <a:avLst/>
          </a:prstGeom>
          <a:noFill/>
          <a:ln/>
        </p:spPr>
        <p:txBody>
          <a:bodyPr wrap="square" lIns="0" tIns="0" rIns="0" bIns="0" rtlCol="0" anchor="ctr"/>
          <a:lstStyle/>
          <a:p>
            <a:pPr marL="0" indent="0" algn="r">
              <a:buNone/>
            </a:pPr>
            <a:r>
              <a:rPr lang="en-US" sz="30000" b="1" dirty="0">
                <a:solidFill>
                  <a:srgbClr val="2B3775"/>
                </a:solidFill>
                <a:latin typeface="Cambria" pitchFamily="34" charset="0"/>
                <a:ea typeface="Cambria" pitchFamily="34" charset="-122"/>
                <a:cs typeface="Cambria" pitchFamily="34" charset="-120"/>
              </a:rPr>
              <a:t>2</a:t>
            </a:r>
            <a:endParaRPr lang="en-US" sz="30000" dirty="0"/>
          </a:p>
        </p:txBody>
      </p:sp>
      <p:sp>
        <p:nvSpPr>
          <p:cNvPr id="3" name="Shape 1"/>
          <p:cNvSpPr/>
          <p:nvPr/>
        </p:nvSpPr>
        <p:spPr>
          <a:xfrm>
            <a:off x="777240" y="1371600"/>
            <a:ext cx="822960" cy="822960"/>
          </a:xfrm>
          <a:prstGeom prst="ellipse">
            <a:avLst/>
          </a:prstGeom>
          <a:solidFill>
            <a:srgbClr val="B08D3C"/>
          </a:solidFill>
          <a:ln/>
        </p:spPr>
      </p:sp>
      <p:pic>
        <p:nvPicPr>
          <p:cNvPr id="4" name="Image 0" descr="icons/file-w.png"/>
          <p:cNvPicPr>
            <a:picLocks noChangeAspect="1"/>
          </p:cNvPicPr>
          <p:nvPr/>
        </p:nvPicPr>
        <p:blipFill>
          <a:blip r:embed="rId3"/>
          <a:stretch>
            <a:fillRect/>
          </a:stretch>
        </p:blipFill>
        <p:spPr>
          <a:xfrm>
            <a:off x="991210" y="1585570"/>
            <a:ext cx="395021" cy="395021"/>
          </a:xfrm>
          <a:prstGeom prst="rect">
            <a:avLst/>
          </a:prstGeom>
        </p:spPr>
      </p:pic>
      <p:sp>
        <p:nvSpPr>
          <p:cNvPr id="5" name="Text 2"/>
          <p:cNvSpPr/>
          <p:nvPr/>
        </p:nvSpPr>
        <p:spPr>
          <a:xfrm>
            <a:off x="822960" y="2514600"/>
            <a:ext cx="5486400" cy="365760"/>
          </a:xfrm>
          <a:prstGeom prst="rect">
            <a:avLst/>
          </a:prstGeom>
          <a:noFill/>
          <a:ln/>
        </p:spPr>
        <p:txBody>
          <a:bodyPr wrap="square" lIns="0" tIns="0" rIns="0" bIns="0" rtlCol="0" anchor="ctr"/>
          <a:lstStyle/>
          <a:p>
            <a:pPr marL="0" indent="0">
              <a:buNone/>
            </a:pPr>
            <a:r>
              <a:rPr lang="en-US" sz="1400" b="1" kern="0" spc="300" dirty="0">
                <a:solidFill>
                  <a:srgbClr val="B08D3C"/>
                </a:solidFill>
                <a:latin typeface="Calibri" pitchFamily="34" charset="0"/>
                <a:ea typeface="Calibri" pitchFamily="34" charset="-122"/>
                <a:cs typeface="Calibri" pitchFamily="34" charset="-120"/>
              </a:rPr>
              <a:t>TEMA 2</a:t>
            </a:r>
            <a:endParaRPr lang="en-US" sz="1400" dirty="0"/>
          </a:p>
        </p:txBody>
      </p:sp>
      <p:sp>
        <p:nvSpPr>
          <p:cNvPr id="6" name="Text 3"/>
          <p:cNvSpPr/>
          <p:nvPr/>
        </p:nvSpPr>
        <p:spPr>
          <a:xfrm>
            <a:off x="822960" y="2880360"/>
            <a:ext cx="7863840" cy="173736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Derecho fundamental de petición</a:t>
            </a:r>
            <a:endParaRPr lang="en-US" sz="4000" dirty="0"/>
          </a:p>
        </p:txBody>
      </p:sp>
      <p:sp>
        <p:nvSpPr>
          <p:cNvPr id="7" name="Text 4"/>
          <p:cNvSpPr/>
          <p:nvPr/>
        </p:nvSpPr>
        <p:spPr>
          <a:xfrm>
            <a:off x="822960" y="4572000"/>
            <a:ext cx="7498080" cy="731520"/>
          </a:xfrm>
          <a:prstGeom prst="rect">
            <a:avLst/>
          </a:prstGeom>
          <a:noFill/>
          <a:ln/>
        </p:spPr>
        <p:txBody>
          <a:bodyPr wrap="square" lIns="0" tIns="0" rIns="0" bIns="0" rtlCol="0" anchor="t"/>
          <a:lstStyle/>
          <a:p>
            <a:pPr marL="0" indent="0">
              <a:buNone/>
            </a:pPr>
            <a:r>
              <a:rPr lang="en-US" sz="1600" dirty="0">
                <a:solidFill>
                  <a:srgbClr val="CADCFC"/>
                </a:solidFill>
                <a:latin typeface="Calibri" pitchFamily="34" charset="0"/>
                <a:ea typeface="Calibri" pitchFamily="34" charset="-122"/>
                <a:cs typeface="Calibri" pitchFamily="34" charset="-120"/>
              </a:rPr>
              <a:t>La herramienta más usada por nuestros usuarios: la puerta de entrada a la administración.</a:t>
            </a:r>
            <a:endParaRPr lang="en-US" sz="1600" dirty="0"/>
          </a:p>
        </p:txBody>
      </p:sp>
      <p:sp>
        <p:nvSpPr>
          <p:cNvPr id="8" name="Text 5"/>
          <p:cNvSpPr/>
          <p:nvPr/>
        </p:nvSpPr>
        <p:spPr>
          <a:xfrm>
            <a:off x="822960" y="5806440"/>
            <a:ext cx="10515600" cy="457200"/>
          </a:xfrm>
          <a:prstGeom prst="rect">
            <a:avLst/>
          </a:prstGeom>
          <a:noFill/>
          <a:ln/>
        </p:spPr>
        <p:txBody>
          <a:bodyPr wrap="square" lIns="0" tIns="0" rIns="0" bIns="0" rtlCol="0" anchor="ctr"/>
          <a:lstStyle/>
          <a:p>
            <a:pPr marL="0" indent="0">
              <a:buNone/>
            </a:pPr>
            <a:r>
              <a:rPr lang="en-US" sz="1200" i="1" dirty="0">
                <a:solidFill>
                  <a:srgbClr val="CADCFC"/>
                </a:solidFill>
                <a:latin typeface="Calibri" pitchFamily="34" charset="0"/>
                <a:ea typeface="Calibri" pitchFamily="34" charset="-122"/>
                <a:cs typeface="Calibri" pitchFamily="34" charset="-120"/>
              </a:rPr>
              <a:t>Marco normativo: Constitución Política, art. 23 · Ley 1755 de 2015 (estatutaria) · Arts. 13 a 33 CPACA</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74320"/>
          </a:xfrm>
          <a:prstGeom prst="rect">
            <a:avLst/>
          </a:prstGeom>
          <a:noFill/>
          <a:ln/>
        </p:spPr>
        <p:txBody>
          <a:bodyPr wrap="square" lIns="0" tIns="0" rIns="0" bIns="0" rtlCol="0" anchor="ctr"/>
          <a:lstStyle/>
          <a:p>
            <a:pPr marL="0" indent="0">
              <a:buNone/>
            </a:pPr>
            <a:r>
              <a:rPr lang="en-US" sz="1200" b="1" kern="0" spc="200" dirty="0">
                <a:solidFill>
                  <a:srgbClr val="8F7020"/>
                </a:solidFill>
                <a:latin typeface="Calibri" pitchFamily="34" charset="0"/>
                <a:ea typeface="Calibri" pitchFamily="34" charset="-122"/>
                <a:cs typeface="Calibri" pitchFamily="34" charset="-120"/>
              </a:rPr>
              <a:t>TEMA 2 · NATURALEZA Y NÚCLEO ESENCIAL</a:t>
            </a:r>
            <a:endParaRPr lang="en-US" sz="1200" dirty="0"/>
          </a:p>
        </p:txBody>
      </p:sp>
      <p:sp>
        <p:nvSpPr>
          <p:cNvPr id="3" name="Text 1"/>
          <p:cNvSpPr/>
          <p:nvPr/>
        </p:nvSpPr>
        <p:spPr>
          <a:xfrm>
            <a:off x="502920" y="658368"/>
            <a:ext cx="11155680" cy="685800"/>
          </a:xfrm>
          <a:prstGeom prst="rect">
            <a:avLst/>
          </a:prstGeom>
          <a:noFill/>
          <a:ln/>
        </p:spPr>
        <p:txBody>
          <a:bodyPr wrap="square" lIns="0" tIns="0" rIns="0" bIns="0" rtlCol="0" anchor="t"/>
          <a:lstStyle/>
          <a:p>
            <a:pPr marL="0" indent="0">
              <a:buNone/>
            </a:pPr>
            <a:r>
              <a:rPr lang="en-US" sz="3000" b="1" dirty="0">
                <a:solidFill>
                  <a:srgbClr val="1E2761"/>
                </a:solidFill>
                <a:latin typeface="Cambria" pitchFamily="34" charset="0"/>
                <a:ea typeface="Cambria" pitchFamily="34" charset="-122"/>
                <a:cs typeface="Cambria" pitchFamily="34" charset="-120"/>
              </a:rPr>
              <a:t>Un derecho fundamental de aplicación inmediata</a:t>
            </a:r>
            <a:endParaRPr lang="en-US" sz="3000" dirty="0"/>
          </a:p>
        </p:txBody>
      </p:sp>
      <p:sp>
        <p:nvSpPr>
          <p:cNvPr id="4" name="Shape 2"/>
          <p:cNvSpPr/>
          <p:nvPr/>
        </p:nvSpPr>
        <p:spPr>
          <a:xfrm>
            <a:off x="502920" y="1572768"/>
            <a:ext cx="5349240" cy="4297680"/>
          </a:xfrm>
          <a:prstGeom prst="roundRect">
            <a:avLst>
              <a:gd name="adj" fmla="val 1489"/>
            </a:avLst>
          </a:prstGeom>
          <a:solidFill>
            <a:srgbClr val="F2F5FC"/>
          </a:solidFill>
          <a:ln w="12700">
            <a:solidFill>
              <a:srgbClr val="D9E1F2"/>
            </a:solidFill>
            <a:prstDash val="solid"/>
          </a:ln>
        </p:spPr>
      </p:sp>
      <p:sp>
        <p:nvSpPr>
          <p:cNvPr id="5" name="Text 3"/>
          <p:cNvSpPr/>
          <p:nvPr/>
        </p:nvSpPr>
        <p:spPr>
          <a:xfrm>
            <a:off x="777240" y="1783080"/>
            <a:ext cx="4846320" cy="365760"/>
          </a:xfrm>
          <a:prstGeom prst="rect">
            <a:avLst/>
          </a:prstGeom>
          <a:noFill/>
          <a:ln/>
        </p:spPr>
        <p:txBody>
          <a:bodyPr wrap="square" lIns="0" tIns="0" rIns="0" bIns="0" rtlCol="0" anchor="ctr"/>
          <a:lstStyle/>
          <a:p>
            <a:pPr marL="0" indent="0">
              <a:buNone/>
            </a:pPr>
            <a:r>
              <a:rPr lang="en-US" sz="1550" b="1" dirty="0">
                <a:solidFill>
                  <a:srgbClr val="1E2761"/>
                </a:solidFill>
                <a:latin typeface="Calibri" pitchFamily="34" charset="0"/>
                <a:ea typeface="Calibri" pitchFamily="34" charset="-122"/>
                <a:cs typeface="Calibri" pitchFamily="34" charset="-120"/>
              </a:rPr>
              <a:t>Características (art. 23 CP y Ley 1755 de 2015)</a:t>
            </a:r>
            <a:endParaRPr lang="en-US" sz="1550" dirty="0"/>
          </a:p>
        </p:txBody>
      </p:sp>
      <p:sp>
        <p:nvSpPr>
          <p:cNvPr id="6" name="Text 4"/>
          <p:cNvSpPr/>
          <p:nvPr/>
        </p:nvSpPr>
        <p:spPr>
          <a:xfrm>
            <a:off x="777240" y="2240280"/>
            <a:ext cx="4846320" cy="3474720"/>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C2340"/>
                </a:solidFill>
                <a:latin typeface="Calibri" pitchFamily="34" charset="0"/>
                <a:ea typeface="Calibri" pitchFamily="34" charset="-122"/>
                <a:cs typeface="Calibri" pitchFamily="34" charset="-120"/>
              </a:rPr>
              <a:t>Titularidad universal: toda persona, natural o jurídica, nacional o extranjera, mayor o menor de edad.</a:t>
            </a:r>
            <a:endParaRPr lang="en-US" sz="1300" dirty="0"/>
          </a:p>
          <a:p>
            <a:pPr marL="177800" indent="-177800">
              <a:spcAft>
                <a:spcPts val="800"/>
              </a:spcAft>
              <a:buSzPct val="100000"/>
              <a:buChar char="•"/>
            </a:pPr>
            <a:r>
              <a:rPr lang="en-US" sz="1300" dirty="0">
                <a:solidFill>
                  <a:srgbClr val="1C2340"/>
                </a:solidFill>
                <a:latin typeface="Calibri" pitchFamily="34" charset="0"/>
                <a:ea typeface="Calibri" pitchFamily="34" charset="-122"/>
                <a:cs typeface="Calibri" pitchFamily="34" charset="-120"/>
              </a:rPr>
              <a:t>Puede presentarse por motivos de interés general o particular, verbalmente o por escrito, incluso por medios electrónicos.</a:t>
            </a:r>
            <a:endParaRPr lang="en-US" sz="1300" dirty="0"/>
          </a:p>
          <a:p>
            <a:pPr marL="177800" indent="-177800">
              <a:spcAft>
                <a:spcPts val="800"/>
              </a:spcAft>
              <a:buSzPct val="100000"/>
              <a:buChar char="•"/>
            </a:pPr>
            <a:r>
              <a:rPr lang="en-US" sz="1300" dirty="0">
                <a:solidFill>
                  <a:srgbClr val="1C2340"/>
                </a:solidFill>
                <a:latin typeface="Calibri" pitchFamily="34" charset="0"/>
                <a:ea typeface="Calibri" pitchFamily="34" charset="-122"/>
                <a:cs typeface="Calibri" pitchFamily="34" charset="-120"/>
              </a:rPr>
              <a:t>Es gratuito y no requiere abogado ni formalidades especiales (art. 15).</a:t>
            </a:r>
            <a:endParaRPr lang="en-US" sz="1300" dirty="0"/>
          </a:p>
          <a:p>
            <a:pPr marL="177800" indent="-177800">
              <a:spcAft>
                <a:spcPts val="800"/>
              </a:spcAft>
              <a:buSzPct val="100000"/>
              <a:buChar char="•"/>
            </a:pPr>
            <a:r>
              <a:rPr lang="en-US" sz="1300" dirty="0">
                <a:solidFill>
                  <a:srgbClr val="1C2340"/>
                </a:solidFill>
                <a:latin typeface="Calibri" pitchFamily="34" charset="0"/>
                <a:ea typeface="Calibri" pitchFamily="34" charset="-122"/>
                <a:cs typeface="Calibri" pitchFamily="34" charset="-120"/>
              </a:rPr>
              <a:t>Toda actuación que inicie una persona ante las autoridades implica el ejercicio del derecho de petición, sin necesidad de invocarlo (art. 13).</a:t>
            </a:r>
            <a:endParaRPr lang="en-US" sz="1300" dirty="0"/>
          </a:p>
          <a:p>
            <a:pPr marL="177800" indent="-177800">
              <a:spcAft>
                <a:spcPts val="800"/>
              </a:spcAft>
              <a:buSzPct val="100000"/>
              <a:buChar char="•"/>
            </a:pPr>
            <a:r>
              <a:rPr lang="en-US" sz="1300" b="1" dirty="0">
                <a:solidFill>
                  <a:srgbClr val="1C2340"/>
                </a:solidFill>
                <a:latin typeface="Calibri" pitchFamily="34" charset="0"/>
                <a:ea typeface="Calibri" pitchFamily="34" charset="-122"/>
                <a:cs typeface="Calibri" pitchFamily="34" charset="-120"/>
              </a:rPr>
              <a:t>Su desconocimiento se protege directamente mediante acción de tutela.</a:t>
            </a:r>
            <a:endParaRPr lang="en-US" sz="1300" dirty="0"/>
          </a:p>
        </p:txBody>
      </p:sp>
      <p:sp>
        <p:nvSpPr>
          <p:cNvPr id="7" name="Shape 5"/>
          <p:cNvSpPr/>
          <p:nvPr/>
        </p:nvSpPr>
        <p:spPr>
          <a:xfrm>
            <a:off x="6126480" y="1572768"/>
            <a:ext cx="5559552" cy="4297680"/>
          </a:xfrm>
          <a:prstGeom prst="roundRect">
            <a:avLst>
              <a:gd name="adj" fmla="val 1489"/>
            </a:avLst>
          </a:prstGeom>
          <a:solidFill>
            <a:srgbClr val="1E2761"/>
          </a:solidFill>
          <a:ln/>
        </p:spPr>
      </p:sp>
      <p:sp>
        <p:nvSpPr>
          <p:cNvPr id="8" name="Text 6"/>
          <p:cNvSpPr/>
          <p:nvPr/>
        </p:nvSpPr>
        <p:spPr>
          <a:xfrm>
            <a:off x="6400800" y="1783080"/>
            <a:ext cx="5029200" cy="365760"/>
          </a:xfrm>
          <a:prstGeom prst="rect">
            <a:avLst/>
          </a:prstGeom>
          <a:noFill/>
          <a:ln/>
        </p:spPr>
        <p:txBody>
          <a:bodyPr wrap="square" lIns="0" tIns="0" rIns="0" bIns="0" rtlCol="0" anchor="ctr"/>
          <a:lstStyle/>
          <a:p>
            <a:pPr marL="0" indent="0">
              <a:buNone/>
            </a:pPr>
            <a:r>
              <a:rPr lang="en-US" sz="1550" b="1" dirty="0">
                <a:solidFill>
                  <a:srgbClr val="B08D3C"/>
                </a:solidFill>
                <a:latin typeface="Calibri" pitchFamily="34" charset="0"/>
                <a:ea typeface="Calibri" pitchFamily="34" charset="-122"/>
                <a:cs typeface="Calibri" pitchFamily="34" charset="-120"/>
              </a:rPr>
              <a:t>Núcleo esencial: 3 garantías</a:t>
            </a:r>
            <a:endParaRPr lang="en-US" sz="1550" dirty="0"/>
          </a:p>
        </p:txBody>
      </p:sp>
      <p:sp>
        <p:nvSpPr>
          <p:cNvPr id="9" name="Shape 7"/>
          <p:cNvSpPr/>
          <p:nvPr/>
        </p:nvSpPr>
        <p:spPr>
          <a:xfrm>
            <a:off x="6400800" y="2286000"/>
            <a:ext cx="5010912" cy="1024128"/>
          </a:xfrm>
          <a:prstGeom prst="roundRect">
            <a:avLst>
              <a:gd name="adj" fmla="val 5357"/>
            </a:avLst>
          </a:prstGeom>
          <a:solidFill>
            <a:srgbClr val="2B3775"/>
          </a:solidFill>
          <a:ln/>
        </p:spPr>
      </p:sp>
      <p:sp>
        <p:nvSpPr>
          <p:cNvPr id="10" name="Text 8"/>
          <p:cNvSpPr/>
          <p:nvPr/>
        </p:nvSpPr>
        <p:spPr>
          <a:xfrm>
            <a:off x="6583680" y="2359152"/>
            <a:ext cx="4663440" cy="896112"/>
          </a:xfrm>
          <a:prstGeom prst="rect">
            <a:avLst/>
          </a:prstGeom>
          <a:noFill/>
          <a:ln/>
        </p:spPr>
        <p:txBody>
          <a:bodyPr wrap="square" lIns="0" tIns="0" rIns="0" bIns="0" rtlCol="0" anchor="ctr"/>
          <a:lstStyle/>
          <a:p>
            <a:pPr marL="0" indent="0">
              <a:buNone/>
            </a:pPr>
            <a:r>
              <a:rPr lang="en-US" sz="1350" b="1" dirty="0">
                <a:solidFill>
                  <a:srgbClr val="B08D3C"/>
                </a:solidFill>
                <a:latin typeface="Calibri" pitchFamily="34" charset="0"/>
                <a:ea typeface="Calibri" pitchFamily="34" charset="-122"/>
                <a:cs typeface="Calibri" pitchFamily="34" charset="-120"/>
              </a:rPr>
              <a:t>1 · Recepción  </a:t>
            </a:r>
            <a:endParaRPr lang="en-US" sz="1350" dirty="0"/>
          </a:p>
          <a:p>
            <a:pPr marL="0" indent="0">
              <a:buNone/>
            </a:pPr>
            <a:r>
              <a:rPr lang="en-US" sz="1200" dirty="0">
                <a:solidFill>
                  <a:srgbClr val="FFFFFF"/>
                </a:solidFill>
                <a:latin typeface="Calibri" pitchFamily="34" charset="0"/>
                <a:ea typeface="Calibri" pitchFamily="34" charset="-122"/>
                <a:cs typeface="Calibri" pitchFamily="34" charset="-120"/>
              </a:rPr>
              <a:t>Presentar la petición y que la autoridad la reciba y radique sin rechazos de plano.</a:t>
            </a:r>
            <a:endParaRPr lang="en-US" sz="1350" dirty="0"/>
          </a:p>
        </p:txBody>
      </p:sp>
      <p:sp>
        <p:nvSpPr>
          <p:cNvPr id="11" name="Shape 9"/>
          <p:cNvSpPr/>
          <p:nvPr/>
        </p:nvSpPr>
        <p:spPr>
          <a:xfrm>
            <a:off x="6400800" y="3456432"/>
            <a:ext cx="5010912" cy="1024128"/>
          </a:xfrm>
          <a:prstGeom prst="roundRect">
            <a:avLst>
              <a:gd name="adj" fmla="val 5357"/>
            </a:avLst>
          </a:prstGeom>
          <a:solidFill>
            <a:srgbClr val="2B3775"/>
          </a:solidFill>
          <a:ln/>
        </p:spPr>
      </p:sp>
      <p:sp>
        <p:nvSpPr>
          <p:cNvPr id="12" name="Text 10"/>
          <p:cNvSpPr/>
          <p:nvPr/>
        </p:nvSpPr>
        <p:spPr>
          <a:xfrm>
            <a:off x="6583680" y="3529584"/>
            <a:ext cx="4663440" cy="896112"/>
          </a:xfrm>
          <a:prstGeom prst="rect">
            <a:avLst/>
          </a:prstGeom>
          <a:noFill/>
          <a:ln/>
        </p:spPr>
        <p:txBody>
          <a:bodyPr wrap="square" lIns="0" tIns="0" rIns="0" bIns="0" rtlCol="0" anchor="ctr"/>
          <a:lstStyle/>
          <a:p>
            <a:pPr marL="0" indent="0">
              <a:buNone/>
            </a:pPr>
            <a:r>
              <a:rPr lang="en-US" sz="1350" b="1" dirty="0">
                <a:solidFill>
                  <a:srgbClr val="B08D3C"/>
                </a:solidFill>
                <a:latin typeface="Calibri" pitchFamily="34" charset="0"/>
                <a:ea typeface="Calibri" pitchFamily="34" charset="-122"/>
                <a:cs typeface="Calibri" pitchFamily="34" charset="-120"/>
              </a:rPr>
              <a:t>2 · Resolución de fondo  </a:t>
            </a:r>
            <a:endParaRPr lang="en-US" sz="1350" dirty="0"/>
          </a:p>
          <a:p>
            <a:pPr marL="0" indent="0">
              <a:buNone/>
            </a:pPr>
            <a:r>
              <a:rPr lang="en-US" sz="1200" dirty="0">
                <a:solidFill>
                  <a:srgbClr val="FFFFFF"/>
                </a:solidFill>
                <a:latin typeface="Calibri" pitchFamily="34" charset="0"/>
                <a:ea typeface="Calibri" pitchFamily="34" charset="-122"/>
                <a:cs typeface="Calibri" pitchFamily="34" charset="-120"/>
              </a:rPr>
              <a:t>Respuesta clara, precisa, congruente con lo pedido y dentro del término legal. Responder no es necesariamente acceder.</a:t>
            </a:r>
            <a:endParaRPr lang="en-US" sz="1350" dirty="0"/>
          </a:p>
        </p:txBody>
      </p:sp>
      <p:sp>
        <p:nvSpPr>
          <p:cNvPr id="13" name="Shape 11"/>
          <p:cNvSpPr/>
          <p:nvPr/>
        </p:nvSpPr>
        <p:spPr>
          <a:xfrm>
            <a:off x="6400800" y="4626864"/>
            <a:ext cx="5010912" cy="1024128"/>
          </a:xfrm>
          <a:prstGeom prst="roundRect">
            <a:avLst>
              <a:gd name="adj" fmla="val 5357"/>
            </a:avLst>
          </a:prstGeom>
          <a:solidFill>
            <a:srgbClr val="2B3775"/>
          </a:solidFill>
          <a:ln/>
        </p:spPr>
      </p:sp>
      <p:sp>
        <p:nvSpPr>
          <p:cNvPr id="14" name="Text 12"/>
          <p:cNvSpPr/>
          <p:nvPr/>
        </p:nvSpPr>
        <p:spPr>
          <a:xfrm>
            <a:off x="6583680" y="4700016"/>
            <a:ext cx="4663440" cy="896112"/>
          </a:xfrm>
          <a:prstGeom prst="rect">
            <a:avLst/>
          </a:prstGeom>
          <a:noFill/>
          <a:ln/>
        </p:spPr>
        <p:txBody>
          <a:bodyPr wrap="square" lIns="0" tIns="0" rIns="0" bIns="0" rtlCol="0" anchor="ctr"/>
          <a:lstStyle/>
          <a:p>
            <a:pPr marL="0" indent="0">
              <a:buNone/>
            </a:pPr>
            <a:r>
              <a:rPr lang="en-US" sz="1350" b="1" dirty="0">
                <a:solidFill>
                  <a:srgbClr val="B08D3C"/>
                </a:solidFill>
                <a:latin typeface="Calibri" pitchFamily="34" charset="0"/>
                <a:ea typeface="Calibri" pitchFamily="34" charset="-122"/>
                <a:cs typeface="Calibri" pitchFamily="34" charset="-120"/>
              </a:rPr>
              <a:t>3 · Notificación  </a:t>
            </a:r>
            <a:endParaRPr lang="en-US" sz="1350" dirty="0"/>
          </a:p>
          <a:p>
            <a:pPr marL="0" indent="0">
              <a:buNone/>
            </a:pPr>
            <a:r>
              <a:rPr lang="en-US" sz="1200" dirty="0">
                <a:solidFill>
                  <a:srgbClr val="FFFFFF"/>
                </a:solidFill>
                <a:latin typeface="Calibri" pitchFamily="34" charset="0"/>
                <a:ea typeface="Calibri" pitchFamily="34" charset="-122"/>
                <a:cs typeface="Calibri" pitchFamily="34" charset="-120"/>
              </a:rPr>
              <a:t>Que la decisión sea puesta en conocimiento efectivo del peticionario. Sin notificación no hay respuesta.</a:t>
            </a:r>
            <a:endParaRPr lang="en-US" sz="1350" dirty="0"/>
          </a:p>
        </p:txBody>
      </p:sp>
      <p:sp>
        <p:nvSpPr>
          <p:cNvPr id="15" name="Text 13"/>
          <p:cNvSpPr/>
          <p:nvPr/>
        </p:nvSpPr>
        <p:spPr>
          <a:xfrm>
            <a:off x="502920" y="6473952"/>
            <a:ext cx="6858000" cy="274320"/>
          </a:xfrm>
          <a:prstGeom prst="rect">
            <a:avLst/>
          </a:prstGeom>
          <a:noFill/>
          <a:ln/>
        </p:spPr>
        <p:txBody>
          <a:bodyPr wrap="square" lIns="0" tIns="0" rIns="0" bIns="0" rtlCol="0" anchor="ctr"/>
          <a:lstStyle/>
          <a:p>
            <a:pPr marL="0" indent="0">
              <a:buNone/>
            </a:pPr>
            <a:r>
              <a:rPr lang="en-US" sz="900" dirty="0">
                <a:solidFill>
                  <a:srgbClr val="5A6480"/>
                </a:solidFill>
                <a:latin typeface="Calibri" pitchFamily="34" charset="0"/>
                <a:ea typeface="Calibri" pitchFamily="34" charset="-122"/>
                <a:cs typeface="Calibri" pitchFamily="34" charset="-120"/>
              </a:rPr>
              <a:t>Consultorios Jurídicos — Universidad de Nariño · Área de Derecho Público</a:t>
            </a:r>
            <a:endParaRPr lang="en-US" sz="900" dirty="0"/>
          </a:p>
        </p:txBody>
      </p:sp>
      <p:sp>
        <p:nvSpPr>
          <p:cNvPr id="16" name="Text 14"/>
          <p:cNvSpPr/>
          <p:nvPr/>
        </p:nvSpPr>
        <p:spPr>
          <a:xfrm>
            <a:off x="11338560" y="6473952"/>
            <a:ext cx="457200" cy="274320"/>
          </a:xfrm>
          <a:prstGeom prst="rect">
            <a:avLst/>
          </a:prstGeom>
          <a:noFill/>
          <a:ln/>
        </p:spPr>
        <p:txBody>
          <a:bodyPr wrap="square" lIns="0" tIns="0" rIns="0" bIns="0" rtlCol="0" anchor="ctr"/>
          <a:lstStyle/>
          <a:p>
            <a:pPr marL="0" indent="0" algn="r">
              <a:buNone/>
            </a:pPr>
            <a:r>
              <a:rPr lang="en-US" sz="900" dirty="0">
                <a:solidFill>
                  <a:srgbClr val="5A6480"/>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74320"/>
          </a:xfrm>
          <a:prstGeom prst="rect">
            <a:avLst/>
          </a:prstGeom>
          <a:noFill/>
          <a:ln/>
        </p:spPr>
        <p:txBody>
          <a:bodyPr wrap="square" lIns="0" tIns="0" rIns="0" bIns="0" rtlCol="0" anchor="ctr"/>
          <a:lstStyle/>
          <a:p>
            <a:pPr marL="0" indent="0">
              <a:buNone/>
            </a:pPr>
            <a:r>
              <a:rPr lang="en-US" sz="1200" b="1" kern="0" spc="200" dirty="0">
                <a:solidFill>
                  <a:srgbClr val="8F7020"/>
                </a:solidFill>
                <a:latin typeface="Calibri" pitchFamily="34" charset="0"/>
                <a:ea typeface="Calibri" pitchFamily="34" charset="-122"/>
                <a:cs typeface="Calibri" pitchFamily="34" charset="-120"/>
              </a:rPr>
              <a:t>TEMA 2 · TÉRMINOS PARA RESOLVER (LEY 1755 DE 2015, ART. 14)</a:t>
            </a:r>
            <a:endParaRPr lang="en-US" sz="1200" dirty="0"/>
          </a:p>
        </p:txBody>
      </p:sp>
      <p:sp>
        <p:nvSpPr>
          <p:cNvPr id="3" name="Text 1"/>
          <p:cNvSpPr/>
          <p:nvPr/>
        </p:nvSpPr>
        <p:spPr>
          <a:xfrm>
            <a:off x="502920" y="658368"/>
            <a:ext cx="11155680" cy="685800"/>
          </a:xfrm>
          <a:prstGeom prst="rect">
            <a:avLst/>
          </a:prstGeom>
          <a:noFill/>
          <a:ln/>
        </p:spPr>
        <p:txBody>
          <a:bodyPr wrap="square" lIns="0" tIns="0" rIns="0" bIns="0" rtlCol="0" anchor="t"/>
          <a:lstStyle/>
          <a:p>
            <a:pPr marL="0" indent="0">
              <a:buNone/>
            </a:pPr>
            <a:r>
              <a:rPr lang="en-US" sz="3000" b="1" dirty="0">
                <a:solidFill>
                  <a:srgbClr val="1E2761"/>
                </a:solidFill>
                <a:latin typeface="Cambria" pitchFamily="34" charset="0"/>
                <a:ea typeface="Cambria" pitchFamily="34" charset="-122"/>
                <a:cs typeface="Cambria" pitchFamily="34" charset="-120"/>
              </a:rPr>
              <a:t>Los plazos que el practicante debe dominar</a:t>
            </a:r>
            <a:endParaRPr lang="en-US" sz="30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02920" y="1600200"/>
          <a:ext cx="11183112" cy="2971800"/>
        </p:xfrm>
        <a:graphic>
          <a:graphicData uri="http://schemas.openxmlformats.org/drawingml/2006/table">
            <a:tbl>
              <a:tblPr/>
              <a:tblGrid>
                <a:gridCol w="3749040">
                  <a:extLst>
                    <a:ext uri="{9D8B030D-6E8A-4147-A177-3AD203B41FA5}">
                      <a16:colId xmlns:a16="http://schemas.microsoft.com/office/drawing/2014/main" val="20000"/>
                    </a:ext>
                  </a:extLst>
                </a:gridCol>
                <a:gridCol w="1737360">
                  <a:extLst>
                    <a:ext uri="{9D8B030D-6E8A-4147-A177-3AD203B41FA5}">
                      <a16:colId xmlns:a16="http://schemas.microsoft.com/office/drawing/2014/main" val="20001"/>
                    </a:ext>
                  </a:extLst>
                </a:gridCol>
                <a:gridCol w="5696712">
                  <a:extLst>
                    <a:ext uri="{9D8B030D-6E8A-4147-A177-3AD203B41FA5}">
                      <a16:colId xmlns:a16="http://schemas.microsoft.com/office/drawing/2014/main" val="20002"/>
                    </a:ext>
                  </a:extLst>
                </a:gridCol>
              </a:tblGrid>
              <a:tr h="411480">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Modalidad de petición</a:t>
                      </a:r>
                      <a:endParaRPr lang="en-US" sz="1250" dirty="0">
                        <a:latin typeface="Calibri" charset="0"/>
                        <a:ea typeface="Calibri" charset="0"/>
                        <a:cs typeface="Calibri" charset="0"/>
                      </a:endParaRPr>
                    </a:p>
                  </a:txBody>
                  <a:tcPr marT="73152" marB="73152" anchor="ctr">
                    <a:lnL w="12700" cap="flat" cmpd="sng" algn="ctr">
                      <a:solidFill>
                        <a:srgbClr val="D9E1F2"/>
                      </a:solidFill>
                      <a:prstDash val="solid"/>
                      <a:round/>
                      <a:headEnd type="none" w="med" len="med"/>
                      <a:tailEnd type="none" w="med" len="med"/>
                    </a:lnL>
                    <a:lnR w="12700" cap="flat" cmpd="sng" algn="ctr">
                      <a:solidFill>
                        <a:srgbClr val="D9E1F2"/>
                      </a:solidFill>
                      <a:prstDash val="solid"/>
                      <a:round/>
                      <a:headEnd type="none" w="med" len="med"/>
                      <a:tailEnd type="none" w="med" len="med"/>
                    </a:lnR>
                    <a:lnT w="12700" cap="flat" cmpd="sng" algn="ctr">
                      <a:solidFill>
                        <a:srgbClr val="D9E1F2"/>
                      </a:solidFill>
                      <a:prstDash val="solid"/>
                      <a:round/>
                      <a:headEnd type="none" w="med" len="med"/>
                      <a:tailEnd type="none" w="med" len="med"/>
                    </a:lnT>
                    <a:lnB w="12700" cap="flat" cmpd="sng" algn="ctr">
                      <a:solidFill>
                        <a:srgbClr val="D9E1F2"/>
                      </a:solidFill>
                      <a:prstDash val="solid"/>
                      <a:round/>
                      <a:headEnd type="none" w="med" len="med"/>
                      <a:tailEnd type="none" w="med" len="med"/>
                    </a:lnB>
                    <a:solidFill>
                      <a:srgbClr val="1E2761"/>
                    </a:solidFill>
                  </a:tcPr>
                </a:tc>
                <a:tc>
                  <a:txBody>
                    <a:bodyPr/>
                    <a:lstStyle/>
                    <a:p>
                      <a:pPr marL="0" indent="0" algn="ctr">
                        <a:buNone/>
                      </a:pPr>
                      <a:r>
                        <a:rPr lang="en-US" sz="1250" b="1" dirty="0">
                          <a:solidFill>
                            <a:srgbClr val="FFFFFF"/>
                          </a:solidFill>
                          <a:latin typeface="Calibri" pitchFamily="34" charset="0"/>
                          <a:ea typeface="Calibri" pitchFamily="34" charset="-122"/>
                          <a:cs typeface="Calibri" pitchFamily="34" charset="-120"/>
                        </a:rPr>
                        <a:t>Término (días hábiles)</a:t>
                      </a:r>
                      <a:endParaRPr lang="en-US" sz="1250" dirty="0">
                        <a:latin typeface="Calibri" charset="0"/>
                        <a:ea typeface="Calibri" charset="0"/>
                        <a:cs typeface="Calibri" charset="0"/>
                      </a:endParaRPr>
                    </a:p>
                  </a:txBody>
                  <a:tcPr marT="73152" marB="73152" anchor="ctr">
                    <a:lnL w="12700" cap="flat" cmpd="sng" algn="ctr">
                      <a:solidFill>
                        <a:srgbClr val="D9E1F2"/>
                      </a:solidFill>
                      <a:prstDash val="solid"/>
                      <a:round/>
                      <a:headEnd type="none" w="med" len="med"/>
                      <a:tailEnd type="none" w="med" len="med"/>
                    </a:lnL>
                    <a:lnR w="12700" cap="flat" cmpd="sng" algn="ctr">
                      <a:solidFill>
                        <a:srgbClr val="D9E1F2"/>
                      </a:solidFill>
                      <a:prstDash val="solid"/>
                      <a:round/>
                      <a:headEnd type="none" w="med" len="med"/>
                      <a:tailEnd type="none" w="med" len="med"/>
                    </a:lnR>
                    <a:lnT w="12700" cap="flat" cmpd="sng" algn="ctr">
                      <a:solidFill>
                        <a:srgbClr val="D9E1F2"/>
                      </a:solidFill>
                      <a:prstDash val="solid"/>
                      <a:round/>
                      <a:headEnd type="none" w="med" len="med"/>
                      <a:tailEnd type="none" w="med" len="med"/>
                    </a:lnT>
                    <a:lnB w="12700" cap="flat" cmpd="sng" algn="ctr">
                      <a:solidFill>
                        <a:srgbClr val="D9E1F2"/>
                      </a:solidFill>
                      <a:prstDash val="solid"/>
                      <a:round/>
                      <a:headEnd type="none" w="med" len="med"/>
                      <a:tailEnd type="none" w="med" len="med"/>
                    </a:lnB>
                    <a:solidFill>
                      <a:srgbClr val="1E276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Ejemplos frecuentes en el Consultorio</a:t>
                      </a:r>
                      <a:endParaRPr lang="en-US" sz="1250" dirty="0">
                        <a:latin typeface="Calibri" charset="0"/>
                        <a:ea typeface="Calibri" charset="0"/>
                        <a:cs typeface="Calibri" charset="0"/>
                      </a:endParaRPr>
                    </a:p>
                  </a:txBody>
                  <a:tcPr marT="73152" marB="73152" anchor="ctr">
                    <a:lnL w="12700" cap="flat" cmpd="sng" algn="ctr">
                      <a:solidFill>
                        <a:srgbClr val="D9E1F2"/>
                      </a:solidFill>
                      <a:prstDash val="solid"/>
                      <a:round/>
                      <a:headEnd type="none" w="med" len="med"/>
                      <a:tailEnd type="none" w="med" len="med"/>
                    </a:lnL>
                    <a:lnR w="12700" cap="flat" cmpd="sng" algn="ctr">
                      <a:solidFill>
                        <a:srgbClr val="D9E1F2"/>
                      </a:solidFill>
                      <a:prstDash val="solid"/>
                      <a:round/>
                      <a:headEnd type="none" w="med" len="med"/>
                      <a:tailEnd type="none" w="med" len="med"/>
                    </a:lnR>
                    <a:lnT w="12700" cap="flat" cmpd="sng" algn="ctr">
                      <a:solidFill>
                        <a:srgbClr val="D9E1F2"/>
                      </a:solidFill>
                      <a:prstDash val="solid"/>
                      <a:round/>
                      <a:headEnd type="none" w="med" len="med"/>
                      <a:tailEnd type="none" w="med" len="med"/>
                    </a:lnT>
                    <a:lnB w="12700" cap="flat" cmpd="sng" algn="ctr">
                      <a:solidFill>
                        <a:srgbClr val="D9E1F2"/>
                      </a:solidFill>
                      <a:prstDash val="solid"/>
                      <a:round/>
                      <a:headEnd type="none" w="med" len="med"/>
                      <a:tailEnd type="none" w="med" len="med"/>
                    </a:lnB>
                    <a:solidFill>
                      <a:srgbClr val="1E2761"/>
                    </a:solidFill>
                  </a:tcPr>
                </a:tc>
                <a:extLst>
                  <a:ext uri="{0D108BD9-81ED-4DB2-BD59-A6C34878D82A}">
                    <a16:rowId xmlns:a16="http://schemas.microsoft.com/office/drawing/2014/main" val="10000"/>
                  </a:ext>
                </a:extLst>
              </a:tr>
              <a:tr h="777240">
                <a:tc>
                  <a:txBody>
                    <a:bodyPr/>
                    <a:lstStyle/>
                    <a:p>
                      <a:pPr marL="0" indent="0">
                        <a:buNone/>
                      </a:pPr>
                      <a:r>
                        <a:rPr lang="en-US" sz="1250" dirty="0">
                          <a:solidFill>
                            <a:srgbClr val="1C2340"/>
                          </a:solidFill>
                          <a:latin typeface="Calibri" pitchFamily="34" charset="0"/>
                          <a:ea typeface="Calibri" pitchFamily="34" charset="-122"/>
                          <a:cs typeface="Calibri" pitchFamily="34" charset="-120"/>
                        </a:rPr>
                        <a:t>Petición en interés general o particular (regla general)</a:t>
                      </a:r>
                      <a:endParaRPr lang="en-US" sz="1250" dirty="0">
                        <a:latin typeface="Calibri" charset="0"/>
                        <a:ea typeface="Calibri" charset="0"/>
                        <a:cs typeface="Calibri" charset="0"/>
                      </a:endParaRPr>
                    </a:p>
                  </a:txBody>
                  <a:tcPr marT="73152" marB="73152" anchor="ctr">
                    <a:lnL w="12700" cap="flat" cmpd="sng" algn="ctr">
                      <a:solidFill>
                        <a:srgbClr val="D9E1F2"/>
                      </a:solidFill>
                      <a:prstDash val="solid"/>
                      <a:round/>
                      <a:headEnd type="none" w="med" len="med"/>
                      <a:tailEnd type="none" w="med" len="med"/>
                    </a:lnL>
                    <a:lnR w="12700" cap="flat" cmpd="sng" algn="ctr">
                      <a:solidFill>
                        <a:srgbClr val="D9E1F2"/>
                      </a:solidFill>
                      <a:prstDash val="solid"/>
                      <a:round/>
                      <a:headEnd type="none" w="med" len="med"/>
                      <a:tailEnd type="none" w="med" len="med"/>
                    </a:lnR>
                    <a:lnT w="12700" cap="flat" cmpd="sng" algn="ctr">
                      <a:solidFill>
                        <a:srgbClr val="D9E1F2"/>
                      </a:solidFill>
                      <a:prstDash val="solid"/>
                      <a:round/>
                      <a:headEnd type="none" w="med" len="med"/>
                      <a:tailEnd type="none" w="med" len="med"/>
                    </a:lnT>
                    <a:lnB w="12700" cap="flat" cmpd="sng" algn="ctr">
                      <a:solidFill>
                        <a:srgbClr val="D9E1F2"/>
                      </a:solidFill>
                      <a:prstDash val="solid"/>
                      <a:round/>
                      <a:headEnd type="none" w="med" len="med"/>
                      <a:tailEnd type="none" w="med" len="med"/>
                    </a:lnB>
                    <a:solidFill>
                      <a:srgbClr val="FFFFFF"/>
                    </a:solidFill>
                  </a:tcPr>
                </a:tc>
                <a:tc>
                  <a:txBody>
                    <a:bodyPr/>
                    <a:lstStyle/>
                    <a:p>
                      <a:pPr marL="0" indent="0" algn="ctr">
                        <a:buNone/>
                      </a:pPr>
                      <a:r>
                        <a:rPr lang="en-US" sz="1600" b="1" dirty="0">
                          <a:solidFill>
                            <a:srgbClr val="1E2761"/>
                          </a:solidFill>
                          <a:latin typeface="Calibri" pitchFamily="34" charset="0"/>
                          <a:ea typeface="Calibri" pitchFamily="34" charset="-122"/>
                          <a:cs typeface="Calibri" pitchFamily="34" charset="-120"/>
                        </a:rPr>
                        <a:t>15</a:t>
                      </a:r>
                      <a:endParaRPr lang="en-US" sz="1600" dirty="0">
                        <a:latin typeface="Calibri" charset="0"/>
                        <a:ea typeface="Calibri" charset="0"/>
                        <a:cs typeface="Calibri" charset="0"/>
                      </a:endParaRPr>
                    </a:p>
                  </a:txBody>
                  <a:tcPr marT="73152" marB="73152" anchor="ctr">
                    <a:lnL w="12700" cap="flat" cmpd="sng" algn="ctr">
                      <a:solidFill>
                        <a:srgbClr val="D9E1F2"/>
                      </a:solidFill>
                      <a:prstDash val="solid"/>
                      <a:round/>
                      <a:headEnd type="none" w="med" len="med"/>
                      <a:tailEnd type="none" w="med" len="med"/>
                    </a:lnL>
                    <a:lnR w="12700" cap="flat" cmpd="sng" algn="ctr">
                      <a:solidFill>
                        <a:srgbClr val="D9E1F2"/>
                      </a:solidFill>
                      <a:prstDash val="solid"/>
                      <a:round/>
                      <a:headEnd type="none" w="med" len="med"/>
                      <a:tailEnd type="none" w="med" len="med"/>
                    </a:lnR>
                    <a:lnT w="12700" cap="flat" cmpd="sng" algn="ctr">
                      <a:solidFill>
                        <a:srgbClr val="D9E1F2"/>
                      </a:solidFill>
                      <a:prstDash val="solid"/>
                      <a:round/>
                      <a:headEnd type="none" w="med" len="med"/>
                      <a:tailEnd type="none" w="med" len="med"/>
                    </a:lnT>
                    <a:lnB w="12700" cap="flat" cmpd="sng" algn="ctr">
                      <a:solidFill>
                        <a:srgbClr val="D9E1F2"/>
                      </a:solidFill>
                      <a:prstDash val="solid"/>
                      <a:round/>
                      <a:headEnd type="none" w="med" len="med"/>
                      <a:tailEnd type="none" w="med" len="med"/>
                    </a:lnB>
                    <a:solidFill>
                      <a:srgbClr val="FFFFFF"/>
                    </a:solidFill>
                  </a:tcPr>
                </a:tc>
                <a:tc>
                  <a:txBody>
                    <a:bodyPr/>
                    <a:lstStyle/>
                    <a:p>
                      <a:pPr marL="0" indent="0">
                        <a:buNone/>
                      </a:pPr>
                      <a:r>
                        <a:rPr lang="en-US" sz="1250" dirty="0">
                          <a:solidFill>
                            <a:srgbClr val="1C2340"/>
                          </a:solidFill>
                          <a:latin typeface="Calibri" pitchFamily="34" charset="0"/>
                          <a:ea typeface="Calibri" pitchFamily="34" charset="-122"/>
                          <a:cs typeface="Calibri" pitchFamily="34" charset="-120"/>
                        </a:rPr>
                        <a:t>Reconocimiento de auxilios, reclamos ante EPS y empresas de servicios públicos, solicitudes a alcaldías.</a:t>
                      </a:r>
                      <a:endParaRPr lang="en-US" sz="1250" dirty="0">
                        <a:latin typeface="Calibri" charset="0"/>
                        <a:ea typeface="Calibri" charset="0"/>
                        <a:cs typeface="Calibri" charset="0"/>
                      </a:endParaRPr>
                    </a:p>
                  </a:txBody>
                  <a:tcPr marT="73152" marB="73152" anchor="ctr">
                    <a:lnL w="12700" cap="flat" cmpd="sng" algn="ctr">
                      <a:solidFill>
                        <a:srgbClr val="D9E1F2"/>
                      </a:solidFill>
                      <a:prstDash val="solid"/>
                      <a:round/>
                      <a:headEnd type="none" w="med" len="med"/>
                      <a:tailEnd type="none" w="med" len="med"/>
                    </a:lnL>
                    <a:lnR w="12700" cap="flat" cmpd="sng" algn="ctr">
                      <a:solidFill>
                        <a:srgbClr val="D9E1F2"/>
                      </a:solidFill>
                      <a:prstDash val="solid"/>
                      <a:round/>
                      <a:headEnd type="none" w="med" len="med"/>
                      <a:tailEnd type="none" w="med" len="med"/>
                    </a:lnR>
                    <a:lnT w="12700" cap="flat" cmpd="sng" algn="ctr">
                      <a:solidFill>
                        <a:srgbClr val="D9E1F2"/>
                      </a:solidFill>
                      <a:prstDash val="solid"/>
                      <a:round/>
                      <a:headEnd type="none" w="med" len="med"/>
                      <a:tailEnd type="none" w="med" len="med"/>
                    </a:lnT>
                    <a:lnB w="12700" cap="flat" cmpd="sng" algn="ctr">
                      <a:solidFill>
                        <a:srgbClr val="D9E1F2"/>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14400">
                <a:tc>
                  <a:txBody>
                    <a:bodyPr/>
                    <a:lstStyle/>
                    <a:p>
                      <a:pPr marL="0" indent="0">
                        <a:buNone/>
                      </a:pPr>
                      <a:r>
                        <a:rPr lang="en-US" sz="1250" dirty="0">
                          <a:solidFill>
                            <a:srgbClr val="1C2340"/>
                          </a:solidFill>
                          <a:latin typeface="Calibri" pitchFamily="34" charset="0"/>
                          <a:ea typeface="Calibri" pitchFamily="34" charset="-122"/>
                          <a:cs typeface="Calibri" pitchFamily="34" charset="-120"/>
                        </a:rPr>
                        <a:t>Solicitud de documentos y de información</a:t>
                      </a:r>
                      <a:endParaRPr lang="en-US" sz="1250" dirty="0">
                        <a:latin typeface="Calibri" charset="0"/>
                        <a:ea typeface="Calibri" charset="0"/>
                        <a:cs typeface="Calibri" charset="0"/>
                      </a:endParaRPr>
                    </a:p>
                  </a:txBody>
                  <a:tcPr marT="73152" marB="73152" anchor="ctr">
                    <a:lnL w="12700" cap="flat" cmpd="sng" algn="ctr">
                      <a:solidFill>
                        <a:srgbClr val="D9E1F2"/>
                      </a:solidFill>
                      <a:prstDash val="solid"/>
                      <a:round/>
                      <a:headEnd type="none" w="med" len="med"/>
                      <a:tailEnd type="none" w="med" len="med"/>
                    </a:lnL>
                    <a:lnR w="12700" cap="flat" cmpd="sng" algn="ctr">
                      <a:solidFill>
                        <a:srgbClr val="D9E1F2"/>
                      </a:solidFill>
                      <a:prstDash val="solid"/>
                      <a:round/>
                      <a:headEnd type="none" w="med" len="med"/>
                      <a:tailEnd type="none" w="med" len="med"/>
                    </a:lnR>
                    <a:lnT w="12700" cap="flat" cmpd="sng" algn="ctr">
                      <a:solidFill>
                        <a:srgbClr val="D9E1F2"/>
                      </a:solidFill>
                      <a:prstDash val="solid"/>
                      <a:round/>
                      <a:headEnd type="none" w="med" len="med"/>
                      <a:tailEnd type="none" w="med" len="med"/>
                    </a:lnT>
                    <a:lnB w="12700" cap="flat" cmpd="sng" algn="ctr">
                      <a:solidFill>
                        <a:srgbClr val="D9E1F2"/>
                      </a:solidFill>
                      <a:prstDash val="solid"/>
                      <a:round/>
                      <a:headEnd type="none" w="med" len="med"/>
                      <a:tailEnd type="none" w="med" len="med"/>
                    </a:lnB>
                    <a:solidFill>
                      <a:srgbClr val="FFFFFF"/>
                    </a:solidFill>
                  </a:tcPr>
                </a:tc>
                <a:tc>
                  <a:txBody>
                    <a:bodyPr/>
                    <a:lstStyle/>
                    <a:p>
                      <a:pPr marL="0" indent="0" algn="ctr">
                        <a:buNone/>
                      </a:pPr>
                      <a:r>
                        <a:rPr lang="en-US" sz="1600" b="1" dirty="0">
                          <a:solidFill>
                            <a:srgbClr val="1E2761"/>
                          </a:solidFill>
                          <a:latin typeface="Calibri" pitchFamily="34" charset="0"/>
                          <a:ea typeface="Calibri" pitchFamily="34" charset="-122"/>
                          <a:cs typeface="Calibri" pitchFamily="34" charset="-120"/>
                        </a:rPr>
                        <a:t>10</a:t>
                      </a:r>
                      <a:endParaRPr lang="en-US" sz="1600" dirty="0">
                        <a:latin typeface="Calibri" charset="0"/>
                        <a:ea typeface="Calibri" charset="0"/>
                        <a:cs typeface="Calibri" charset="0"/>
                      </a:endParaRPr>
                    </a:p>
                  </a:txBody>
                  <a:tcPr marT="73152" marB="73152" anchor="ctr">
                    <a:lnL w="12700" cap="flat" cmpd="sng" algn="ctr">
                      <a:solidFill>
                        <a:srgbClr val="D9E1F2"/>
                      </a:solidFill>
                      <a:prstDash val="solid"/>
                      <a:round/>
                      <a:headEnd type="none" w="med" len="med"/>
                      <a:tailEnd type="none" w="med" len="med"/>
                    </a:lnL>
                    <a:lnR w="12700" cap="flat" cmpd="sng" algn="ctr">
                      <a:solidFill>
                        <a:srgbClr val="D9E1F2"/>
                      </a:solidFill>
                      <a:prstDash val="solid"/>
                      <a:round/>
                      <a:headEnd type="none" w="med" len="med"/>
                      <a:tailEnd type="none" w="med" len="med"/>
                    </a:lnR>
                    <a:lnT w="12700" cap="flat" cmpd="sng" algn="ctr">
                      <a:solidFill>
                        <a:srgbClr val="D9E1F2"/>
                      </a:solidFill>
                      <a:prstDash val="solid"/>
                      <a:round/>
                      <a:headEnd type="none" w="med" len="med"/>
                      <a:tailEnd type="none" w="med" len="med"/>
                    </a:lnT>
                    <a:lnB w="12700" cap="flat" cmpd="sng" algn="ctr">
                      <a:solidFill>
                        <a:srgbClr val="D9E1F2"/>
                      </a:solidFill>
                      <a:prstDash val="solid"/>
                      <a:round/>
                      <a:headEnd type="none" w="med" len="med"/>
                      <a:tailEnd type="none" w="med" len="med"/>
                    </a:lnB>
                    <a:solidFill>
                      <a:srgbClr val="FFFFFF"/>
                    </a:solidFill>
                  </a:tcPr>
                </a:tc>
                <a:tc>
                  <a:txBody>
                    <a:bodyPr/>
                    <a:lstStyle/>
                    <a:p>
                      <a:pPr marL="0" indent="0">
                        <a:buNone/>
                      </a:pPr>
                      <a:r>
                        <a:rPr lang="en-US" sz="1250" dirty="0">
                          <a:solidFill>
                            <a:srgbClr val="1C2340"/>
                          </a:solidFill>
                          <a:latin typeface="Calibri" pitchFamily="34" charset="0"/>
                          <a:ea typeface="Calibri" pitchFamily="34" charset="-122"/>
                          <a:cs typeface="Calibri" pitchFamily="34" charset="-120"/>
                        </a:rPr>
                        <a:t>Copias de historias laborales o clínicas, expedientes, certificaciones. Si no se responde, la entidad debe entregar las copias en los 3 días siguientes (silencio positivo).</a:t>
                      </a:r>
                      <a:endParaRPr lang="en-US" sz="1250" dirty="0">
                        <a:latin typeface="Calibri" charset="0"/>
                        <a:ea typeface="Calibri" charset="0"/>
                        <a:cs typeface="Calibri" charset="0"/>
                      </a:endParaRPr>
                    </a:p>
                  </a:txBody>
                  <a:tcPr marT="73152" marB="73152" anchor="ctr">
                    <a:lnL w="12700" cap="flat" cmpd="sng" algn="ctr">
                      <a:solidFill>
                        <a:srgbClr val="D9E1F2"/>
                      </a:solidFill>
                      <a:prstDash val="solid"/>
                      <a:round/>
                      <a:headEnd type="none" w="med" len="med"/>
                      <a:tailEnd type="none" w="med" len="med"/>
                    </a:lnL>
                    <a:lnR w="12700" cap="flat" cmpd="sng" algn="ctr">
                      <a:solidFill>
                        <a:srgbClr val="D9E1F2"/>
                      </a:solidFill>
                      <a:prstDash val="solid"/>
                      <a:round/>
                      <a:headEnd type="none" w="med" len="med"/>
                      <a:tailEnd type="none" w="med" len="med"/>
                    </a:lnR>
                    <a:lnT w="12700" cap="flat" cmpd="sng" algn="ctr">
                      <a:solidFill>
                        <a:srgbClr val="D9E1F2"/>
                      </a:solidFill>
                      <a:prstDash val="solid"/>
                      <a:round/>
                      <a:headEnd type="none" w="med" len="med"/>
                      <a:tailEnd type="none" w="med" len="med"/>
                    </a:lnT>
                    <a:lnB w="12700" cap="flat" cmpd="sng" algn="ctr">
                      <a:solidFill>
                        <a:srgbClr val="D9E1F2"/>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68680">
                <a:tc>
                  <a:txBody>
                    <a:bodyPr/>
                    <a:lstStyle/>
                    <a:p>
                      <a:pPr marL="0" indent="0">
                        <a:buNone/>
                      </a:pPr>
                      <a:r>
                        <a:rPr lang="en-US" sz="1250" dirty="0">
                          <a:solidFill>
                            <a:srgbClr val="1C2340"/>
                          </a:solidFill>
                          <a:latin typeface="Calibri" pitchFamily="34" charset="0"/>
                          <a:ea typeface="Calibri" pitchFamily="34" charset="-122"/>
                          <a:cs typeface="Calibri" pitchFamily="34" charset="-120"/>
                        </a:rPr>
                        <a:t>Consultas sobre materias a cargo de la autoridad</a:t>
                      </a:r>
                      <a:endParaRPr lang="en-US" sz="1250" dirty="0">
                        <a:latin typeface="Calibri" charset="0"/>
                        <a:ea typeface="Calibri" charset="0"/>
                        <a:cs typeface="Calibri" charset="0"/>
                      </a:endParaRPr>
                    </a:p>
                  </a:txBody>
                  <a:tcPr marT="73152" marB="73152" anchor="ctr">
                    <a:lnL w="12700" cap="flat" cmpd="sng" algn="ctr">
                      <a:solidFill>
                        <a:srgbClr val="D9E1F2"/>
                      </a:solidFill>
                      <a:prstDash val="solid"/>
                      <a:round/>
                      <a:headEnd type="none" w="med" len="med"/>
                      <a:tailEnd type="none" w="med" len="med"/>
                    </a:lnL>
                    <a:lnR w="12700" cap="flat" cmpd="sng" algn="ctr">
                      <a:solidFill>
                        <a:srgbClr val="D9E1F2"/>
                      </a:solidFill>
                      <a:prstDash val="solid"/>
                      <a:round/>
                      <a:headEnd type="none" w="med" len="med"/>
                      <a:tailEnd type="none" w="med" len="med"/>
                    </a:lnR>
                    <a:lnT w="12700" cap="flat" cmpd="sng" algn="ctr">
                      <a:solidFill>
                        <a:srgbClr val="D9E1F2"/>
                      </a:solidFill>
                      <a:prstDash val="solid"/>
                      <a:round/>
                      <a:headEnd type="none" w="med" len="med"/>
                      <a:tailEnd type="none" w="med" len="med"/>
                    </a:lnT>
                    <a:lnB w="12700" cap="flat" cmpd="sng" algn="ctr">
                      <a:solidFill>
                        <a:srgbClr val="D9E1F2"/>
                      </a:solidFill>
                      <a:prstDash val="solid"/>
                      <a:round/>
                      <a:headEnd type="none" w="med" len="med"/>
                      <a:tailEnd type="none" w="med" len="med"/>
                    </a:lnB>
                    <a:solidFill>
                      <a:srgbClr val="FFFFFF"/>
                    </a:solidFill>
                  </a:tcPr>
                </a:tc>
                <a:tc>
                  <a:txBody>
                    <a:bodyPr/>
                    <a:lstStyle/>
                    <a:p>
                      <a:pPr marL="0" indent="0" algn="ctr">
                        <a:buNone/>
                      </a:pPr>
                      <a:r>
                        <a:rPr lang="en-US" sz="1600" b="1" dirty="0">
                          <a:solidFill>
                            <a:srgbClr val="1E2761"/>
                          </a:solidFill>
                          <a:latin typeface="Calibri" pitchFamily="34" charset="0"/>
                          <a:ea typeface="Calibri" pitchFamily="34" charset="-122"/>
                          <a:cs typeface="Calibri" pitchFamily="34" charset="-120"/>
                        </a:rPr>
                        <a:t>30</a:t>
                      </a:r>
                      <a:endParaRPr lang="en-US" sz="1600" dirty="0">
                        <a:latin typeface="Calibri" charset="0"/>
                        <a:ea typeface="Calibri" charset="0"/>
                        <a:cs typeface="Calibri" charset="0"/>
                      </a:endParaRPr>
                    </a:p>
                  </a:txBody>
                  <a:tcPr marT="73152" marB="73152" anchor="ctr">
                    <a:lnL w="12700" cap="flat" cmpd="sng" algn="ctr">
                      <a:solidFill>
                        <a:srgbClr val="D9E1F2"/>
                      </a:solidFill>
                      <a:prstDash val="solid"/>
                      <a:round/>
                      <a:headEnd type="none" w="med" len="med"/>
                      <a:tailEnd type="none" w="med" len="med"/>
                    </a:lnL>
                    <a:lnR w="12700" cap="flat" cmpd="sng" algn="ctr">
                      <a:solidFill>
                        <a:srgbClr val="D9E1F2"/>
                      </a:solidFill>
                      <a:prstDash val="solid"/>
                      <a:round/>
                      <a:headEnd type="none" w="med" len="med"/>
                      <a:tailEnd type="none" w="med" len="med"/>
                    </a:lnR>
                    <a:lnT w="12700" cap="flat" cmpd="sng" algn="ctr">
                      <a:solidFill>
                        <a:srgbClr val="D9E1F2"/>
                      </a:solidFill>
                      <a:prstDash val="solid"/>
                      <a:round/>
                      <a:headEnd type="none" w="med" len="med"/>
                      <a:tailEnd type="none" w="med" len="med"/>
                    </a:lnT>
                    <a:lnB w="12700" cap="flat" cmpd="sng" algn="ctr">
                      <a:solidFill>
                        <a:srgbClr val="D9E1F2"/>
                      </a:solidFill>
                      <a:prstDash val="solid"/>
                      <a:round/>
                      <a:headEnd type="none" w="med" len="med"/>
                      <a:tailEnd type="none" w="med" len="med"/>
                    </a:lnB>
                    <a:solidFill>
                      <a:srgbClr val="FFFFFF"/>
                    </a:solidFill>
                  </a:tcPr>
                </a:tc>
                <a:tc>
                  <a:txBody>
                    <a:bodyPr/>
                    <a:lstStyle/>
                    <a:p>
                      <a:pPr marL="0" indent="0">
                        <a:buNone/>
                      </a:pPr>
                      <a:r>
                        <a:rPr lang="en-US" sz="1250" dirty="0">
                          <a:solidFill>
                            <a:srgbClr val="1C2340"/>
                          </a:solidFill>
                          <a:latin typeface="Calibri" pitchFamily="34" charset="0"/>
                          <a:ea typeface="Calibri" pitchFamily="34" charset="-122"/>
                          <a:cs typeface="Calibri" pitchFamily="34" charset="-120"/>
                        </a:rPr>
                        <a:t>Conceptos sobre la aplicación de normas. La respuesta no es obligatoria ni compromete la responsabilidad de la entidad (art. 28).</a:t>
                      </a:r>
                      <a:endParaRPr lang="en-US" sz="1250" dirty="0">
                        <a:latin typeface="Calibri" charset="0"/>
                        <a:ea typeface="Calibri" charset="0"/>
                        <a:cs typeface="Calibri" charset="0"/>
                      </a:endParaRPr>
                    </a:p>
                  </a:txBody>
                  <a:tcPr marT="73152" marB="73152" anchor="ctr">
                    <a:lnL w="12700" cap="flat" cmpd="sng" algn="ctr">
                      <a:solidFill>
                        <a:srgbClr val="D9E1F2"/>
                      </a:solidFill>
                      <a:prstDash val="solid"/>
                      <a:round/>
                      <a:headEnd type="none" w="med" len="med"/>
                      <a:tailEnd type="none" w="med" len="med"/>
                    </a:lnL>
                    <a:lnR w="12700" cap="flat" cmpd="sng" algn="ctr">
                      <a:solidFill>
                        <a:srgbClr val="D9E1F2"/>
                      </a:solidFill>
                      <a:prstDash val="solid"/>
                      <a:round/>
                      <a:headEnd type="none" w="med" len="med"/>
                      <a:tailEnd type="none" w="med" len="med"/>
                    </a:lnR>
                    <a:lnT w="12700" cap="flat" cmpd="sng" algn="ctr">
                      <a:solidFill>
                        <a:srgbClr val="D9E1F2"/>
                      </a:solidFill>
                      <a:prstDash val="solid"/>
                      <a:round/>
                      <a:headEnd type="none" w="med" len="med"/>
                      <a:tailEnd type="none" w="med" len="med"/>
                    </a:lnT>
                    <a:lnB w="12700" cap="flat" cmpd="sng" algn="ctr">
                      <a:solidFill>
                        <a:srgbClr val="D9E1F2"/>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5" name="Shape 2"/>
          <p:cNvSpPr/>
          <p:nvPr/>
        </p:nvSpPr>
        <p:spPr>
          <a:xfrm>
            <a:off x="502920" y="4754880"/>
            <a:ext cx="3593592" cy="1600200"/>
          </a:xfrm>
          <a:prstGeom prst="roundRect">
            <a:avLst>
              <a:gd name="adj" fmla="val 3429"/>
            </a:avLst>
          </a:prstGeom>
          <a:solidFill>
            <a:srgbClr val="F2F5FC"/>
          </a:solidFill>
          <a:ln w="12700">
            <a:solidFill>
              <a:srgbClr val="D9E1F2"/>
            </a:solidFill>
            <a:prstDash val="solid"/>
          </a:ln>
        </p:spPr>
      </p:sp>
      <p:sp>
        <p:nvSpPr>
          <p:cNvPr id="6" name="Shape 3"/>
          <p:cNvSpPr/>
          <p:nvPr/>
        </p:nvSpPr>
        <p:spPr>
          <a:xfrm>
            <a:off x="704088" y="4956048"/>
            <a:ext cx="402336" cy="402336"/>
          </a:xfrm>
          <a:prstGeom prst="ellipse">
            <a:avLst/>
          </a:prstGeom>
          <a:solidFill>
            <a:srgbClr val="B08D3C"/>
          </a:solidFill>
          <a:ln/>
        </p:spPr>
      </p:sp>
      <p:pic>
        <p:nvPicPr>
          <p:cNvPr id="7" name="Image 0" descr="icons/clock-w.png"/>
          <p:cNvPicPr>
            <a:picLocks noChangeAspect="1"/>
          </p:cNvPicPr>
          <p:nvPr/>
        </p:nvPicPr>
        <p:blipFill>
          <a:blip r:embed="rId3"/>
          <a:stretch>
            <a:fillRect/>
          </a:stretch>
        </p:blipFill>
        <p:spPr>
          <a:xfrm>
            <a:off x="808695" y="5060655"/>
            <a:ext cx="193121" cy="193121"/>
          </a:xfrm>
          <a:prstGeom prst="rect">
            <a:avLst/>
          </a:prstGeom>
        </p:spPr>
      </p:pic>
      <p:sp>
        <p:nvSpPr>
          <p:cNvPr id="8" name="Text 4"/>
          <p:cNvSpPr/>
          <p:nvPr/>
        </p:nvSpPr>
        <p:spPr>
          <a:xfrm>
            <a:off x="1280160" y="4919472"/>
            <a:ext cx="2633472" cy="1307592"/>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Prórroga (art. 14, par.)</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Si no es posible resolver en el plazo, la autoridad debe informarlo ANTES del vencimiento, expresando los motivos y señalando fecha, que no puede exceder del doble del término inicial.</a:t>
            </a:r>
            <a:endParaRPr lang="en-US" sz="1450" dirty="0"/>
          </a:p>
        </p:txBody>
      </p:sp>
      <p:sp>
        <p:nvSpPr>
          <p:cNvPr id="9" name="Shape 5"/>
          <p:cNvSpPr/>
          <p:nvPr/>
        </p:nvSpPr>
        <p:spPr>
          <a:xfrm>
            <a:off x="4297680" y="4754880"/>
            <a:ext cx="3593592" cy="1600200"/>
          </a:xfrm>
          <a:prstGeom prst="roundRect">
            <a:avLst>
              <a:gd name="adj" fmla="val 3429"/>
            </a:avLst>
          </a:prstGeom>
          <a:solidFill>
            <a:srgbClr val="F2F5FC"/>
          </a:solidFill>
          <a:ln w="12700">
            <a:solidFill>
              <a:srgbClr val="D9E1F2"/>
            </a:solidFill>
            <a:prstDash val="solid"/>
          </a:ln>
        </p:spPr>
      </p:sp>
      <p:sp>
        <p:nvSpPr>
          <p:cNvPr id="10" name="Shape 6"/>
          <p:cNvSpPr/>
          <p:nvPr/>
        </p:nvSpPr>
        <p:spPr>
          <a:xfrm>
            <a:off x="4498848" y="4956048"/>
            <a:ext cx="402336" cy="402336"/>
          </a:xfrm>
          <a:prstGeom prst="ellipse">
            <a:avLst/>
          </a:prstGeom>
          <a:solidFill>
            <a:srgbClr val="B08D3C"/>
          </a:solidFill>
          <a:ln/>
        </p:spPr>
      </p:sp>
      <p:pic>
        <p:nvPicPr>
          <p:cNvPr id="4" name="Image 1" descr="icons/redo-w.png"/>
          <p:cNvPicPr>
            <a:picLocks noChangeAspect="1"/>
          </p:cNvPicPr>
          <p:nvPr/>
        </p:nvPicPr>
        <p:blipFill>
          <a:blip r:embed="rId4"/>
          <a:stretch>
            <a:fillRect/>
          </a:stretch>
        </p:blipFill>
        <p:spPr>
          <a:xfrm>
            <a:off x="4603455" y="5060655"/>
            <a:ext cx="193121" cy="193121"/>
          </a:xfrm>
          <a:prstGeom prst="rect">
            <a:avLst/>
          </a:prstGeom>
        </p:spPr>
      </p:pic>
      <p:sp>
        <p:nvSpPr>
          <p:cNvPr id="12" name="Text 7"/>
          <p:cNvSpPr/>
          <p:nvPr/>
        </p:nvSpPr>
        <p:spPr>
          <a:xfrm>
            <a:off x="5074920" y="4919472"/>
            <a:ext cx="2633472" cy="1307592"/>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Falta de competencia (art. 21)</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La autoridad remite la petición al competente dentro de los 5 días e informa al interesado. Los términos corren de nuevo para la entidad receptora.</a:t>
            </a:r>
            <a:endParaRPr lang="en-US" sz="1450" dirty="0"/>
          </a:p>
        </p:txBody>
      </p:sp>
      <p:sp>
        <p:nvSpPr>
          <p:cNvPr id="13" name="Shape 8"/>
          <p:cNvSpPr/>
          <p:nvPr/>
        </p:nvSpPr>
        <p:spPr>
          <a:xfrm>
            <a:off x="8092440" y="4754880"/>
            <a:ext cx="3593592" cy="1600200"/>
          </a:xfrm>
          <a:prstGeom prst="roundRect">
            <a:avLst>
              <a:gd name="adj" fmla="val 3429"/>
            </a:avLst>
          </a:prstGeom>
          <a:solidFill>
            <a:srgbClr val="F2F5FC"/>
          </a:solidFill>
          <a:ln w="12700">
            <a:solidFill>
              <a:srgbClr val="D9E1F2"/>
            </a:solidFill>
            <a:prstDash val="solid"/>
          </a:ln>
        </p:spPr>
      </p:sp>
      <p:sp>
        <p:nvSpPr>
          <p:cNvPr id="14" name="Shape 9"/>
          <p:cNvSpPr/>
          <p:nvPr/>
        </p:nvSpPr>
        <p:spPr>
          <a:xfrm>
            <a:off x="8293608" y="4956048"/>
            <a:ext cx="402336" cy="402336"/>
          </a:xfrm>
          <a:prstGeom prst="ellipse">
            <a:avLst/>
          </a:prstGeom>
          <a:solidFill>
            <a:srgbClr val="B08D3C"/>
          </a:solidFill>
          <a:ln/>
        </p:spPr>
      </p:sp>
      <p:pic>
        <p:nvPicPr>
          <p:cNvPr id="15" name="Image 2" descr="icons/warning-w.png"/>
          <p:cNvPicPr>
            <a:picLocks noChangeAspect="1"/>
          </p:cNvPicPr>
          <p:nvPr/>
        </p:nvPicPr>
        <p:blipFill>
          <a:blip r:embed="rId5"/>
          <a:stretch>
            <a:fillRect/>
          </a:stretch>
        </p:blipFill>
        <p:spPr>
          <a:xfrm>
            <a:off x="8398215" y="5060655"/>
            <a:ext cx="193121" cy="193121"/>
          </a:xfrm>
          <a:prstGeom prst="rect">
            <a:avLst/>
          </a:prstGeom>
        </p:spPr>
      </p:pic>
      <p:sp>
        <p:nvSpPr>
          <p:cNvPr id="16" name="Text 10"/>
          <p:cNvSpPr/>
          <p:nvPr/>
        </p:nvSpPr>
        <p:spPr>
          <a:xfrm>
            <a:off x="8869680" y="4919472"/>
            <a:ext cx="2633472" cy="1307592"/>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Petición incompleta (art. 17)</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Se requiere al peticionario dentro de los 10 días para que complete en máximo 1 mes; si no lo hace, se entiende desistida (procede desistimiento tácito con acto motivado).</a:t>
            </a:r>
            <a:endParaRPr lang="en-US" sz="1450" dirty="0"/>
          </a:p>
        </p:txBody>
      </p:sp>
      <p:sp>
        <p:nvSpPr>
          <p:cNvPr id="17" name="Text 11"/>
          <p:cNvSpPr/>
          <p:nvPr/>
        </p:nvSpPr>
        <p:spPr>
          <a:xfrm>
            <a:off x="502920" y="6473952"/>
            <a:ext cx="6858000" cy="274320"/>
          </a:xfrm>
          <a:prstGeom prst="rect">
            <a:avLst/>
          </a:prstGeom>
          <a:noFill/>
          <a:ln/>
        </p:spPr>
        <p:txBody>
          <a:bodyPr wrap="square" lIns="0" tIns="0" rIns="0" bIns="0" rtlCol="0" anchor="ctr"/>
          <a:lstStyle/>
          <a:p>
            <a:pPr marL="0" indent="0">
              <a:buNone/>
            </a:pPr>
            <a:r>
              <a:rPr lang="en-US" sz="900" dirty="0">
                <a:solidFill>
                  <a:srgbClr val="5A6480"/>
                </a:solidFill>
                <a:latin typeface="Calibri" pitchFamily="34" charset="0"/>
                <a:ea typeface="Calibri" pitchFamily="34" charset="-122"/>
                <a:cs typeface="Calibri" pitchFamily="34" charset="-120"/>
              </a:rPr>
              <a:t>Consultorios Jurídicos — Universidad de Nariño · Área de Derecho Público</a:t>
            </a:r>
            <a:endParaRPr lang="en-US" sz="900" dirty="0"/>
          </a:p>
        </p:txBody>
      </p:sp>
      <p:sp>
        <p:nvSpPr>
          <p:cNvPr id="18" name="Text 12"/>
          <p:cNvSpPr/>
          <p:nvPr/>
        </p:nvSpPr>
        <p:spPr>
          <a:xfrm>
            <a:off x="11338560" y="6473952"/>
            <a:ext cx="457200" cy="274320"/>
          </a:xfrm>
          <a:prstGeom prst="rect">
            <a:avLst/>
          </a:prstGeom>
          <a:noFill/>
          <a:ln/>
        </p:spPr>
        <p:txBody>
          <a:bodyPr wrap="square" lIns="0" tIns="0" rIns="0" bIns="0" rtlCol="0" anchor="ctr"/>
          <a:lstStyle/>
          <a:p>
            <a:pPr marL="0" indent="0" algn="r">
              <a:buNone/>
            </a:pPr>
            <a:r>
              <a:rPr lang="en-US" sz="900" dirty="0">
                <a:solidFill>
                  <a:srgbClr val="5A6480"/>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74320"/>
          </a:xfrm>
          <a:prstGeom prst="rect">
            <a:avLst/>
          </a:prstGeom>
          <a:noFill/>
          <a:ln/>
        </p:spPr>
        <p:txBody>
          <a:bodyPr wrap="square" lIns="0" tIns="0" rIns="0" bIns="0" rtlCol="0" anchor="ctr"/>
          <a:lstStyle/>
          <a:p>
            <a:pPr marL="0" indent="0">
              <a:buNone/>
            </a:pPr>
            <a:r>
              <a:rPr lang="en-US" sz="1200" b="1" kern="0" spc="200" dirty="0">
                <a:solidFill>
                  <a:srgbClr val="8F7020"/>
                </a:solidFill>
                <a:latin typeface="Calibri" pitchFamily="34" charset="0"/>
                <a:ea typeface="Calibri" pitchFamily="34" charset="-122"/>
                <a:cs typeface="Calibri" pitchFamily="34" charset="-120"/>
              </a:rPr>
              <a:t>TEMA 2 · REGLAS ESPECIALES QUE DEBEMOS CONOCER</a:t>
            </a:r>
            <a:endParaRPr lang="en-US" sz="1200" dirty="0"/>
          </a:p>
        </p:txBody>
      </p:sp>
      <p:sp>
        <p:nvSpPr>
          <p:cNvPr id="3" name="Text 1"/>
          <p:cNvSpPr/>
          <p:nvPr/>
        </p:nvSpPr>
        <p:spPr>
          <a:xfrm>
            <a:off x="502920" y="658368"/>
            <a:ext cx="11155680" cy="685800"/>
          </a:xfrm>
          <a:prstGeom prst="rect">
            <a:avLst/>
          </a:prstGeom>
          <a:noFill/>
          <a:ln/>
        </p:spPr>
        <p:txBody>
          <a:bodyPr wrap="square" lIns="0" tIns="0" rIns="0" bIns="0" rtlCol="0" anchor="t"/>
          <a:lstStyle/>
          <a:p>
            <a:pPr marL="0" indent="0">
              <a:buNone/>
            </a:pPr>
            <a:r>
              <a:rPr lang="en-US" sz="3000" b="1" dirty="0">
                <a:solidFill>
                  <a:srgbClr val="1E2761"/>
                </a:solidFill>
                <a:latin typeface="Cambria" pitchFamily="34" charset="0"/>
                <a:ea typeface="Cambria" pitchFamily="34" charset="-122"/>
                <a:cs typeface="Cambria" pitchFamily="34" charset="-120"/>
              </a:rPr>
              <a:t>Situaciones recurrentes con nuestros usuarios</a:t>
            </a:r>
            <a:endParaRPr lang="en-US" sz="3000" dirty="0"/>
          </a:p>
        </p:txBody>
      </p:sp>
      <p:sp>
        <p:nvSpPr>
          <p:cNvPr id="4" name="Shape 2"/>
          <p:cNvSpPr/>
          <p:nvPr/>
        </p:nvSpPr>
        <p:spPr>
          <a:xfrm>
            <a:off x="502920" y="1554480"/>
            <a:ext cx="3593592" cy="2185416"/>
          </a:xfrm>
          <a:prstGeom prst="roundRect">
            <a:avLst>
              <a:gd name="adj" fmla="val 2510"/>
            </a:avLst>
          </a:prstGeom>
          <a:solidFill>
            <a:srgbClr val="F2F5FC"/>
          </a:solidFill>
          <a:ln w="12700">
            <a:solidFill>
              <a:srgbClr val="D9E1F2"/>
            </a:solidFill>
            <a:prstDash val="solid"/>
          </a:ln>
        </p:spPr>
      </p:sp>
      <p:sp>
        <p:nvSpPr>
          <p:cNvPr id="5" name="Shape 3"/>
          <p:cNvSpPr/>
          <p:nvPr/>
        </p:nvSpPr>
        <p:spPr>
          <a:xfrm>
            <a:off x="704088" y="1755648"/>
            <a:ext cx="420624" cy="420624"/>
          </a:xfrm>
          <a:prstGeom prst="ellipse">
            <a:avLst/>
          </a:prstGeom>
          <a:solidFill>
            <a:srgbClr val="B08D3C"/>
          </a:solidFill>
          <a:ln/>
        </p:spPr>
      </p:sp>
      <p:pic>
        <p:nvPicPr>
          <p:cNvPr id="6" name="Image 0" descr="icons/comments-w.png"/>
          <p:cNvPicPr>
            <a:picLocks noChangeAspect="1"/>
          </p:cNvPicPr>
          <p:nvPr/>
        </p:nvPicPr>
        <p:blipFill>
          <a:blip r:embed="rId3"/>
          <a:stretch>
            <a:fillRect/>
          </a:stretch>
        </p:blipFill>
        <p:spPr>
          <a:xfrm>
            <a:off x="813450" y="1865010"/>
            <a:ext cx="201900" cy="201900"/>
          </a:xfrm>
          <a:prstGeom prst="rect">
            <a:avLst/>
          </a:prstGeom>
        </p:spPr>
      </p:pic>
      <p:sp>
        <p:nvSpPr>
          <p:cNvPr id="7" name="Text 4"/>
          <p:cNvSpPr/>
          <p:nvPr/>
        </p:nvSpPr>
        <p:spPr>
          <a:xfrm>
            <a:off x="704088" y="2331720"/>
            <a:ext cx="3191256" cy="1280160"/>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Peticiones verbales</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Válidas y de constancia obligatoria. Útiles para usuarios con dificultades de lectoescritura; el practicante ayuda a formalizarlas por escrito.</a:t>
            </a:r>
            <a:endParaRPr lang="en-US" sz="1450" dirty="0"/>
          </a:p>
        </p:txBody>
      </p:sp>
      <p:sp>
        <p:nvSpPr>
          <p:cNvPr id="8" name="Shape 5"/>
          <p:cNvSpPr/>
          <p:nvPr/>
        </p:nvSpPr>
        <p:spPr>
          <a:xfrm>
            <a:off x="4297680" y="1554480"/>
            <a:ext cx="3593592" cy="2185416"/>
          </a:xfrm>
          <a:prstGeom prst="roundRect">
            <a:avLst>
              <a:gd name="adj" fmla="val 2510"/>
            </a:avLst>
          </a:prstGeom>
          <a:solidFill>
            <a:srgbClr val="F2F5FC"/>
          </a:solidFill>
          <a:ln w="12700">
            <a:solidFill>
              <a:srgbClr val="D9E1F2"/>
            </a:solidFill>
            <a:prstDash val="solid"/>
          </a:ln>
        </p:spPr>
      </p:sp>
      <p:sp>
        <p:nvSpPr>
          <p:cNvPr id="9" name="Shape 6"/>
          <p:cNvSpPr/>
          <p:nvPr/>
        </p:nvSpPr>
        <p:spPr>
          <a:xfrm>
            <a:off x="4498848" y="1755648"/>
            <a:ext cx="420624" cy="420624"/>
          </a:xfrm>
          <a:prstGeom prst="ellipse">
            <a:avLst/>
          </a:prstGeom>
          <a:solidFill>
            <a:srgbClr val="B08D3C"/>
          </a:solidFill>
          <a:ln/>
        </p:spPr>
      </p:sp>
      <p:pic>
        <p:nvPicPr>
          <p:cNvPr id="10" name="Image 1" descr="icons/users-w.png"/>
          <p:cNvPicPr>
            <a:picLocks noChangeAspect="1"/>
          </p:cNvPicPr>
          <p:nvPr/>
        </p:nvPicPr>
        <p:blipFill>
          <a:blip r:embed="rId4"/>
          <a:stretch>
            <a:fillRect/>
          </a:stretch>
        </p:blipFill>
        <p:spPr>
          <a:xfrm>
            <a:off x="4608210" y="1865010"/>
            <a:ext cx="201900" cy="201900"/>
          </a:xfrm>
          <a:prstGeom prst="rect">
            <a:avLst/>
          </a:prstGeom>
        </p:spPr>
      </p:pic>
      <p:sp>
        <p:nvSpPr>
          <p:cNvPr id="11" name="Text 7"/>
          <p:cNvSpPr/>
          <p:nvPr/>
        </p:nvSpPr>
        <p:spPr>
          <a:xfrm>
            <a:off x="4498848" y="2331720"/>
            <a:ext cx="3191256" cy="1280160"/>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Peticiones ante particulares (arts. 32 y 33)</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Proceden ante organizaciones privadas, empresas de servicios públicos, cajas de compensación y ante quien el usuario esté en situación de indefensión o subordinación.</a:t>
            </a:r>
            <a:endParaRPr lang="en-US" sz="1450" dirty="0"/>
          </a:p>
        </p:txBody>
      </p:sp>
      <p:sp>
        <p:nvSpPr>
          <p:cNvPr id="12" name="Shape 8"/>
          <p:cNvSpPr/>
          <p:nvPr/>
        </p:nvSpPr>
        <p:spPr>
          <a:xfrm>
            <a:off x="8092440" y="1554480"/>
            <a:ext cx="3593592" cy="2185416"/>
          </a:xfrm>
          <a:prstGeom prst="roundRect">
            <a:avLst>
              <a:gd name="adj" fmla="val 2510"/>
            </a:avLst>
          </a:prstGeom>
          <a:solidFill>
            <a:srgbClr val="F2F5FC"/>
          </a:solidFill>
          <a:ln w="12700">
            <a:solidFill>
              <a:srgbClr val="D9E1F2"/>
            </a:solidFill>
            <a:prstDash val="solid"/>
          </a:ln>
        </p:spPr>
      </p:sp>
      <p:sp>
        <p:nvSpPr>
          <p:cNvPr id="13" name="Shape 9"/>
          <p:cNvSpPr/>
          <p:nvPr/>
        </p:nvSpPr>
        <p:spPr>
          <a:xfrm>
            <a:off x="8293608" y="1755648"/>
            <a:ext cx="420624" cy="420624"/>
          </a:xfrm>
          <a:prstGeom prst="ellipse">
            <a:avLst/>
          </a:prstGeom>
          <a:solidFill>
            <a:srgbClr val="B08D3C"/>
          </a:solidFill>
          <a:ln/>
        </p:spPr>
      </p:sp>
      <p:pic>
        <p:nvPicPr>
          <p:cNvPr id="14" name="Image 2" descr="icons/lock-w.png"/>
          <p:cNvPicPr>
            <a:picLocks noChangeAspect="1"/>
          </p:cNvPicPr>
          <p:nvPr/>
        </p:nvPicPr>
        <p:blipFill>
          <a:blip r:embed="rId5"/>
          <a:stretch>
            <a:fillRect/>
          </a:stretch>
        </p:blipFill>
        <p:spPr>
          <a:xfrm>
            <a:off x="8402970" y="1865010"/>
            <a:ext cx="201900" cy="201900"/>
          </a:xfrm>
          <a:prstGeom prst="rect">
            <a:avLst/>
          </a:prstGeom>
        </p:spPr>
      </p:pic>
      <p:sp>
        <p:nvSpPr>
          <p:cNvPr id="15" name="Text 10"/>
          <p:cNvSpPr/>
          <p:nvPr/>
        </p:nvSpPr>
        <p:spPr>
          <a:xfrm>
            <a:off x="8293608" y="2331720"/>
            <a:ext cx="3191256" cy="1280160"/>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Información reservada (arts. 24 a 27)</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La reserva es excepcional y taxativa (defensa nacional, historia clínica de terceros, secreto comercial). El rechazo debe ser motivado; procede el recurso de insistencia.</a:t>
            </a:r>
            <a:endParaRPr lang="en-US" sz="1450" dirty="0"/>
          </a:p>
        </p:txBody>
      </p:sp>
      <p:sp>
        <p:nvSpPr>
          <p:cNvPr id="16" name="Shape 11"/>
          <p:cNvSpPr/>
          <p:nvPr/>
        </p:nvSpPr>
        <p:spPr>
          <a:xfrm>
            <a:off x="502920" y="3941064"/>
            <a:ext cx="3593592" cy="2185416"/>
          </a:xfrm>
          <a:prstGeom prst="roundRect">
            <a:avLst>
              <a:gd name="adj" fmla="val 2510"/>
            </a:avLst>
          </a:prstGeom>
          <a:solidFill>
            <a:srgbClr val="F2F5FC"/>
          </a:solidFill>
          <a:ln w="12700">
            <a:solidFill>
              <a:srgbClr val="D9E1F2"/>
            </a:solidFill>
            <a:prstDash val="solid"/>
          </a:ln>
        </p:spPr>
      </p:sp>
      <p:sp>
        <p:nvSpPr>
          <p:cNvPr id="17" name="Shape 12"/>
          <p:cNvSpPr/>
          <p:nvPr/>
        </p:nvSpPr>
        <p:spPr>
          <a:xfrm>
            <a:off x="704088" y="4142232"/>
            <a:ext cx="420624" cy="420624"/>
          </a:xfrm>
          <a:prstGeom prst="ellipse">
            <a:avLst/>
          </a:prstGeom>
          <a:solidFill>
            <a:srgbClr val="B08D3C"/>
          </a:solidFill>
          <a:ln/>
        </p:spPr>
      </p:sp>
      <p:pic>
        <p:nvPicPr>
          <p:cNvPr id="18" name="Image 3" descr="icons/warning-w.png"/>
          <p:cNvPicPr>
            <a:picLocks noChangeAspect="1"/>
          </p:cNvPicPr>
          <p:nvPr/>
        </p:nvPicPr>
        <p:blipFill>
          <a:blip r:embed="rId6"/>
          <a:stretch>
            <a:fillRect/>
          </a:stretch>
        </p:blipFill>
        <p:spPr>
          <a:xfrm>
            <a:off x="813450" y="4251594"/>
            <a:ext cx="201900" cy="201900"/>
          </a:xfrm>
          <a:prstGeom prst="rect">
            <a:avLst/>
          </a:prstGeom>
        </p:spPr>
      </p:pic>
      <p:sp>
        <p:nvSpPr>
          <p:cNvPr id="19" name="Text 13"/>
          <p:cNvSpPr/>
          <p:nvPr/>
        </p:nvSpPr>
        <p:spPr>
          <a:xfrm>
            <a:off x="704088" y="4718304"/>
            <a:ext cx="3191256" cy="1280160"/>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Irrespetuosas, oscuras o reiterativas (art. 19)</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Las irrespetuosas se pueden rechazar; las oscuras se devuelven para corrección (10 días); frente a las reiterativas ya resueltas cabe remitirse a la respuesta anterior.</a:t>
            </a:r>
            <a:endParaRPr lang="en-US" sz="1450" dirty="0"/>
          </a:p>
        </p:txBody>
      </p:sp>
      <p:sp>
        <p:nvSpPr>
          <p:cNvPr id="20" name="Shape 14"/>
          <p:cNvSpPr/>
          <p:nvPr/>
        </p:nvSpPr>
        <p:spPr>
          <a:xfrm>
            <a:off x="4297680" y="3941064"/>
            <a:ext cx="3593592" cy="2185416"/>
          </a:xfrm>
          <a:prstGeom prst="roundRect">
            <a:avLst>
              <a:gd name="adj" fmla="val 2510"/>
            </a:avLst>
          </a:prstGeom>
          <a:solidFill>
            <a:srgbClr val="F2F5FC"/>
          </a:solidFill>
          <a:ln w="12700">
            <a:solidFill>
              <a:srgbClr val="D9E1F2"/>
            </a:solidFill>
            <a:prstDash val="solid"/>
          </a:ln>
        </p:spPr>
      </p:sp>
      <p:sp>
        <p:nvSpPr>
          <p:cNvPr id="21" name="Shape 15"/>
          <p:cNvSpPr/>
          <p:nvPr/>
        </p:nvSpPr>
        <p:spPr>
          <a:xfrm>
            <a:off x="4498848" y="4142232"/>
            <a:ext cx="420624" cy="420624"/>
          </a:xfrm>
          <a:prstGeom prst="ellipse">
            <a:avLst/>
          </a:prstGeom>
          <a:solidFill>
            <a:srgbClr val="B08D3C"/>
          </a:solidFill>
          <a:ln/>
        </p:spPr>
      </p:sp>
      <p:pic>
        <p:nvPicPr>
          <p:cNvPr id="22" name="Image 4" descr="icons/clock-w.png"/>
          <p:cNvPicPr>
            <a:picLocks noChangeAspect="1"/>
          </p:cNvPicPr>
          <p:nvPr/>
        </p:nvPicPr>
        <p:blipFill>
          <a:blip r:embed="rId7"/>
          <a:stretch>
            <a:fillRect/>
          </a:stretch>
        </p:blipFill>
        <p:spPr>
          <a:xfrm>
            <a:off x="4608210" y="4251594"/>
            <a:ext cx="201900" cy="201900"/>
          </a:xfrm>
          <a:prstGeom prst="rect">
            <a:avLst/>
          </a:prstGeom>
        </p:spPr>
      </p:pic>
      <p:sp>
        <p:nvSpPr>
          <p:cNvPr id="23" name="Text 16"/>
          <p:cNvSpPr/>
          <p:nvPr/>
        </p:nvSpPr>
        <p:spPr>
          <a:xfrm>
            <a:off x="4498848" y="4718304"/>
            <a:ext cx="3191256" cy="1280160"/>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Atención prioritaria (art. 20)</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Trámite preferente cuando hay riesgo para la vida o la salud, y para peticiones de periodistas. Invocarla expresamente en casos urgentes de salud.</a:t>
            </a:r>
            <a:endParaRPr lang="en-US" sz="1450" dirty="0"/>
          </a:p>
        </p:txBody>
      </p:sp>
      <p:sp>
        <p:nvSpPr>
          <p:cNvPr id="24" name="Shape 17"/>
          <p:cNvSpPr/>
          <p:nvPr/>
        </p:nvSpPr>
        <p:spPr>
          <a:xfrm>
            <a:off x="8092440" y="3941064"/>
            <a:ext cx="3593592" cy="2185416"/>
          </a:xfrm>
          <a:prstGeom prst="roundRect">
            <a:avLst>
              <a:gd name="adj" fmla="val 2510"/>
            </a:avLst>
          </a:prstGeom>
          <a:solidFill>
            <a:srgbClr val="F2F5FC"/>
          </a:solidFill>
          <a:ln w="12700">
            <a:solidFill>
              <a:srgbClr val="D9E1F2"/>
            </a:solidFill>
            <a:prstDash val="solid"/>
          </a:ln>
        </p:spPr>
      </p:sp>
      <p:sp>
        <p:nvSpPr>
          <p:cNvPr id="25" name="Shape 18"/>
          <p:cNvSpPr/>
          <p:nvPr/>
        </p:nvSpPr>
        <p:spPr>
          <a:xfrm>
            <a:off x="8293608" y="4142232"/>
            <a:ext cx="420624" cy="420624"/>
          </a:xfrm>
          <a:prstGeom prst="ellipse">
            <a:avLst/>
          </a:prstGeom>
          <a:solidFill>
            <a:srgbClr val="B08D3C"/>
          </a:solidFill>
          <a:ln/>
        </p:spPr>
      </p:sp>
      <p:pic>
        <p:nvPicPr>
          <p:cNvPr id="26" name="Image 5" descr="icons/gavel-w.png"/>
          <p:cNvPicPr>
            <a:picLocks noChangeAspect="1"/>
          </p:cNvPicPr>
          <p:nvPr/>
        </p:nvPicPr>
        <p:blipFill>
          <a:blip r:embed="rId8"/>
          <a:stretch>
            <a:fillRect/>
          </a:stretch>
        </p:blipFill>
        <p:spPr>
          <a:xfrm>
            <a:off x="8402970" y="4251594"/>
            <a:ext cx="201900" cy="201900"/>
          </a:xfrm>
          <a:prstGeom prst="rect">
            <a:avLst/>
          </a:prstGeom>
        </p:spPr>
      </p:pic>
      <p:sp>
        <p:nvSpPr>
          <p:cNvPr id="27" name="Text 19"/>
          <p:cNvSpPr/>
          <p:nvPr/>
        </p:nvSpPr>
        <p:spPr>
          <a:xfrm>
            <a:off x="8293608" y="4718304"/>
            <a:ext cx="3191256" cy="1280160"/>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Consecuencias del silencio (art. 31)</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La falta de respuesta oportuna es falta disciplinaria gravísima para el servidor y abre la puerta a la tutela. Regla general: silencio negativo (art. 83 CPACA), salvo silencio positivo expreso.</a:t>
            </a:r>
            <a:endParaRPr lang="en-US" sz="1450" dirty="0"/>
          </a:p>
        </p:txBody>
      </p:sp>
      <p:sp>
        <p:nvSpPr>
          <p:cNvPr id="28" name="Text 20"/>
          <p:cNvSpPr/>
          <p:nvPr/>
        </p:nvSpPr>
        <p:spPr>
          <a:xfrm>
            <a:off x="502920" y="6473952"/>
            <a:ext cx="6858000" cy="274320"/>
          </a:xfrm>
          <a:prstGeom prst="rect">
            <a:avLst/>
          </a:prstGeom>
          <a:noFill/>
          <a:ln/>
        </p:spPr>
        <p:txBody>
          <a:bodyPr wrap="square" lIns="0" tIns="0" rIns="0" bIns="0" rtlCol="0" anchor="ctr"/>
          <a:lstStyle/>
          <a:p>
            <a:pPr marL="0" indent="0">
              <a:buNone/>
            </a:pPr>
            <a:r>
              <a:rPr lang="en-US" sz="900" dirty="0">
                <a:solidFill>
                  <a:srgbClr val="5A6480"/>
                </a:solidFill>
                <a:latin typeface="Calibri" pitchFamily="34" charset="0"/>
                <a:ea typeface="Calibri" pitchFamily="34" charset="-122"/>
                <a:cs typeface="Calibri" pitchFamily="34" charset="-120"/>
              </a:rPr>
              <a:t>Consultorios Jurídicos — Universidad de Nariño · Área de Derecho Público</a:t>
            </a:r>
            <a:endParaRPr lang="en-US" sz="900" dirty="0"/>
          </a:p>
        </p:txBody>
      </p:sp>
      <p:sp>
        <p:nvSpPr>
          <p:cNvPr id="29" name="Text 21"/>
          <p:cNvSpPr/>
          <p:nvPr/>
        </p:nvSpPr>
        <p:spPr>
          <a:xfrm>
            <a:off x="11338560" y="6473952"/>
            <a:ext cx="457200" cy="274320"/>
          </a:xfrm>
          <a:prstGeom prst="rect">
            <a:avLst/>
          </a:prstGeom>
          <a:noFill/>
          <a:ln/>
        </p:spPr>
        <p:txBody>
          <a:bodyPr wrap="square" lIns="0" tIns="0" rIns="0" bIns="0" rtlCol="0" anchor="ctr"/>
          <a:lstStyle/>
          <a:p>
            <a:pPr marL="0" indent="0" algn="r">
              <a:buNone/>
            </a:pPr>
            <a:r>
              <a:rPr lang="en-US" sz="900" dirty="0">
                <a:solidFill>
                  <a:srgbClr val="5A6480"/>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74320"/>
          </a:xfrm>
          <a:prstGeom prst="rect">
            <a:avLst/>
          </a:prstGeom>
          <a:noFill/>
          <a:ln/>
        </p:spPr>
        <p:txBody>
          <a:bodyPr wrap="square" lIns="0" tIns="0" rIns="0" bIns="0" rtlCol="0" anchor="ctr"/>
          <a:lstStyle/>
          <a:p>
            <a:pPr marL="0" indent="0">
              <a:buNone/>
            </a:pPr>
            <a:r>
              <a:rPr lang="en-US" sz="1200" b="1" kern="0" spc="200" dirty="0">
                <a:solidFill>
                  <a:srgbClr val="8F7020"/>
                </a:solidFill>
                <a:latin typeface="Calibri" pitchFamily="34" charset="0"/>
                <a:ea typeface="Calibri" pitchFamily="34" charset="-122"/>
                <a:cs typeface="Calibri" pitchFamily="34" charset="-120"/>
              </a:rPr>
              <a:t>TEMA 2 · TALLER PRÁCTICO</a:t>
            </a:r>
            <a:endParaRPr lang="en-US" sz="1200" dirty="0"/>
          </a:p>
        </p:txBody>
      </p:sp>
      <p:sp>
        <p:nvSpPr>
          <p:cNvPr id="3" name="Text 1"/>
          <p:cNvSpPr/>
          <p:nvPr/>
        </p:nvSpPr>
        <p:spPr>
          <a:xfrm>
            <a:off x="502920" y="658368"/>
            <a:ext cx="11155680" cy="685800"/>
          </a:xfrm>
          <a:prstGeom prst="rect">
            <a:avLst/>
          </a:prstGeom>
          <a:noFill/>
          <a:ln/>
        </p:spPr>
        <p:txBody>
          <a:bodyPr wrap="square" lIns="0" tIns="0" rIns="0" bIns="0" rtlCol="0" anchor="t"/>
          <a:lstStyle/>
          <a:p>
            <a:pPr marL="0" indent="0">
              <a:buNone/>
            </a:pPr>
            <a:r>
              <a:rPr lang="en-US" sz="3000" b="1" dirty="0">
                <a:solidFill>
                  <a:srgbClr val="1E2761"/>
                </a:solidFill>
                <a:latin typeface="Cambria" pitchFamily="34" charset="0"/>
                <a:ea typeface="Cambria" pitchFamily="34" charset="-122"/>
                <a:cs typeface="Cambria" pitchFamily="34" charset="-120"/>
              </a:rPr>
              <a:t>Estructura mínima de una petición y qué hacer ante el silencio</a:t>
            </a:r>
            <a:endParaRPr lang="en-US" sz="3000" dirty="0"/>
          </a:p>
        </p:txBody>
      </p:sp>
      <p:sp>
        <p:nvSpPr>
          <p:cNvPr id="4" name="Shape 2"/>
          <p:cNvSpPr/>
          <p:nvPr/>
        </p:nvSpPr>
        <p:spPr>
          <a:xfrm>
            <a:off x="502920" y="1572768"/>
            <a:ext cx="5760720" cy="4526280"/>
          </a:xfrm>
          <a:prstGeom prst="roundRect">
            <a:avLst>
              <a:gd name="adj" fmla="val 1414"/>
            </a:avLst>
          </a:prstGeom>
          <a:solidFill>
            <a:srgbClr val="F2F5FC"/>
          </a:solidFill>
          <a:ln w="12700">
            <a:solidFill>
              <a:srgbClr val="D9E1F2"/>
            </a:solidFill>
            <a:prstDash val="solid"/>
          </a:ln>
        </p:spPr>
      </p:sp>
      <p:sp>
        <p:nvSpPr>
          <p:cNvPr id="5" name="Shape 3"/>
          <p:cNvSpPr/>
          <p:nvPr/>
        </p:nvSpPr>
        <p:spPr>
          <a:xfrm>
            <a:off x="777240" y="1783080"/>
            <a:ext cx="457200" cy="457200"/>
          </a:xfrm>
          <a:prstGeom prst="ellipse">
            <a:avLst/>
          </a:prstGeom>
          <a:solidFill>
            <a:srgbClr val="B08D3C"/>
          </a:solidFill>
          <a:ln/>
        </p:spPr>
      </p:sp>
      <p:pic>
        <p:nvPicPr>
          <p:cNvPr id="6" name="Image 0" descr="icons/pen-w.png"/>
          <p:cNvPicPr>
            <a:picLocks noChangeAspect="1"/>
          </p:cNvPicPr>
          <p:nvPr/>
        </p:nvPicPr>
        <p:blipFill>
          <a:blip r:embed="rId3"/>
          <a:stretch>
            <a:fillRect/>
          </a:stretch>
        </p:blipFill>
        <p:spPr>
          <a:xfrm>
            <a:off x="896112" y="1901952"/>
            <a:ext cx="219456" cy="219456"/>
          </a:xfrm>
          <a:prstGeom prst="rect">
            <a:avLst/>
          </a:prstGeom>
        </p:spPr>
      </p:pic>
      <p:sp>
        <p:nvSpPr>
          <p:cNvPr id="7" name="Text 4"/>
          <p:cNvSpPr/>
          <p:nvPr/>
        </p:nvSpPr>
        <p:spPr>
          <a:xfrm>
            <a:off x="1417320" y="1828800"/>
            <a:ext cx="4663440" cy="411480"/>
          </a:xfrm>
          <a:prstGeom prst="rect">
            <a:avLst/>
          </a:prstGeom>
          <a:noFill/>
          <a:ln/>
        </p:spPr>
        <p:txBody>
          <a:bodyPr wrap="square" lIns="0" tIns="0" rIns="0" bIns="0" rtlCol="0" anchor="ctr"/>
          <a:lstStyle/>
          <a:p>
            <a:pPr marL="0" indent="0">
              <a:buNone/>
            </a:pPr>
            <a:r>
              <a:rPr lang="en-US" sz="1500" b="1" dirty="0">
                <a:solidFill>
                  <a:srgbClr val="1E2761"/>
                </a:solidFill>
                <a:latin typeface="Calibri" pitchFamily="34" charset="0"/>
                <a:ea typeface="Calibri" pitchFamily="34" charset="-122"/>
                <a:cs typeface="Calibri" pitchFamily="34" charset="-120"/>
              </a:rPr>
              <a:t>Contenido de la petición (art. 16, Ley 1755)</a:t>
            </a:r>
            <a:endParaRPr lang="en-US" sz="1500" dirty="0"/>
          </a:p>
        </p:txBody>
      </p:sp>
      <p:sp>
        <p:nvSpPr>
          <p:cNvPr id="8" name="Text 5"/>
          <p:cNvSpPr/>
          <p:nvPr/>
        </p:nvSpPr>
        <p:spPr>
          <a:xfrm>
            <a:off x="822960" y="2377440"/>
            <a:ext cx="5212080" cy="3566160"/>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C2340"/>
                </a:solidFill>
                <a:latin typeface="Calibri" pitchFamily="34" charset="0"/>
                <a:ea typeface="Calibri" pitchFamily="34" charset="-122"/>
                <a:cs typeface="Calibri" pitchFamily="34" charset="-120"/>
              </a:rPr>
              <a:t>Autoridad a la que se dirige.</a:t>
            </a:r>
            <a:endParaRPr lang="en-US" sz="1300" dirty="0"/>
          </a:p>
          <a:p>
            <a:pPr marL="177800" indent="-177800">
              <a:spcAft>
                <a:spcPts val="800"/>
              </a:spcAft>
              <a:buSzPct val="100000"/>
              <a:buChar char="•"/>
            </a:pPr>
            <a:r>
              <a:rPr lang="en-US" sz="1300" dirty="0">
                <a:solidFill>
                  <a:srgbClr val="1C2340"/>
                </a:solidFill>
                <a:latin typeface="Calibri" pitchFamily="34" charset="0"/>
                <a:ea typeface="Calibri" pitchFamily="34" charset="-122"/>
                <a:cs typeface="Calibri" pitchFamily="34" charset="-120"/>
              </a:rPr>
              <a:t>Identificación y datos de contacto del peticionario (y del apoderado, si aplica). Dirección electrónica si desea notificación por ese medio.</a:t>
            </a:r>
            <a:endParaRPr lang="en-US" sz="1300" dirty="0"/>
          </a:p>
          <a:p>
            <a:pPr marL="177800" indent="-177800">
              <a:spcAft>
                <a:spcPts val="800"/>
              </a:spcAft>
              <a:buSzPct val="100000"/>
              <a:buChar char="•"/>
            </a:pPr>
            <a:r>
              <a:rPr lang="en-US" sz="1300" dirty="0">
                <a:solidFill>
                  <a:srgbClr val="1C2340"/>
                </a:solidFill>
                <a:latin typeface="Calibri" pitchFamily="34" charset="0"/>
                <a:ea typeface="Calibri" pitchFamily="34" charset="-122"/>
                <a:cs typeface="Calibri" pitchFamily="34" charset="-120"/>
              </a:rPr>
              <a:t>Objeto de la petición: qué se pide, de forma clara y concreta.</a:t>
            </a:r>
            <a:endParaRPr lang="en-US" sz="1300" dirty="0"/>
          </a:p>
          <a:p>
            <a:pPr marL="177800" indent="-177800">
              <a:spcAft>
                <a:spcPts val="800"/>
              </a:spcAft>
              <a:buSzPct val="100000"/>
              <a:buChar char="•"/>
            </a:pPr>
            <a:r>
              <a:rPr lang="en-US" sz="1300" dirty="0">
                <a:solidFill>
                  <a:srgbClr val="1C2340"/>
                </a:solidFill>
                <a:latin typeface="Calibri" pitchFamily="34" charset="0"/>
                <a:ea typeface="Calibri" pitchFamily="34" charset="-122"/>
                <a:cs typeface="Calibri" pitchFamily="34" charset="-120"/>
              </a:rPr>
              <a:t>Razones o hechos en que se fundamenta (no es obligatorio, pero fortalece la solicitud).</a:t>
            </a:r>
            <a:endParaRPr lang="en-US" sz="1300" dirty="0"/>
          </a:p>
          <a:p>
            <a:pPr marL="177800" indent="-177800">
              <a:spcAft>
                <a:spcPts val="800"/>
              </a:spcAft>
              <a:buSzPct val="100000"/>
              <a:buChar char="•"/>
            </a:pPr>
            <a:r>
              <a:rPr lang="en-US" sz="1300" dirty="0">
                <a:solidFill>
                  <a:srgbClr val="1C2340"/>
                </a:solidFill>
                <a:latin typeface="Calibri" pitchFamily="34" charset="0"/>
                <a:ea typeface="Calibri" pitchFamily="34" charset="-122"/>
                <a:cs typeface="Calibri" pitchFamily="34" charset="-120"/>
              </a:rPr>
              <a:t>Relación de documentos anexos.</a:t>
            </a:r>
            <a:endParaRPr lang="en-US" sz="1300" dirty="0"/>
          </a:p>
          <a:p>
            <a:pPr marL="177800" indent="-177800">
              <a:spcAft>
                <a:spcPts val="800"/>
              </a:spcAft>
              <a:buSzPct val="100000"/>
              <a:buChar char="•"/>
            </a:pPr>
            <a:r>
              <a:rPr lang="en-US" sz="1300" dirty="0">
                <a:solidFill>
                  <a:srgbClr val="1C2340"/>
                </a:solidFill>
                <a:latin typeface="Calibri" pitchFamily="34" charset="0"/>
                <a:ea typeface="Calibri" pitchFamily="34" charset="-122"/>
                <a:cs typeface="Calibri" pitchFamily="34" charset="-120"/>
              </a:rPr>
              <a:t>Firma del peticionario, cuando fuere el caso.</a:t>
            </a:r>
            <a:endParaRPr lang="en-US" sz="1300" dirty="0"/>
          </a:p>
          <a:p>
            <a:pPr marL="177800" indent="-177800">
              <a:spcAft>
                <a:spcPts val="800"/>
              </a:spcAft>
              <a:buSzPct val="100000"/>
              <a:buChar char="•"/>
            </a:pPr>
            <a:r>
              <a:rPr lang="en-US" sz="1300" b="1" dirty="0">
                <a:solidFill>
                  <a:srgbClr val="1C2340"/>
                </a:solidFill>
                <a:latin typeface="Calibri" pitchFamily="34" charset="0"/>
                <a:ea typeface="Calibri" pitchFamily="34" charset="-122"/>
                <a:cs typeface="Calibri" pitchFamily="34" charset="-120"/>
              </a:rPr>
              <a:t>Ojo: la autoridad NO puede negarse a recibir por falta de requisitos; debe indicar al interesado los que falten.</a:t>
            </a:r>
            <a:endParaRPr lang="en-US" sz="1300" dirty="0"/>
          </a:p>
        </p:txBody>
      </p:sp>
      <p:sp>
        <p:nvSpPr>
          <p:cNvPr id="9" name="Shape 6"/>
          <p:cNvSpPr/>
          <p:nvPr/>
        </p:nvSpPr>
        <p:spPr>
          <a:xfrm>
            <a:off x="6537960" y="1572768"/>
            <a:ext cx="5148072" cy="4526280"/>
          </a:xfrm>
          <a:prstGeom prst="roundRect">
            <a:avLst>
              <a:gd name="adj" fmla="val 1414"/>
            </a:avLst>
          </a:prstGeom>
          <a:solidFill>
            <a:srgbClr val="1E2761"/>
          </a:solidFill>
          <a:ln/>
        </p:spPr>
      </p:sp>
      <p:sp>
        <p:nvSpPr>
          <p:cNvPr id="10" name="Text 7"/>
          <p:cNvSpPr/>
          <p:nvPr/>
        </p:nvSpPr>
        <p:spPr>
          <a:xfrm>
            <a:off x="6812280" y="1810512"/>
            <a:ext cx="4572000" cy="365760"/>
          </a:xfrm>
          <a:prstGeom prst="rect">
            <a:avLst/>
          </a:prstGeom>
          <a:noFill/>
          <a:ln/>
        </p:spPr>
        <p:txBody>
          <a:bodyPr wrap="square" lIns="0" tIns="0" rIns="0" bIns="0" rtlCol="0" anchor="ctr"/>
          <a:lstStyle/>
          <a:p>
            <a:pPr marL="0" indent="0">
              <a:buNone/>
            </a:pPr>
            <a:r>
              <a:rPr lang="en-US" sz="1550" b="1" dirty="0">
                <a:solidFill>
                  <a:srgbClr val="B08D3C"/>
                </a:solidFill>
                <a:latin typeface="Calibri" pitchFamily="34" charset="0"/>
                <a:ea typeface="Calibri" pitchFamily="34" charset="-122"/>
                <a:cs typeface="Calibri" pitchFamily="34" charset="-120"/>
              </a:rPr>
              <a:t>¿Y si la entidad no responde?</a:t>
            </a:r>
            <a:endParaRPr lang="en-US" sz="1550" dirty="0"/>
          </a:p>
        </p:txBody>
      </p:sp>
      <p:sp>
        <p:nvSpPr>
          <p:cNvPr id="11" name="Shape 8"/>
          <p:cNvSpPr/>
          <p:nvPr/>
        </p:nvSpPr>
        <p:spPr>
          <a:xfrm>
            <a:off x="6812280" y="2340864"/>
            <a:ext cx="365760" cy="365760"/>
          </a:xfrm>
          <a:prstGeom prst="ellipse">
            <a:avLst/>
          </a:prstGeom>
          <a:solidFill>
            <a:srgbClr val="B08D3C"/>
          </a:solidFill>
          <a:ln/>
        </p:spPr>
      </p:sp>
      <p:sp>
        <p:nvSpPr>
          <p:cNvPr id="12" name="Text 9"/>
          <p:cNvSpPr/>
          <p:nvPr/>
        </p:nvSpPr>
        <p:spPr>
          <a:xfrm>
            <a:off x="6812280" y="2340864"/>
            <a:ext cx="365760" cy="365760"/>
          </a:xfrm>
          <a:prstGeom prst="rect">
            <a:avLst/>
          </a:prstGeom>
          <a:noFill/>
          <a:ln/>
        </p:spPr>
        <p:txBody>
          <a:bodyPr wrap="square" lIns="0" tIns="0" rIns="0" bIns="0" rtlCol="0" anchor="ctr"/>
          <a:lstStyle/>
          <a:p>
            <a:pPr marL="0" indent="0" algn="ctr">
              <a:buNone/>
            </a:pPr>
            <a:r>
              <a:rPr lang="en-US" sz="1400" b="1" dirty="0">
                <a:solidFill>
                  <a:srgbClr val="1E2761"/>
                </a:solidFill>
                <a:latin typeface="Calibri" pitchFamily="34" charset="0"/>
                <a:ea typeface="Calibri" pitchFamily="34" charset="-122"/>
                <a:cs typeface="Calibri" pitchFamily="34" charset="-120"/>
              </a:rPr>
              <a:t>1</a:t>
            </a:r>
            <a:endParaRPr lang="en-US" sz="1400" dirty="0"/>
          </a:p>
        </p:txBody>
      </p:sp>
      <p:sp>
        <p:nvSpPr>
          <p:cNvPr id="13" name="Text 10"/>
          <p:cNvSpPr/>
          <p:nvPr/>
        </p:nvSpPr>
        <p:spPr>
          <a:xfrm>
            <a:off x="7315200" y="2286000"/>
            <a:ext cx="4206240" cy="896112"/>
          </a:xfrm>
          <a:prstGeom prst="rect">
            <a:avLst/>
          </a:prstGeom>
          <a:noFill/>
          <a:ln/>
        </p:spPr>
        <p:txBody>
          <a:bodyPr wrap="square" lIns="0" tIns="0" rIns="0" bIns="0" rtlCol="0" anchor="t"/>
          <a:lstStyle/>
          <a:p>
            <a:pPr marL="0" indent="0">
              <a:buNone/>
            </a:pPr>
            <a:r>
              <a:rPr lang="en-US" sz="1200" dirty="0">
                <a:solidFill>
                  <a:srgbClr val="FFFFFF"/>
                </a:solidFill>
                <a:latin typeface="Calibri" pitchFamily="34" charset="0"/>
                <a:ea typeface="Calibri" pitchFamily="34" charset="-122"/>
                <a:cs typeface="Calibri" pitchFamily="34" charset="-120"/>
              </a:rPr>
              <a:t>Verificar el vencimiento del término legal (15, 10 o 30 días) y la ausencia de prórroga informada.</a:t>
            </a:r>
            <a:endParaRPr lang="en-US" sz="1200" dirty="0"/>
          </a:p>
        </p:txBody>
      </p:sp>
      <p:sp>
        <p:nvSpPr>
          <p:cNvPr id="14" name="Shape 11"/>
          <p:cNvSpPr/>
          <p:nvPr/>
        </p:nvSpPr>
        <p:spPr>
          <a:xfrm>
            <a:off x="6812280" y="3273552"/>
            <a:ext cx="365760" cy="365760"/>
          </a:xfrm>
          <a:prstGeom prst="ellipse">
            <a:avLst/>
          </a:prstGeom>
          <a:solidFill>
            <a:srgbClr val="B08D3C"/>
          </a:solidFill>
          <a:ln/>
        </p:spPr>
      </p:sp>
      <p:sp>
        <p:nvSpPr>
          <p:cNvPr id="15" name="Text 12"/>
          <p:cNvSpPr/>
          <p:nvPr/>
        </p:nvSpPr>
        <p:spPr>
          <a:xfrm>
            <a:off x="6812280" y="3273552"/>
            <a:ext cx="365760" cy="365760"/>
          </a:xfrm>
          <a:prstGeom prst="rect">
            <a:avLst/>
          </a:prstGeom>
          <a:noFill/>
          <a:ln/>
        </p:spPr>
        <p:txBody>
          <a:bodyPr wrap="square" lIns="0" tIns="0" rIns="0" bIns="0" rtlCol="0" anchor="ctr"/>
          <a:lstStyle/>
          <a:p>
            <a:pPr marL="0" indent="0" algn="ctr">
              <a:buNone/>
            </a:pPr>
            <a:r>
              <a:rPr lang="en-US" sz="1400" b="1" dirty="0">
                <a:solidFill>
                  <a:srgbClr val="1E2761"/>
                </a:solidFill>
                <a:latin typeface="Calibri" pitchFamily="34" charset="0"/>
                <a:ea typeface="Calibri" pitchFamily="34" charset="-122"/>
                <a:cs typeface="Calibri" pitchFamily="34" charset="-120"/>
              </a:rPr>
              <a:t>2</a:t>
            </a:r>
            <a:endParaRPr lang="en-US" sz="1400" dirty="0"/>
          </a:p>
        </p:txBody>
      </p:sp>
      <p:sp>
        <p:nvSpPr>
          <p:cNvPr id="16" name="Text 13"/>
          <p:cNvSpPr/>
          <p:nvPr/>
        </p:nvSpPr>
        <p:spPr>
          <a:xfrm>
            <a:off x="7315200" y="3218688"/>
            <a:ext cx="4206240" cy="896112"/>
          </a:xfrm>
          <a:prstGeom prst="rect">
            <a:avLst/>
          </a:prstGeom>
          <a:noFill/>
          <a:ln/>
        </p:spPr>
        <p:txBody>
          <a:bodyPr wrap="square" lIns="0" tIns="0" rIns="0" bIns="0" rtlCol="0" anchor="t"/>
          <a:lstStyle/>
          <a:p>
            <a:pPr marL="0" indent="0">
              <a:buNone/>
            </a:pPr>
            <a:r>
              <a:rPr lang="en-US" sz="1200" dirty="0">
                <a:solidFill>
                  <a:srgbClr val="FFFFFF"/>
                </a:solidFill>
                <a:latin typeface="Calibri" pitchFamily="34" charset="0"/>
                <a:ea typeface="Calibri" pitchFamily="34" charset="-122"/>
                <a:cs typeface="Calibri" pitchFamily="34" charset="-120"/>
              </a:rPr>
              <a:t>Documentar: copia radicada de la petición y constancia de que no hubo respuesta notificada.</a:t>
            </a:r>
            <a:endParaRPr lang="en-US" sz="1200" dirty="0"/>
          </a:p>
        </p:txBody>
      </p:sp>
      <p:sp>
        <p:nvSpPr>
          <p:cNvPr id="17" name="Shape 14"/>
          <p:cNvSpPr/>
          <p:nvPr/>
        </p:nvSpPr>
        <p:spPr>
          <a:xfrm>
            <a:off x="6812280" y="4206240"/>
            <a:ext cx="365760" cy="365760"/>
          </a:xfrm>
          <a:prstGeom prst="ellipse">
            <a:avLst/>
          </a:prstGeom>
          <a:solidFill>
            <a:srgbClr val="B08D3C"/>
          </a:solidFill>
          <a:ln/>
        </p:spPr>
      </p:sp>
      <p:sp>
        <p:nvSpPr>
          <p:cNvPr id="18" name="Text 15"/>
          <p:cNvSpPr/>
          <p:nvPr/>
        </p:nvSpPr>
        <p:spPr>
          <a:xfrm>
            <a:off x="6812280" y="4206240"/>
            <a:ext cx="365760" cy="365760"/>
          </a:xfrm>
          <a:prstGeom prst="rect">
            <a:avLst/>
          </a:prstGeom>
          <a:noFill/>
          <a:ln/>
        </p:spPr>
        <p:txBody>
          <a:bodyPr wrap="square" lIns="0" tIns="0" rIns="0" bIns="0" rtlCol="0" anchor="ctr"/>
          <a:lstStyle/>
          <a:p>
            <a:pPr marL="0" indent="0" algn="ctr">
              <a:buNone/>
            </a:pPr>
            <a:r>
              <a:rPr lang="en-US" sz="1400" b="1" dirty="0">
                <a:solidFill>
                  <a:srgbClr val="1E2761"/>
                </a:solidFill>
                <a:latin typeface="Calibri" pitchFamily="34" charset="0"/>
                <a:ea typeface="Calibri" pitchFamily="34" charset="-122"/>
                <a:cs typeface="Calibri" pitchFamily="34" charset="-120"/>
              </a:rPr>
              <a:t>3</a:t>
            </a:r>
            <a:endParaRPr lang="en-US" sz="1400" dirty="0"/>
          </a:p>
        </p:txBody>
      </p:sp>
      <p:sp>
        <p:nvSpPr>
          <p:cNvPr id="19" name="Text 16"/>
          <p:cNvSpPr/>
          <p:nvPr/>
        </p:nvSpPr>
        <p:spPr>
          <a:xfrm>
            <a:off x="7315200" y="4151376"/>
            <a:ext cx="4206240" cy="896112"/>
          </a:xfrm>
          <a:prstGeom prst="rect">
            <a:avLst/>
          </a:prstGeom>
          <a:noFill/>
          <a:ln/>
        </p:spPr>
        <p:txBody>
          <a:bodyPr wrap="square" lIns="0" tIns="0" rIns="0" bIns="0" rtlCol="0" anchor="t"/>
          <a:lstStyle/>
          <a:p>
            <a:pPr marL="0" indent="0">
              <a:buNone/>
            </a:pPr>
            <a:r>
              <a:rPr lang="en-US" sz="1200" dirty="0">
                <a:solidFill>
                  <a:srgbClr val="FFFFFF"/>
                </a:solidFill>
                <a:latin typeface="Calibri" pitchFamily="34" charset="0"/>
                <a:ea typeface="Calibri" pitchFamily="34" charset="-122"/>
                <a:cs typeface="Calibri" pitchFamily="34" charset="-120"/>
              </a:rPr>
              <a:t>Acción de tutela por vulneración del derecho fundamental de petición: es la vía procedente y no exige agotar otros medios.</a:t>
            </a:r>
            <a:endParaRPr lang="en-US" sz="1200" dirty="0"/>
          </a:p>
        </p:txBody>
      </p:sp>
      <p:sp>
        <p:nvSpPr>
          <p:cNvPr id="20" name="Shape 17"/>
          <p:cNvSpPr/>
          <p:nvPr/>
        </p:nvSpPr>
        <p:spPr>
          <a:xfrm>
            <a:off x="6812280" y="5138928"/>
            <a:ext cx="365760" cy="365760"/>
          </a:xfrm>
          <a:prstGeom prst="ellipse">
            <a:avLst/>
          </a:prstGeom>
          <a:solidFill>
            <a:srgbClr val="B08D3C"/>
          </a:solidFill>
          <a:ln/>
        </p:spPr>
      </p:sp>
      <p:sp>
        <p:nvSpPr>
          <p:cNvPr id="21" name="Text 18"/>
          <p:cNvSpPr/>
          <p:nvPr/>
        </p:nvSpPr>
        <p:spPr>
          <a:xfrm>
            <a:off x="6812280" y="5138928"/>
            <a:ext cx="365760" cy="365760"/>
          </a:xfrm>
          <a:prstGeom prst="rect">
            <a:avLst/>
          </a:prstGeom>
          <a:noFill/>
          <a:ln/>
        </p:spPr>
        <p:txBody>
          <a:bodyPr wrap="square" lIns="0" tIns="0" rIns="0" bIns="0" rtlCol="0" anchor="ctr"/>
          <a:lstStyle/>
          <a:p>
            <a:pPr marL="0" indent="0" algn="ctr">
              <a:buNone/>
            </a:pPr>
            <a:r>
              <a:rPr lang="en-US" sz="1400" b="1" dirty="0">
                <a:solidFill>
                  <a:srgbClr val="1E2761"/>
                </a:solidFill>
                <a:latin typeface="Calibri" pitchFamily="34" charset="0"/>
                <a:ea typeface="Calibri" pitchFamily="34" charset="-122"/>
                <a:cs typeface="Calibri" pitchFamily="34" charset="-120"/>
              </a:rPr>
              <a:t>4</a:t>
            </a:r>
            <a:endParaRPr lang="en-US" sz="1400" dirty="0"/>
          </a:p>
        </p:txBody>
      </p:sp>
      <p:sp>
        <p:nvSpPr>
          <p:cNvPr id="22" name="Text 19"/>
          <p:cNvSpPr/>
          <p:nvPr/>
        </p:nvSpPr>
        <p:spPr>
          <a:xfrm>
            <a:off x="7315200" y="5084064"/>
            <a:ext cx="4206240" cy="896112"/>
          </a:xfrm>
          <a:prstGeom prst="rect">
            <a:avLst/>
          </a:prstGeom>
          <a:noFill/>
          <a:ln/>
        </p:spPr>
        <p:txBody>
          <a:bodyPr wrap="square" lIns="0" tIns="0" rIns="0" bIns="0" rtlCol="0" anchor="t"/>
          <a:lstStyle/>
          <a:p>
            <a:pPr marL="0" indent="0">
              <a:buNone/>
            </a:pPr>
            <a:r>
              <a:rPr lang="en-US" sz="1200" dirty="0">
                <a:solidFill>
                  <a:srgbClr val="FFFFFF"/>
                </a:solidFill>
                <a:latin typeface="Calibri" pitchFamily="34" charset="0"/>
                <a:ea typeface="Calibri" pitchFamily="34" charset="-122"/>
                <a:cs typeface="Calibri" pitchFamily="34" charset="-120"/>
              </a:rPr>
              <a:t>Pedir en la tutela que se ordene resolver de fondo y notificar en 48 horas.</a:t>
            </a:r>
            <a:endParaRPr lang="en-US" sz="1200" dirty="0"/>
          </a:p>
        </p:txBody>
      </p:sp>
      <p:sp>
        <p:nvSpPr>
          <p:cNvPr id="23" name="Text 20"/>
          <p:cNvSpPr/>
          <p:nvPr/>
        </p:nvSpPr>
        <p:spPr>
          <a:xfrm>
            <a:off x="502920" y="6473952"/>
            <a:ext cx="6858000" cy="274320"/>
          </a:xfrm>
          <a:prstGeom prst="rect">
            <a:avLst/>
          </a:prstGeom>
          <a:noFill/>
          <a:ln/>
        </p:spPr>
        <p:txBody>
          <a:bodyPr wrap="square" lIns="0" tIns="0" rIns="0" bIns="0" rtlCol="0" anchor="ctr"/>
          <a:lstStyle/>
          <a:p>
            <a:pPr marL="0" indent="0">
              <a:buNone/>
            </a:pPr>
            <a:r>
              <a:rPr lang="en-US" sz="900" dirty="0">
                <a:solidFill>
                  <a:srgbClr val="5A6480"/>
                </a:solidFill>
                <a:latin typeface="Calibri" pitchFamily="34" charset="0"/>
                <a:ea typeface="Calibri" pitchFamily="34" charset="-122"/>
                <a:cs typeface="Calibri" pitchFamily="34" charset="-120"/>
              </a:rPr>
              <a:t>Consultorios Jurídicos — Universidad de Nariño · Área de Derecho Público</a:t>
            </a:r>
            <a:endParaRPr lang="en-US" sz="900" dirty="0"/>
          </a:p>
        </p:txBody>
      </p:sp>
      <p:sp>
        <p:nvSpPr>
          <p:cNvPr id="24" name="Text 21"/>
          <p:cNvSpPr/>
          <p:nvPr/>
        </p:nvSpPr>
        <p:spPr>
          <a:xfrm>
            <a:off x="11338560" y="6473952"/>
            <a:ext cx="457200" cy="274320"/>
          </a:xfrm>
          <a:prstGeom prst="rect">
            <a:avLst/>
          </a:prstGeom>
          <a:noFill/>
          <a:ln/>
        </p:spPr>
        <p:txBody>
          <a:bodyPr wrap="square" lIns="0" tIns="0" rIns="0" bIns="0" rtlCol="0" anchor="ctr"/>
          <a:lstStyle/>
          <a:p>
            <a:pPr marL="0" indent="0" algn="r">
              <a:buNone/>
            </a:pPr>
            <a:r>
              <a:rPr lang="en-US" sz="900" dirty="0">
                <a:solidFill>
                  <a:srgbClr val="5A6480"/>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E2761"/>
        </a:solidFill>
        <a:effectLst/>
      </p:bgPr>
    </p:bg>
    <p:spTree>
      <p:nvGrpSpPr>
        <p:cNvPr id="1" name=""/>
        <p:cNvGrpSpPr/>
        <p:nvPr/>
      </p:nvGrpSpPr>
      <p:grpSpPr>
        <a:xfrm>
          <a:off x="0" y="0"/>
          <a:ext cx="0" cy="0"/>
          <a:chOff x="0" y="0"/>
          <a:chExt cx="0" cy="0"/>
        </a:xfrm>
      </p:grpSpPr>
      <p:sp>
        <p:nvSpPr>
          <p:cNvPr id="2" name="Text 0"/>
          <p:cNvSpPr/>
          <p:nvPr/>
        </p:nvSpPr>
        <p:spPr>
          <a:xfrm>
            <a:off x="7406640" y="822960"/>
            <a:ext cx="4572000" cy="5120640"/>
          </a:xfrm>
          <a:prstGeom prst="rect">
            <a:avLst/>
          </a:prstGeom>
          <a:noFill/>
          <a:ln/>
        </p:spPr>
        <p:txBody>
          <a:bodyPr wrap="square" lIns="0" tIns="0" rIns="0" bIns="0" rtlCol="0" anchor="ctr"/>
          <a:lstStyle/>
          <a:p>
            <a:pPr marL="0" indent="0" algn="r">
              <a:buNone/>
            </a:pPr>
            <a:r>
              <a:rPr lang="en-US" sz="30000" b="1" dirty="0">
                <a:solidFill>
                  <a:srgbClr val="2B3775"/>
                </a:solidFill>
                <a:latin typeface="Cambria" pitchFamily="34" charset="0"/>
                <a:ea typeface="Cambria" pitchFamily="34" charset="-122"/>
                <a:cs typeface="Cambria" pitchFamily="34" charset="-120"/>
              </a:rPr>
              <a:t>3</a:t>
            </a:r>
            <a:endParaRPr lang="en-US" sz="30000" dirty="0"/>
          </a:p>
        </p:txBody>
      </p:sp>
      <p:sp>
        <p:nvSpPr>
          <p:cNvPr id="3" name="Shape 1"/>
          <p:cNvSpPr/>
          <p:nvPr/>
        </p:nvSpPr>
        <p:spPr>
          <a:xfrm>
            <a:off x="777240" y="1371600"/>
            <a:ext cx="822960" cy="822960"/>
          </a:xfrm>
          <a:prstGeom prst="ellipse">
            <a:avLst/>
          </a:prstGeom>
          <a:solidFill>
            <a:srgbClr val="B08D3C"/>
          </a:solidFill>
          <a:ln/>
        </p:spPr>
      </p:sp>
      <p:pic>
        <p:nvPicPr>
          <p:cNvPr id="4" name="Image 0" descr="icons/shield-w.png"/>
          <p:cNvPicPr>
            <a:picLocks noChangeAspect="1"/>
          </p:cNvPicPr>
          <p:nvPr/>
        </p:nvPicPr>
        <p:blipFill>
          <a:blip r:embed="rId3"/>
          <a:stretch>
            <a:fillRect/>
          </a:stretch>
        </p:blipFill>
        <p:spPr>
          <a:xfrm>
            <a:off x="991210" y="1585570"/>
            <a:ext cx="395021" cy="395021"/>
          </a:xfrm>
          <a:prstGeom prst="rect">
            <a:avLst/>
          </a:prstGeom>
        </p:spPr>
      </p:pic>
      <p:sp>
        <p:nvSpPr>
          <p:cNvPr id="5" name="Text 2"/>
          <p:cNvSpPr/>
          <p:nvPr/>
        </p:nvSpPr>
        <p:spPr>
          <a:xfrm>
            <a:off x="822960" y="2514600"/>
            <a:ext cx="5486400" cy="365760"/>
          </a:xfrm>
          <a:prstGeom prst="rect">
            <a:avLst/>
          </a:prstGeom>
          <a:noFill/>
          <a:ln/>
        </p:spPr>
        <p:txBody>
          <a:bodyPr wrap="square" lIns="0" tIns="0" rIns="0" bIns="0" rtlCol="0" anchor="ctr"/>
          <a:lstStyle/>
          <a:p>
            <a:pPr marL="0" indent="0">
              <a:buNone/>
            </a:pPr>
            <a:r>
              <a:rPr lang="en-US" sz="1400" b="1" kern="0" spc="300" dirty="0">
                <a:solidFill>
                  <a:srgbClr val="B08D3C"/>
                </a:solidFill>
                <a:latin typeface="Calibri" pitchFamily="34" charset="0"/>
                <a:ea typeface="Calibri" pitchFamily="34" charset="-122"/>
                <a:cs typeface="Calibri" pitchFamily="34" charset="-120"/>
              </a:rPr>
              <a:t>TEMA 3</a:t>
            </a:r>
            <a:endParaRPr lang="en-US" sz="1400" dirty="0"/>
          </a:p>
        </p:txBody>
      </p:sp>
      <p:sp>
        <p:nvSpPr>
          <p:cNvPr id="6" name="Text 3"/>
          <p:cNvSpPr/>
          <p:nvPr/>
        </p:nvSpPr>
        <p:spPr>
          <a:xfrm>
            <a:off x="822960" y="2880360"/>
            <a:ext cx="7863840" cy="173736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Acción de tutela</a:t>
            </a:r>
            <a:endParaRPr lang="en-US" sz="4000" dirty="0"/>
          </a:p>
        </p:txBody>
      </p:sp>
      <p:sp>
        <p:nvSpPr>
          <p:cNvPr id="7" name="Text 4"/>
          <p:cNvSpPr/>
          <p:nvPr/>
        </p:nvSpPr>
        <p:spPr>
          <a:xfrm>
            <a:off x="822960" y="4572000"/>
            <a:ext cx="7498080" cy="731520"/>
          </a:xfrm>
          <a:prstGeom prst="rect">
            <a:avLst/>
          </a:prstGeom>
          <a:noFill/>
          <a:ln/>
        </p:spPr>
        <p:txBody>
          <a:bodyPr wrap="square" lIns="0" tIns="0" rIns="0" bIns="0" rtlCol="0" anchor="t"/>
          <a:lstStyle/>
          <a:p>
            <a:pPr marL="0" indent="0">
              <a:buNone/>
            </a:pPr>
            <a:r>
              <a:rPr lang="en-US" sz="1600" dirty="0">
                <a:solidFill>
                  <a:srgbClr val="CADCFC"/>
                </a:solidFill>
                <a:latin typeface="Calibri" pitchFamily="34" charset="0"/>
                <a:ea typeface="Calibri" pitchFamily="34" charset="-122"/>
                <a:cs typeface="Calibri" pitchFamily="34" charset="-120"/>
              </a:rPr>
              <a:t>El mecanismo de protección inmediata de los derechos fundamentales de nuestros usuarios.</a:t>
            </a:r>
            <a:endParaRPr lang="en-US" sz="1600" dirty="0"/>
          </a:p>
        </p:txBody>
      </p:sp>
      <p:sp>
        <p:nvSpPr>
          <p:cNvPr id="8" name="Text 5"/>
          <p:cNvSpPr/>
          <p:nvPr/>
        </p:nvSpPr>
        <p:spPr>
          <a:xfrm>
            <a:off x="822960" y="5806440"/>
            <a:ext cx="10515600" cy="457200"/>
          </a:xfrm>
          <a:prstGeom prst="rect">
            <a:avLst/>
          </a:prstGeom>
          <a:noFill/>
          <a:ln/>
        </p:spPr>
        <p:txBody>
          <a:bodyPr wrap="square" lIns="0" tIns="0" rIns="0" bIns="0" rtlCol="0" anchor="ctr"/>
          <a:lstStyle/>
          <a:p>
            <a:pPr marL="0" indent="0">
              <a:buNone/>
            </a:pPr>
            <a:r>
              <a:rPr lang="en-US" sz="1200" i="1" dirty="0">
                <a:solidFill>
                  <a:srgbClr val="CADCFC"/>
                </a:solidFill>
                <a:latin typeface="Calibri" pitchFamily="34" charset="0"/>
                <a:ea typeface="Calibri" pitchFamily="34" charset="-122"/>
                <a:cs typeface="Calibri" pitchFamily="34" charset="-120"/>
              </a:rPr>
              <a:t>Marco normativo: Constitución Política, art. 86 · Decreto 2591 de 1991 · Decreto 1069 de 2015 (reparto)</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74320"/>
          </a:xfrm>
          <a:prstGeom prst="rect">
            <a:avLst/>
          </a:prstGeom>
          <a:noFill/>
          <a:ln/>
        </p:spPr>
        <p:txBody>
          <a:bodyPr wrap="square" lIns="0" tIns="0" rIns="0" bIns="0" rtlCol="0" anchor="ctr"/>
          <a:lstStyle/>
          <a:p>
            <a:pPr marL="0" indent="0">
              <a:buNone/>
            </a:pPr>
            <a:r>
              <a:rPr lang="en-US" sz="1200" b="1" kern="0" spc="200" dirty="0">
                <a:solidFill>
                  <a:srgbClr val="8F7020"/>
                </a:solidFill>
                <a:latin typeface="Calibri" pitchFamily="34" charset="0"/>
                <a:ea typeface="Calibri" pitchFamily="34" charset="-122"/>
                <a:cs typeface="Calibri" pitchFamily="34" charset="-120"/>
              </a:rPr>
              <a:t>TEMA 3 · NATURALEZA (ART. 86 CP)</a:t>
            </a:r>
            <a:endParaRPr lang="en-US" sz="1200" dirty="0"/>
          </a:p>
        </p:txBody>
      </p:sp>
      <p:sp>
        <p:nvSpPr>
          <p:cNvPr id="3" name="Text 1"/>
          <p:cNvSpPr/>
          <p:nvPr/>
        </p:nvSpPr>
        <p:spPr>
          <a:xfrm>
            <a:off x="502920" y="658368"/>
            <a:ext cx="11155680" cy="685800"/>
          </a:xfrm>
          <a:prstGeom prst="rect">
            <a:avLst/>
          </a:prstGeom>
          <a:noFill/>
          <a:ln/>
        </p:spPr>
        <p:txBody>
          <a:bodyPr wrap="square" lIns="0" tIns="0" rIns="0" bIns="0" rtlCol="0" anchor="t"/>
          <a:lstStyle/>
          <a:p>
            <a:pPr marL="0" indent="0">
              <a:buNone/>
            </a:pPr>
            <a:r>
              <a:rPr lang="en-US" sz="3000" b="1" dirty="0">
                <a:solidFill>
                  <a:srgbClr val="1E2761"/>
                </a:solidFill>
                <a:latin typeface="Cambria" pitchFamily="34" charset="0"/>
                <a:ea typeface="Cambria" pitchFamily="34" charset="-122"/>
                <a:cs typeface="Cambria" pitchFamily="34" charset="-120"/>
              </a:rPr>
              <a:t>Características que la hacen ideal para población vulnerable</a:t>
            </a:r>
            <a:endParaRPr lang="en-US" sz="3000" dirty="0"/>
          </a:p>
        </p:txBody>
      </p:sp>
      <p:sp>
        <p:nvSpPr>
          <p:cNvPr id="4" name="Shape 2"/>
          <p:cNvSpPr/>
          <p:nvPr/>
        </p:nvSpPr>
        <p:spPr>
          <a:xfrm>
            <a:off x="502920" y="1600200"/>
            <a:ext cx="5490972" cy="1522476"/>
          </a:xfrm>
          <a:prstGeom prst="roundRect">
            <a:avLst>
              <a:gd name="adj" fmla="val 3604"/>
            </a:avLst>
          </a:prstGeom>
          <a:solidFill>
            <a:srgbClr val="F2F5FC"/>
          </a:solidFill>
          <a:ln w="12700">
            <a:solidFill>
              <a:srgbClr val="D9E1F2"/>
            </a:solidFill>
            <a:prstDash val="solid"/>
          </a:ln>
        </p:spPr>
      </p:sp>
      <p:sp>
        <p:nvSpPr>
          <p:cNvPr id="5" name="Shape 3"/>
          <p:cNvSpPr/>
          <p:nvPr/>
        </p:nvSpPr>
        <p:spPr>
          <a:xfrm>
            <a:off x="704088" y="1801368"/>
            <a:ext cx="457200" cy="457200"/>
          </a:xfrm>
          <a:prstGeom prst="ellipse">
            <a:avLst/>
          </a:prstGeom>
          <a:solidFill>
            <a:srgbClr val="B08D3C"/>
          </a:solidFill>
          <a:ln/>
        </p:spPr>
      </p:sp>
      <p:pic>
        <p:nvPicPr>
          <p:cNvPr id="6" name="Image 0" descr="icons/bolt-w.png"/>
          <p:cNvPicPr>
            <a:picLocks noChangeAspect="1"/>
          </p:cNvPicPr>
          <p:nvPr/>
        </p:nvPicPr>
        <p:blipFill>
          <a:blip r:embed="rId3"/>
          <a:stretch>
            <a:fillRect/>
          </a:stretch>
        </p:blipFill>
        <p:spPr>
          <a:xfrm>
            <a:off x="822960" y="1920240"/>
            <a:ext cx="219456" cy="219456"/>
          </a:xfrm>
          <a:prstGeom prst="rect">
            <a:avLst/>
          </a:prstGeom>
        </p:spPr>
      </p:pic>
      <p:sp>
        <p:nvSpPr>
          <p:cNvPr id="7" name="Text 4"/>
          <p:cNvSpPr/>
          <p:nvPr/>
        </p:nvSpPr>
        <p:spPr>
          <a:xfrm>
            <a:off x="1280160" y="1764792"/>
            <a:ext cx="4530852" cy="1229868"/>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Preferente y sumaria</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Trámite prevalente sobre cualquier otro asunto del despacho (salvo hábeas corpus). Fallo en máximo 10 días.</a:t>
            </a:r>
            <a:endParaRPr lang="en-US" sz="1450" dirty="0"/>
          </a:p>
        </p:txBody>
      </p:sp>
      <p:sp>
        <p:nvSpPr>
          <p:cNvPr id="8" name="Shape 5"/>
          <p:cNvSpPr/>
          <p:nvPr/>
        </p:nvSpPr>
        <p:spPr>
          <a:xfrm>
            <a:off x="6195060" y="1600200"/>
            <a:ext cx="5490972" cy="1522476"/>
          </a:xfrm>
          <a:prstGeom prst="roundRect">
            <a:avLst>
              <a:gd name="adj" fmla="val 3604"/>
            </a:avLst>
          </a:prstGeom>
          <a:solidFill>
            <a:srgbClr val="F2F5FC"/>
          </a:solidFill>
          <a:ln w="12700">
            <a:solidFill>
              <a:srgbClr val="D9E1F2"/>
            </a:solidFill>
            <a:prstDash val="solid"/>
          </a:ln>
        </p:spPr>
      </p:sp>
      <p:sp>
        <p:nvSpPr>
          <p:cNvPr id="9" name="Shape 6"/>
          <p:cNvSpPr/>
          <p:nvPr/>
        </p:nvSpPr>
        <p:spPr>
          <a:xfrm>
            <a:off x="6396228" y="1801368"/>
            <a:ext cx="457200" cy="457200"/>
          </a:xfrm>
          <a:prstGeom prst="ellipse">
            <a:avLst/>
          </a:prstGeom>
          <a:solidFill>
            <a:srgbClr val="B08D3C"/>
          </a:solidFill>
          <a:ln/>
        </p:spPr>
      </p:sp>
      <p:pic>
        <p:nvPicPr>
          <p:cNvPr id="10" name="Image 1" descr="icons/users-w.png"/>
          <p:cNvPicPr>
            <a:picLocks noChangeAspect="1"/>
          </p:cNvPicPr>
          <p:nvPr/>
        </p:nvPicPr>
        <p:blipFill>
          <a:blip r:embed="rId4"/>
          <a:stretch>
            <a:fillRect/>
          </a:stretch>
        </p:blipFill>
        <p:spPr>
          <a:xfrm>
            <a:off x="6515100" y="1920240"/>
            <a:ext cx="219456" cy="219456"/>
          </a:xfrm>
          <a:prstGeom prst="rect">
            <a:avLst/>
          </a:prstGeom>
        </p:spPr>
      </p:pic>
      <p:sp>
        <p:nvSpPr>
          <p:cNvPr id="11" name="Text 7"/>
          <p:cNvSpPr/>
          <p:nvPr/>
        </p:nvSpPr>
        <p:spPr>
          <a:xfrm>
            <a:off x="6972300" y="1764792"/>
            <a:ext cx="4530852" cy="1229868"/>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Informal</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No requiere abogado; puede presentarse verbalmente o por escrito, incluso por un menor o por agente oficioso cuando el titular no puede promover su propia defensa (art. 10).</a:t>
            </a:r>
            <a:endParaRPr lang="en-US" sz="1450" dirty="0"/>
          </a:p>
        </p:txBody>
      </p:sp>
      <p:sp>
        <p:nvSpPr>
          <p:cNvPr id="12" name="Shape 8"/>
          <p:cNvSpPr/>
          <p:nvPr/>
        </p:nvSpPr>
        <p:spPr>
          <a:xfrm>
            <a:off x="502920" y="3323844"/>
            <a:ext cx="5490972" cy="1522476"/>
          </a:xfrm>
          <a:prstGeom prst="roundRect">
            <a:avLst>
              <a:gd name="adj" fmla="val 3604"/>
            </a:avLst>
          </a:prstGeom>
          <a:solidFill>
            <a:srgbClr val="F2F5FC"/>
          </a:solidFill>
          <a:ln w="12700">
            <a:solidFill>
              <a:srgbClr val="D9E1F2"/>
            </a:solidFill>
            <a:prstDash val="solid"/>
          </a:ln>
        </p:spPr>
      </p:sp>
      <p:sp>
        <p:nvSpPr>
          <p:cNvPr id="13" name="Shape 9"/>
          <p:cNvSpPr/>
          <p:nvPr/>
        </p:nvSpPr>
        <p:spPr>
          <a:xfrm>
            <a:off x="704088" y="3525012"/>
            <a:ext cx="457200" cy="457200"/>
          </a:xfrm>
          <a:prstGeom prst="ellipse">
            <a:avLst/>
          </a:prstGeom>
          <a:solidFill>
            <a:srgbClr val="B08D3C"/>
          </a:solidFill>
          <a:ln/>
        </p:spPr>
      </p:sp>
      <p:pic>
        <p:nvPicPr>
          <p:cNvPr id="14" name="Image 2" descr="icons/shield-w.png"/>
          <p:cNvPicPr>
            <a:picLocks noChangeAspect="1"/>
          </p:cNvPicPr>
          <p:nvPr/>
        </p:nvPicPr>
        <p:blipFill>
          <a:blip r:embed="rId5"/>
          <a:stretch>
            <a:fillRect/>
          </a:stretch>
        </p:blipFill>
        <p:spPr>
          <a:xfrm>
            <a:off x="822960" y="3643884"/>
            <a:ext cx="219456" cy="219456"/>
          </a:xfrm>
          <a:prstGeom prst="rect">
            <a:avLst/>
          </a:prstGeom>
        </p:spPr>
      </p:pic>
      <p:sp>
        <p:nvSpPr>
          <p:cNvPr id="15" name="Text 10"/>
          <p:cNvSpPr/>
          <p:nvPr/>
        </p:nvSpPr>
        <p:spPr>
          <a:xfrm>
            <a:off x="1280160" y="3488436"/>
            <a:ext cx="4530852" cy="1229868"/>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Subsidiaria y residual</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Solo procede cuando no existe otro medio de defensa judicial, o cuando existiendo, se usa como mecanismo transitorio para evitar un perjuicio irremediable.</a:t>
            </a:r>
            <a:endParaRPr lang="en-US" sz="1450" dirty="0"/>
          </a:p>
        </p:txBody>
      </p:sp>
      <p:sp>
        <p:nvSpPr>
          <p:cNvPr id="16" name="Shape 11"/>
          <p:cNvSpPr/>
          <p:nvPr/>
        </p:nvSpPr>
        <p:spPr>
          <a:xfrm>
            <a:off x="6195060" y="3323844"/>
            <a:ext cx="5490972" cy="1522476"/>
          </a:xfrm>
          <a:prstGeom prst="roundRect">
            <a:avLst>
              <a:gd name="adj" fmla="val 3604"/>
            </a:avLst>
          </a:prstGeom>
          <a:solidFill>
            <a:srgbClr val="F2F5FC"/>
          </a:solidFill>
          <a:ln w="12700">
            <a:solidFill>
              <a:srgbClr val="D9E1F2"/>
            </a:solidFill>
            <a:prstDash val="solid"/>
          </a:ln>
        </p:spPr>
      </p:sp>
      <p:sp>
        <p:nvSpPr>
          <p:cNvPr id="17" name="Shape 12"/>
          <p:cNvSpPr/>
          <p:nvPr/>
        </p:nvSpPr>
        <p:spPr>
          <a:xfrm>
            <a:off x="6396228" y="3525012"/>
            <a:ext cx="457200" cy="457200"/>
          </a:xfrm>
          <a:prstGeom prst="ellipse">
            <a:avLst/>
          </a:prstGeom>
          <a:solidFill>
            <a:srgbClr val="B08D3C"/>
          </a:solidFill>
          <a:ln/>
        </p:spPr>
      </p:sp>
      <p:pic>
        <p:nvPicPr>
          <p:cNvPr id="18" name="Image 3" descr="icons/building-w.png"/>
          <p:cNvPicPr>
            <a:picLocks noChangeAspect="1"/>
          </p:cNvPicPr>
          <p:nvPr/>
        </p:nvPicPr>
        <p:blipFill>
          <a:blip r:embed="rId6"/>
          <a:stretch>
            <a:fillRect/>
          </a:stretch>
        </p:blipFill>
        <p:spPr>
          <a:xfrm>
            <a:off x="6515100" y="3643884"/>
            <a:ext cx="219456" cy="219456"/>
          </a:xfrm>
          <a:prstGeom prst="rect">
            <a:avLst/>
          </a:prstGeom>
        </p:spPr>
      </p:pic>
      <p:sp>
        <p:nvSpPr>
          <p:cNvPr id="19" name="Text 13"/>
          <p:cNvSpPr/>
          <p:nvPr/>
        </p:nvSpPr>
        <p:spPr>
          <a:xfrm>
            <a:off x="6972300" y="3488436"/>
            <a:ext cx="4530852" cy="1229868"/>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Contra autoridades y particulares</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Procede contra toda autoridad pública y, en los casos del art. 42, contra particulares: prestación de servicios públicos (salud, educación), o cuando el usuario está en estado de subordinación o indefensión.</a:t>
            </a:r>
            <a:endParaRPr lang="en-US" sz="1450" dirty="0"/>
          </a:p>
        </p:txBody>
      </p:sp>
      <p:sp>
        <p:nvSpPr>
          <p:cNvPr id="20" name="Shape 14"/>
          <p:cNvSpPr/>
          <p:nvPr/>
        </p:nvSpPr>
        <p:spPr>
          <a:xfrm>
            <a:off x="502920" y="5074920"/>
            <a:ext cx="11183112" cy="1051560"/>
          </a:xfrm>
          <a:prstGeom prst="roundRect">
            <a:avLst>
              <a:gd name="adj" fmla="val 6087"/>
            </a:avLst>
          </a:prstGeom>
          <a:solidFill>
            <a:srgbClr val="1E2761"/>
          </a:solidFill>
          <a:ln/>
        </p:spPr>
      </p:sp>
      <p:sp>
        <p:nvSpPr>
          <p:cNvPr id="21" name="Text 15"/>
          <p:cNvSpPr/>
          <p:nvPr/>
        </p:nvSpPr>
        <p:spPr>
          <a:xfrm>
            <a:off x="868680" y="5074920"/>
            <a:ext cx="10515600" cy="1051560"/>
          </a:xfrm>
          <a:prstGeom prst="rect">
            <a:avLst/>
          </a:prstGeom>
          <a:noFill/>
          <a:ln/>
        </p:spPr>
        <p:txBody>
          <a:bodyPr wrap="square" lIns="0" tIns="0" rIns="0" bIns="0" rtlCol="0" anchor="ctr"/>
          <a:lstStyle/>
          <a:p>
            <a:pPr marL="0" indent="0">
              <a:buNone/>
            </a:pPr>
            <a:r>
              <a:rPr lang="en-US" sz="1400" b="1" dirty="0">
                <a:solidFill>
                  <a:srgbClr val="B08D3C"/>
                </a:solidFill>
                <a:latin typeface="Calibri" pitchFamily="34" charset="0"/>
                <a:ea typeface="Calibri" pitchFamily="34" charset="-122"/>
                <a:cs typeface="Calibri" pitchFamily="34" charset="-120"/>
              </a:rPr>
              <a:t>Perjuicio irremediable (jurisprudencia constitucional): </a:t>
            </a:r>
            <a:r>
              <a:rPr lang="en-US" sz="1400" dirty="0">
                <a:solidFill>
                  <a:srgbClr val="FFFFFF"/>
                </a:solidFill>
                <a:latin typeface="Calibri" pitchFamily="34" charset="0"/>
                <a:ea typeface="Calibri" pitchFamily="34" charset="-122"/>
                <a:cs typeface="Calibri" pitchFamily="34" charset="-120"/>
              </a:rPr>
              <a:t>daño inminente, grave, que exige medidas urgentes e impostergables. Es la llave que abre la tutela como mecanismo transitorio cuando existe otra vía judicial.</a:t>
            </a:r>
            <a:endParaRPr lang="en-US" sz="1400" dirty="0"/>
          </a:p>
        </p:txBody>
      </p:sp>
      <p:sp>
        <p:nvSpPr>
          <p:cNvPr id="22" name="Text 16"/>
          <p:cNvSpPr/>
          <p:nvPr/>
        </p:nvSpPr>
        <p:spPr>
          <a:xfrm>
            <a:off x="502920" y="6473952"/>
            <a:ext cx="6858000" cy="274320"/>
          </a:xfrm>
          <a:prstGeom prst="rect">
            <a:avLst/>
          </a:prstGeom>
          <a:noFill/>
          <a:ln/>
        </p:spPr>
        <p:txBody>
          <a:bodyPr wrap="square" lIns="0" tIns="0" rIns="0" bIns="0" rtlCol="0" anchor="ctr"/>
          <a:lstStyle/>
          <a:p>
            <a:pPr marL="0" indent="0">
              <a:buNone/>
            </a:pPr>
            <a:r>
              <a:rPr lang="en-US" sz="900" dirty="0">
                <a:solidFill>
                  <a:srgbClr val="5A6480"/>
                </a:solidFill>
                <a:latin typeface="Calibri" pitchFamily="34" charset="0"/>
                <a:ea typeface="Calibri" pitchFamily="34" charset="-122"/>
                <a:cs typeface="Calibri" pitchFamily="34" charset="-120"/>
              </a:rPr>
              <a:t>Consultorios Jurídicos — Universidad de Nariño · Área de Derecho Público</a:t>
            </a:r>
            <a:endParaRPr lang="en-US" sz="900" dirty="0"/>
          </a:p>
        </p:txBody>
      </p:sp>
      <p:sp>
        <p:nvSpPr>
          <p:cNvPr id="23" name="Text 17"/>
          <p:cNvSpPr/>
          <p:nvPr/>
        </p:nvSpPr>
        <p:spPr>
          <a:xfrm>
            <a:off x="11338560" y="6473952"/>
            <a:ext cx="457200" cy="274320"/>
          </a:xfrm>
          <a:prstGeom prst="rect">
            <a:avLst/>
          </a:prstGeom>
          <a:noFill/>
          <a:ln/>
        </p:spPr>
        <p:txBody>
          <a:bodyPr wrap="square" lIns="0" tIns="0" rIns="0" bIns="0" rtlCol="0" anchor="ctr"/>
          <a:lstStyle/>
          <a:p>
            <a:pPr marL="0" indent="0" algn="r">
              <a:buNone/>
            </a:pPr>
            <a:r>
              <a:rPr lang="en-US" sz="900" dirty="0">
                <a:solidFill>
                  <a:srgbClr val="5A6480"/>
                </a:solidFill>
                <a:latin typeface="Calibri" pitchFamily="34" charset="0"/>
                <a:ea typeface="Calibri" pitchFamily="34" charset="-122"/>
                <a:cs typeface="Calibri" pitchFamily="34" charset="-120"/>
              </a:rPr>
              <a:t>14</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74320"/>
          </a:xfrm>
          <a:prstGeom prst="rect">
            <a:avLst/>
          </a:prstGeom>
          <a:noFill/>
          <a:ln/>
        </p:spPr>
        <p:txBody>
          <a:bodyPr wrap="square" lIns="0" tIns="0" rIns="0" bIns="0" rtlCol="0" anchor="ctr"/>
          <a:lstStyle/>
          <a:p>
            <a:pPr marL="0" indent="0">
              <a:buNone/>
            </a:pPr>
            <a:r>
              <a:rPr lang="en-US" sz="1200" b="1" kern="0" spc="200" dirty="0">
                <a:solidFill>
                  <a:srgbClr val="8F7020"/>
                </a:solidFill>
                <a:latin typeface="Calibri" pitchFamily="34" charset="0"/>
                <a:ea typeface="Calibri" pitchFamily="34" charset="-122"/>
                <a:cs typeface="Calibri" pitchFamily="34" charset="-120"/>
              </a:rPr>
              <a:t>TEMA 3 · REQUISITOS DE PROCEDENCIA</a:t>
            </a:r>
            <a:endParaRPr lang="en-US" sz="1200" dirty="0"/>
          </a:p>
        </p:txBody>
      </p:sp>
      <p:sp>
        <p:nvSpPr>
          <p:cNvPr id="3" name="Text 1"/>
          <p:cNvSpPr/>
          <p:nvPr/>
        </p:nvSpPr>
        <p:spPr>
          <a:xfrm>
            <a:off x="502920" y="658368"/>
            <a:ext cx="11155680" cy="685800"/>
          </a:xfrm>
          <a:prstGeom prst="rect">
            <a:avLst/>
          </a:prstGeom>
          <a:noFill/>
          <a:ln/>
        </p:spPr>
        <p:txBody>
          <a:bodyPr wrap="square" lIns="0" tIns="0" rIns="0" bIns="0" rtlCol="0" anchor="t"/>
          <a:lstStyle/>
          <a:p>
            <a:pPr marL="0" indent="0">
              <a:buNone/>
            </a:pPr>
            <a:r>
              <a:rPr lang="en-US" sz="3000" b="1" dirty="0">
                <a:solidFill>
                  <a:srgbClr val="1E2761"/>
                </a:solidFill>
                <a:latin typeface="Cambria" pitchFamily="34" charset="0"/>
                <a:ea typeface="Cambria" pitchFamily="34" charset="-122"/>
                <a:cs typeface="Cambria" pitchFamily="34" charset="-120"/>
              </a:rPr>
              <a:t>El filtro que el practicante debe verificar antes de redactar</a:t>
            </a:r>
            <a:endParaRPr lang="en-US" sz="3000" dirty="0"/>
          </a:p>
        </p:txBody>
      </p:sp>
      <p:sp>
        <p:nvSpPr>
          <p:cNvPr id="4" name="Shape 2"/>
          <p:cNvSpPr/>
          <p:nvPr/>
        </p:nvSpPr>
        <p:spPr>
          <a:xfrm>
            <a:off x="502920" y="1572768"/>
            <a:ext cx="5669280" cy="1008126"/>
          </a:xfrm>
          <a:prstGeom prst="roundRect">
            <a:avLst>
              <a:gd name="adj" fmla="val 5442"/>
            </a:avLst>
          </a:prstGeom>
          <a:solidFill>
            <a:srgbClr val="F2F5FC"/>
          </a:solidFill>
          <a:ln w="12700">
            <a:solidFill>
              <a:srgbClr val="D9E1F2"/>
            </a:solidFill>
            <a:prstDash val="solid"/>
          </a:ln>
        </p:spPr>
      </p:sp>
      <p:sp>
        <p:nvSpPr>
          <p:cNvPr id="5" name="Shape 3"/>
          <p:cNvSpPr/>
          <p:nvPr/>
        </p:nvSpPr>
        <p:spPr>
          <a:xfrm>
            <a:off x="685800" y="1755648"/>
            <a:ext cx="384048" cy="384048"/>
          </a:xfrm>
          <a:prstGeom prst="ellipse">
            <a:avLst/>
          </a:prstGeom>
          <a:solidFill>
            <a:srgbClr val="1E2761"/>
          </a:solidFill>
          <a:ln/>
        </p:spPr>
      </p:sp>
      <p:sp>
        <p:nvSpPr>
          <p:cNvPr id="6" name="Text 4"/>
          <p:cNvSpPr/>
          <p:nvPr/>
        </p:nvSpPr>
        <p:spPr>
          <a:xfrm>
            <a:off x="685800" y="1755648"/>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7" name="Text 5"/>
          <p:cNvSpPr/>
          <p:nvPr/>
        </p:nvSpPr>
        <p:spPr>
          <a:xfrm>
            <a:off x="1216152" y="1737360"/>
            <a:ext cx="4773168" cy="715518"/>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Legitimación por activa (art. 10)</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El titular del derecho, su representante, apoderado, agente oficioso, o el Defensor del Pueblo y los personeros.</a:t>
            </a:r>
            <a:endParaRPr lang="en-US" sz="1450" dirty="0"/>
          </a:p>
        </p:txBody>
      </p:sp>
      <p:sp>
        <p:nvSpPr>
          <p:cNvPr id="8" name="Shape 6"/>
          <p:cNvSpPr/>
          <p:nvPr/>
        </p:nvSpPr>
        <p:spPr>
          <a:xfrm>
            <a:off x="502920" y="2745486"/>
            <a:ext cx="5669280" cy="1008126"/>
          </a:xfrm>
          <a:prstGeom prst="roundRect">
            <a:avLst>
              <a:gd name="adj" fmla="val 5442"/>
            </a:avLst>
          </a:prstGeom>
          <a:solidFill>
            <a:srgbClr val="F2F5FC"/>
          </a:solidFill>
          <a:ln w="12700">
            <a:solidFill>
              <a:srgbClr val="D9E1F2"/>
            </a:solidFill>
            <a:prstDash val="solid"/>
          </a:ln>
        </p:spPr>
      </p:sp>
      <p:sp>
        <p:nvSpPr>
          <p:cNvPr id="9" name="Shape 7"/>
          <p:cNvSpPr/>
          <p:nvPr/>
        </p:nvSpPr>
        <p:spPr>
          <a:xfrm>
            <a:off x="685800" y="2928366"/>
            <a:ext cx="384048" cy="384048"/>
          </a:xfrm>
          <a:prstGeom prst="ellipse">
            <a:avLst/>
          </a:prstGeom>
          <a:solidFill>
            <a:srgbClr val="1E2761"/>
          </a:solidFill>
          <a:ln/>
        </p:spPr>
      </p:sp>
      <p:sp>
        <p:nvSpPr>
          <p:cNvPr id="10" name="Text 8"/>
          <p:cNvSpPr/>
          <p:nvPr/>
        </p:nvSpPr>
        <p:spPr>
          <a:xfrm>
            <a:off x="685800" y="2928366"/>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1" name="Text 9"/>
          <p:cNvSpPr/>
          <p:nvPr/>
        </p:nvSpPr>
        <p:spPr>
          <a:xfrm>
            <a:off x="1216152" y="2910078"/>
            <a:ext cx="4773168" cy="715518"/>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Legitimación por pasiva</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Autoridad o particular (art. 42) a quien se atribuye la vulneración o amenaza. Identificar bien al accionado evita fallos inhibitorios.</a:t>
            </a:r>
            <a:endParaRPr lang="en-US" sz="1450" dirty="0"/>
          </a:p>
        </p:txBody>
      </p:sp>
      <p:sp>
        <p:nvSpPr>
          <p:cNvPr id="12" name="Shape 10"/>
          <p:cNvSpPr/>
          <p:nvPr/>
        </p:nvSpPr>
        <p:spPr>
          <a:xfrm>
            <a:off x="502920" y="3918204"/>
            <a:ext cx="5669280" cy="1008126"/>
          </a:xfrm>
          <a:prstGeom prst="roundRect">
            <a:avLst>
              <a:gd name="adj" fmla="val 5442"/>
            </a:avLst>
          </a:prstGeom>
          <a:solidFill>
            <a:srgbClr val="F2F5FC"/>
          </a:solidFill>
          <a:ln w="12700">
            <a:solidFill>
              <a:srgbClr val="D9E1F2"/>
            </a:solidFill>
            <a:prstDash val="solid"/>
          </a:ln>
        </p:spPr>
      </p:sp>
      <p:sp>
        <p:nvSpPr>
          <p:cNvPr id="13" name="Shape 11"/>
          <p:cNvSpPr/>
          <p:nvPr/>
        </p:nvSpPr>
        <p:spPr>
          <a:xfrm>
            <a:off x="685800" y="4101084"/>
            <a:ext cx="384048" cy="384048"/>
          </a:xfrm>
          <a:prstGeom prst="ellipse">
            <a:avLst/>
          </a:prstGeom>
          <a:solidFill>
            <a:srgbClr val="1E2761"/>
          </a:solidFill>
          <a:ln/>
        </p:spPr>
      </p:sp>
      <p:sp>
        <p:nvSpPr>
          <p:cNvPr id="14" name="Text 12"/>
          <p:cNvSpPr/>
          <p:nvPr/>
        </p:nvSpPr>
        <p:spPr>
          <a:xfrm>
            <a:off x="685800" y="4101084"/>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5" name="Text 13"/>
          <p:cNvSpPr/>
          <p:nvPr/>
        </p:nvSpPr>
        <p:spPr>
          <a:xfrm>
            <a:off x="1216152" y="4082796"/>
            <a:ext cx="4773168" cy="715518"/>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Inmediatez</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No hay caducidad, pero debe interponerse en un plazo razonable desde la vulneración. Justificar la demora cuando exista (sujetos vulnerables merecen análisis flexible).</a:t>
            </a:r>
            <a:endParaRPr lang="en-US" sz="1450" dirty="0"/>
          </a:p>
        </p:txBody>
      </p:sp>
      <p:sp>
        <p:nvSpPr>
          <p:cNvPr id="16" name="Shape 14"/>
          <p:cNvSpPr/>
          <p:nvPr/>
        </p:nvSpPr>
        <p:spPr>
          <a:xfrm>
            <a:off x="502920" y="5090922"/>
            <a:ext cx="5669280" cy="1008126"/>
          </a:xfrm>
          <a:prstGeom prst="roundRect">
            <a:avLst>
              <a:gd name="adj" fmla="val 5442"/>
            </a:avLst>
          </a:prstGeom>
          <a:solidFill>
            <a:srgbClr val="F2F5FC"/>
          </a:solidFill>
          <a:ln w="12700">
            <a:solidFill>
              <a:srgbClr val="D9E1F2"/>
            </a:solidFill>
            <a:prstDash val="solid"/>
          </a:ln>
        </p:spPr>
      </p:sp>
      <p:sp>
        <p:nvSpPr>
          <p:cNvPr id="17" name="Shape 15"/>
          <p:cNvSpPr/>
          <p:nvPr/>
        </p:nvSpPr>
        <p:spPr>
          <a:xfrm>
            <a:off x="685800" y="5273802"/>
            <a:ext cx="384048" cy="384048"/>
          </a:xfrm>
          <a:prstGeom prst="ellipse">
            <a:avLst/>
          </a:prstGeom>
          <a:solidFill>
            <a:srgbClr val="1E2761"/>
          </a:solidFill>
          <a:ln/>
        </p:spPr>
      </p:sp>
      <p:sp>
        <p:nvSpPr>
          <p:cNvPr id="18" name="Text 16"/>
          <p:cNvSpPr/>
          <p:nvPr/>
        </p:nvSpPr>
        <p:spPr>
          <a:xfrm>
            <a:off x="685800" y="5273802"/>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9" name="Text 17"/>
          <p:cNvSpPr/>
          <p:nvPr/>
        </p:nvSpPr>
        <p:spPr>
          <a:xfrm>
            <a:off x="1216152" y="5255514"/>
            <a:ext cx="4773168" cy="715518"/>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Subsidiariedad (art. 6)</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Verificar que no exista otro medio judicial idóneo y eficaz, o argumentar el perjuicio irremediable. Improcede contra sentencias de tutela y frente a derechos colectivos (salvo conexidad).</a:t>
            </a:r>
            <a:endParaRPr lang="en-US" sz="1450" dirty="0"/>
          </a:p>
        </p:txBody>
      </p:sp>
      <p:sp>
        <p:nvSpPr>
          <p:cNvPr id="20" name="Shape 18"/>
          <p:cNvSpPr/>
          <p:nvPr/>
        </p:nvSpPr>
        <p:spPr>
          <a:xfrm>
            <a:off x="6400800" y="1572768"/>
            <a:ext cx="5285232" cy="4526280"/>
          </a:xfrm>
          <a:prstGeom prst="roundRect">
            <a:avLst>
              <a:gd name="adj" fmla="val 1414"/>
            </a:avLst>
          </a:prstGeom>
          <a:solidFill>
            <a:srgbClr val="F2F5FC"/>
          </a:solidFill>
          <a:ln w="12700">
            <a:solidFill>
              <a:srgbClr val="D9E1F2"/>
            </a:solidFill>
            <a:prstDash val="solid"/>
          </a:ln>
        </p:spPr>
      </p:sp>
      <p:sp>
        <p:nvSpPr>
          <p:cNvPr id="21" name="Shape 19"/>
          <p:cNvSpPr/>
          <p:nvPr/>
        </p:nvSpPr>
        <p:spPr>
          <a:xfrm>
            <a:off x="6675120" y="1783080"/>
            <a:ext cx="457200" cy="457200"/>
          </a:xfrm>
          <a:prstGeom prst="ellipse">
            <a:avLst/>
          </a:prstGeom>
          <a:solidFill>
            <a:srgbClr val="B08D3C"/>
          </a:solidFill>
          <a:ln/>
        </p:spPr>
      </p:sp>
      <p:pic>
        <p:nvPicPr>
          <p:cNvPr id="22" name="Image 0" descr="icons/clipboard-w.png"/>
          <p:cNvPicPr>
            <a:picLocks noChangeAspect="1"/>
          </p:cNvPicPr>
          <p:nvPr/>
        </p:nvPicPr>
        <p:blipFill>
          <a:blip r:embed="rId3"/>
          <a:stretch>
            <a:fillRect/>
          </a:stretch>
        </p:blipFill>
        <p:spPr>
          <a:xfrm>
            <a:off x="6793992" y="1901952"/>
            <a:ext cx="219456" cy="219456"/>
          </a:xfrm>
          <a:prstGeom prst="rect">
            <a:avLst/>
          </a:prstGeom>
        </p:spPr>
      </p:pic>
      <p:sp>
        <p:nvSpPr>
          <p:cNvPr id="23" name="Text 20"/>
          <p:cNvSpPr/>
          <p:nvPr/>
        </p:nvSpPr>
        <p:spPr>
          <a:xfrm>
            <a:off x="7315200" y="1828800"/>
            <a:ext cx="4206240" cy="411480"/>
          </a:xfrm>
          <a:prstGeom prst="rect">
            <a:avLst/>
          </a:prstGeom>
          <a:noFill/>
          <a:ln/>
        </p:spPr>
        <p:txBody>
          <a:bodyPr wrap="square" lIns="0" tIns="0" rIns="0" bIns="0" rtlCol="0" anchor="ctr"/>
          <a:lstStyle/>
          <a:p>
            <a:pPr marL="0" indent="0">
              <a:buNone/>
            </a:pPr>
            <a:r>
              <a:rPr lang="en-US" sz="1500" b="1" dirty="0">
                <a:solidFill>
                  <a:srgbClr val="1E2761"/>
                </a:solidFill>
                <a:latin typeface="Calibri" pitchFamily="34" charset="0"/>
                <a:ea typeface="Calibri" pitchFamily="34" charset="-122"/>
                <a:cs typeface="Calibri" pitchFamily="34" charset="-120"/>
              </a:rPr>
              <a:t>Contenido de la solicitud (art. 14)</a:t>
            </a:r>
            <a:endParaRPr lang="en-US" sz="1500" dirty="0"/>
          </a:p>
        </p:txBody>
      </p:sp>
      <p:sp>
        <p:nvSpPr>
          <p:cNvPr id="24" name="Text 21"/>
          <p:cNvSpPr/>
          <p:nvPr/>
        </p:nvSpPr>
        <p:spPr>
          <a:xfrm>
            <a:off x="6720840" y="2377440"/>
            <a:ext cx="4663440" cy="3566160"/>
          </a:xfrm>
          <a:prstGeom prst="rect">
            <a:avLst/>
          </a:prstGeom>
          <a:noFill/>
          <a:ln/>
        </p:spPr>
        <p:txBody>
          <a:bodyPr wrap="square" lIns="0" tIns="0" rIns="0" bIns="0" rtlCol="0" anchor="t"/>
          <a:lstStyle/>
          <a:p>
            <a:pPr marL="177800" indent="-177800">
              <a:spcAft>
                <a:spcPts val="800"/>
              </a:spcAft>
              <a:buSzPct val="100000"/>
              <a:buChar char="•"/>
            </a:pPr>
            <a:r>
              <a:rPr lang="en-US" sz="1250" dirty="0">
                <a:solidFill>
                  <a:srgbClr val="1C2340"/>
                </a:solidFill>
                <a:latin typeface="Calibri" pitchFamily="34" charset="0"/>
                <a:ea typeface="Calibri" pitchFamily="34" charset="-122"/>
                <a:cs typeface="Calibri" pitchFamily="34" charset="-120"/>
              </a:rPr>
              <a:t>Relación clara de los hechos que causan la vulneración o amenaza.</a:t>
            </a:r>
            <a:endParaRPr lang="en-US" sz="1250" dirty="0"/>
          </a:p>
          <a:p>
            <a:pPr marL="177800" indent="-177800">
              <a:spcAft>
                <a:spcPts val="800"/>
              </a:spcAft>
              <a:buSzPct val="100000"/>
              <a:buChar char="•"/>
            </a:pPr>
            <a:r>
              <a:rPr lang="en-US" sz="1250" dirty="0">
                <a:solidFill>
                  <a:srgbClr val="1C2340"/>
                </a:solidFill>
                <a:latin typeface="Calibri" pitchFamily="34" charset="0"/>
                <a:ea typeface="Calibri" pitchFamily="34" charset="-122"/>
                <a:cs typeface="Calibri" pitchFamily="34" charset="-120"/>
              </a:rPr>
              <a:t>Derecho fundamental que se considera violado o amenazado.</a:t>
            </a:r>
            <a:endParaRPr lang="en-US" sz="1250" dirty="0"/>
          </a:p>
          <a:p>
            <a:pPr marL="177800" indent="-177800">
              <a:spcAft>
                <a:spcPts val="800"/>
              </a:spcAft>
              <a:buSzPct val="100000"/>
              <a:buChar char="•"/>
            </a:pPr>
            <a:r>
              <a:rPr lang="en-US" sz="1250" dirty="0">
                <a:solidFill>
                  <a:srgbClr val="1C2340"/>
                </a:solidFill>
                <a:latin typeface="Calibri" pitchFamily="34" charset="0"/>
                <a:ea typeface="Calibri" pitchFamily="34" charset="-122"/>
                <a:cs typeface="Calibri" pitchFamily="34" charset="-120"/>
              </a:rPr>
              <a:t>Identificación de la autoridad o particular accionado, si es posible.</a:t>
            </a:r>
            <a:endParaRPr lang="en-US" sz="1250" dirty="0"/>
          </a:p>
          <a:p>
            <a:pPr marL="177800" indent="-177800">
              <a:spcAft>
                <a:spcPts val="800"/>
              </a:spcAft>
              <a:buSzPct val="100000"/>
              <a:buChar char="•"/>
            </a:pPr>
            <a:r>
              <a:rPr lang="en-US" sz="1250" dirty="0">
                <a:solidFill>
                  <a:srgbClr val="1C2340"/>
                </a:solidFill>
                <a:latin typeface="Calibri" pitchFamily="34" charset="0"/>
                <a:ea typeface="Calibri" pitchFamily="34" charset="-122"/>
                <a:cs typeface="Calibri" pitchFamily="34" charset="-120"/>
              </a:rPr>
              <a:t>Descripción de las circunstancias relevantes y pruebas disponibles.</a:t>
            </a:r>
            <a:endParaRPr lang="en-US" sz="1250" dirty="0"/>
          </a:p>
          <a:p>
            <a:pPr marL="177800" indent="-177800">
              <a:spcAft>
                <a:spcPts val="800"/>
              </a:spcAft>
              <a:buSzPct val="100000"/>
              <a:buChar char="•"/>
            </a:pPr>
            <a:r>
              <a:rPr lang="en-US" sz="1250" dirty="0">
                <a:solidFill>
                  <a:srgbClr val="1C2340"/>
                </a:solidFill>
                <a:latin typeface="Calibri" pitchFamily="34" charset="0"/>
                <a:ea typeface="Calibri" pitchFamily="34" charset="-122"/>
                <a:cs typeface="Calibri" pitchFamily="34" charset="-120"/>
              </a:rPr>
              <a:t>Nombre y lugar de residencia del solicitante.</a:t>
            </a:r>
            <a:endParaRPr lang="en-US" sz="1250" dirty="0"/>
          </a:p>
          <a:p>
            <a:pPr marL="177800" indent="-177800">
              <a:spcAft>
                <a:spcPts val="800"/>
              </a:spcAft>
              <a:buSzPct val="100000"/>
              <a:buChar char="•"/>
            </a:pPr>
            <a:r>
              <a:rPr lang="en-US" sz="1250" b="1" dirty="0">
                <a:solidFill>
                  <a:srgbClr val="1C2340"/>
                </a:solidFill>
                <a:latin typeface="Calibri" pitchFamily="34" charset="0"/>
                <a:ea typeface="Calibri" pitchFamily="34" charset="-122"/>
                <a:cs typeface="Calibri" pitchFamily="34" charset="-120"/>
              </a:rPr>
              <a:t>Juramento de no haber presentado otra tutela por los mismos hechos (evita la temeridad del art. 38: rechazo y hasta sanciones).</a:t>
            </a:r>
            <a:endParaRPr lang="en-US" sz="1250" dirty="0"/>
          </a:p>
          <a:p>
            <a:pPr marL="177800" indent="-177800">
              <a:spcAft>
                <a:spcPts val="800"/>
              </a:spcAft>
              <a:buSzPct val="100000"/>
              <a:buChar char="•"/>
            </a:pPr>
            <a:r>
              <a:rPr lang="en-US" sz="1250" i="1" dirty="0">
                <a:solidFill>
                  <a:srgbClr val="1C2340"/>
                </a:solidFill>
                <a:latin typeface="Calibri" pitchFamily="34" charset="0"/>
                <a:ea typeface="Calibri" pitchFamily="34" charset="-122"/>
                <a:cs typeface="Calibri" pitchFamily="34" charset="-120"/>
              </a:rPr>
              <a:t>No se requiere citar la norma constitucional infringida ni fórmulas sacramentales.</a:t>
            </a:r>
            <a:endParaRPr lang="en-US" sz="1250" dirty="0"/>
          </a:p>
        </p:txBody>
      </p:sp>
      <p:sp>
        <p:nvSpPr>
          <p:cNvPr id="25" name="Text 22"/>
          <p:cNvSpPr/>
          <p:nvPr/>
        </p:nvSpPr>
        <p:spPr>
          <a:xfrm>
            <a:off x="502920" y="6473952"/>
            <a:ext cx="6858000" cy="274320"/>
          </a:xfrm>
          <a:prstGeom prst="rect">
            <a:avLst/>
          </a:prstGeom>
          <a:noFill/>
          <a:ln/>
        </p:spPr>
        <p:txBody>
          <a:bodyPr wrap="square" lIns="0" tIns="0" rIns="0" bIns="0" rtlCol="0" anchor="ctr"/>
          <a:lstStyle/>
          <a:p>
            <a:pPr marL="0" indent="0">
              <a:buNone/>
            </a:pPr>
            <a:r>
              <a:rPr lang="en-US" sz="900" dirty="0">
                <a:solidFill>
                  <a:srgbClr val="5A6480"/>
                </a:solidFill>
                <a:latin typeface="Calibri" pitchFamily="34" charset="0"/>
                <a:ea typeface="Calibri" pitchFamily="34" charset="-122"/>
                <a:cs typeface="Calibri" pitchFamily="34" charset="-120"/>
              </a:rPr>
              <a:t>Consultorios Jurídicos — Universidad de Nariño · Área de Derecho Público</a:t>
            </a:r>
            <a:endParaRPr lang="en-US" sz="900" dirty="0"/>
          </a:p>
        </p:txBody>
      </p:sp>
      <p:sp>
        <p:nvSpPr>
          <p:cNvPr id="26" name="Text 23"/>
          <p:cNvSpPr/>
          <p:nvPr/>
        </p:nvSpPr>
        <p:spPr>
          <a:xfrm>
            <a:off x="11338560" y="6473952"/>
            <a:ext cx="457200" cy="274320"/>
          </a:xfrm>
          <a:prstGeom prst="rect">
            <a:avLst/>
          </a:prstGeom>
          <a:noFill/>
          <a:ln/>
        </p:spPr>
        <p:txBody>
          <a:bodyPr wrap="square" lIns="0" tIns="0" rIns="0" bIns="0" rtlCol="0" anchor="ctr"/>
          <a:lstStyle/>
          <a:p>
            <a:pPr marL="0" indent="0" algn="r">
              <a:buNone/>
            </a:pPr>
            <a:r>
              <a:rPr lang="en-US" sz="900" dirty="0">
                <a:solidFill>
                  <a:srgbClr val="5A6480"/>
                </a:solidFill>
                <a:latin typeface="Calibri" pitchFamily="34" charset="0"/>
                <a:ea typeface="Calibri" pitchFamily="34" charset="-122"/>
                <a:cs typeface="Calibri" pitchFamily="34" charset="-120"/>
              </a:rPr>
              <a:t>15</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74320"/>
          </a:xfrm>
          <a:prstGeom prst="rect">
            <a:avLst/>
          </a:prstGeom>
          <a:noFill/>
          <a:ln/>
        </p:spPr>
        <p:txBody>
          <a:bodyPr wrap="square" lIns="0" tIns="0" rIns="0" bIns="0" rtlCol="0" anchor="ctr"/>
          <a:lstStyle/>
          <a:p>
            <a:pPr marL="0" indent="0">
              <a:buNone/>
            </a:pPr>
            <a:r>
              <a:rPr lang="en-US" sz="1200" b="1" kern="0" spc="200" dirty="0">
                <a:solidFill>
                  <a:srgbClr val="8F7020"/>
                </a:solidFill>
                <a:latin typeface="Calibri" pitchFamily="34" charset="0"/>
                <a:ea typeface="Calibri" pitchFamily="34" charset="-122"/>
                <a:cs typeface="Calibri" pitchFamily="34" charset="-120"/>
              </a:rPr>
              <a:t>TEMA 3 · TRÁMITE DE LA ACCIÓN (DECRETO 2591 DE 1991)</a:t>
            </a:r>
            <a:endParaRPr lang="en-US" sz="1200" dirty="0"/>
          </a:p>
        </p:txBody>
      </p:sp>
      <p:sp>
        <p:nvSpPr>
          <p:cNvPr id="3" name="Text 1"/>
          <p:cNvSpPr/>
          <p:nvPr/>
        </p:nvSpPr>
        <p:spPr>
          <a:xfrm>
            <a:off x="502920" y="658368"/>
            <a:ext cx="11155680" cy="685800"/>
          </a:xfrm>
          <a:prstGeom prst="rect">
            <a:avLst/>
          </a:prstGeom>
          <a:noFill/>
          <a:ln/>
        </p:spPr>
        <p:txBody>
          <a:bodyPr wrap="square" lIns="0" tIns="0" rIns="0" bIns="0" rtlCol="0" anchor="t"/>
          <a:lstStyle/>
          <a:p>
            <a:pPr marL="0" indent="0">
              <a:buNone/>
            </a:pPr>
            <a:r>
              <a:rPr lang="en-US" sz="3000" b="1" dirty="0">
                <a:solidFill>
                  <a:srgbClr val="1E2761"/>
                </a:solidFill>
                <a:latin typeface="Cambria" pitchFamily="34" charset="0"/>
                <a:ea typeface="Cambria" pitchFamily="34" charset="-122"/>
                <a:cs typeface="Cambria" pitchFamily="34" charset="-120"/>
              </a:rPr>
              <a:t>Una línea de tiempo que el practicante acompaña de principio a fin</a:t>
            </a:r>
            <a:endParaRPr lang="en-US" sz="3000" dirty="0"/>
          </a:p>
        </p:txBody>
      </p:sp>
      <p:sp>
        <p:nvSpPr>
          <p:cNvPr id="4" name="Shape 2"/>
          <p:cNvSpPr/>
          <p:nvPr/>
        </p:nvSpPr>
        <p:spPr>
          <a:xfrm>
            <a:off x="502920" y="1828800"/>
            <a:ext cx="1635252" cy="1371600"/>
          </a:xfrm>
          <a:prstGeom prst="roundRect">
            <a:avLst>
              <a:gd name="adj" fmla="val 3333"/>
            </a:avLst>
          </a:prstGeom>
          <a:solidFill>
            <a:srgbClr val="1E2761"/>
          </a:solidFill>
          <a:ln/>
        </p:spPr>
      </p:sp>
      <p:sp>
        <p:nvSpPr>
          <p:cNvPr id="5" name="Text 3"/>
          <p:cNvSpPr/>
          <p:nvPr/>
        </p:nvSpPr>
        <p:spPr>
          <a:xfrm>
            <a:off x="612648" y="1883664"/>
            <a:ext cx="1415796" cy="126187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Presentación y reparto</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Ante cualquier juez con jurisdicción (reglas de reparto D. 1069/15)</a:t>
            </a:r>
            <a:endParaRPr lang="en-US" sz="1150" dirty="0"/>
          </a:p>
        </p:txBody>
      </p:sp>
      <p:sp>
        <p:nvSpPr>
          <p:cNvPr id="6" name="Shape 4"/>
          <p:cNvSpPr/>
          <p:nvPr/>
        </p:nvSpPr>
        <p:spPr>
          <a:xfrm>
            <a:off x="2179320" y="2414016"/>
            <a:ext cx="192024" cy="201168"/>
          </a:xfrm>
          <a:prstGeom prst="chevron">
            <a:avLst/>
          </a:prstGeom>
          <a:solidFill>
            <a:srgbClr val="B08D3C"/>
          </a:solidFill>
          <a:ln/>
        </p:spPr>
      </p:sp>
      <p:sp>
        <p:nvSpPr>
          <p:cNvPr id="7" name="Shape 5"/>
          <p:cNvSpPr/>
          <p:nvPr/>
        </p:nvSpPr>
        <p:spPr>
          <a:xfrm>
            <a:off x="2412492" y="1828800"/>
            <a:ext cx="1635252" cy="1371600"/>
          </a:xfrm>
          <a:prstGeom prst="roundRect">
            <a:avLst>
              <a:gd name="adj" fmla="val 3333"/>
            </a:avLst>
          </a:prstGeom>
          <a:solidFill>
            <a:srgbClr val="2B3775"/>
          </a:solidFill>
          <a:ln/>
        </p:spPr>
      </p:sp>
      <p:sp>
        <p:nvSpPr>
          <p:cNvPr id="8" name="Text 6"/>
          <p:cNvSpPr/>
          <p:nvPr/>
        </p:nvSpPr>
        <p:spPr>
          <a:xfrm>
            <a:off x="2522220" y="1883664"/>
            <a:ext cx="1415796" cy="126187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Medidas provisionales</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Art. 7: el juez puede proteger de inmediato</a:t>
            </a:r>
            <a:endParaRPr lang="en-US" sz="1150" dirty="0"/>
          </a:p>
        </p:txBody>
      </p:sp>
      <p:sp>
        <p:nvSpPr>
          <p:cNvPr id="9" name="Shape 7"/>
          <p:cNvSpPr/>
          <p:nvPr/>
        </p:nvSpPr>
        <p:spPr>
          <a:xfrm>
            <a:off x="4088892" y="2414016"/>
            <a:ext cx="192024" cy="201168"/>
          </a:xfrm>
          <a:prstGeom prst="chevron">
            <a:avLst/>
          </a:prstGeom>
          <a:solidFill>
            <a:srgbClr val="B08D3C"/>
          </a:solidFill>
          <a:ln/>
        </p:spPr>
      </p:sp>
      <p:sp>
        <p:nvSpPr>
          <p:cNvPr id="10" name="Shape 8"/>
          <p:cNvSpPr/>
          <p:nvPr/>
        </p:nvSpPr>
        <p:spPr>
          <a:xfrm>
            <a:off x="4322064" y="1828800"/>
            <a:ext cx="1635252" cy="1371600"/>
          </a:xfrm>
          <a:prstGeom prst="roundRect">
            <a:avLst>
              <a:gd name="adj" fmla="val 3333"/>
            </a:avLst>
          </a:prstGeom>
          <a:solidFill>
            <a:srgbClr val="1E2761"/>
          </a:solidFill>
          <a:ln/>
        </p:spPr>
      </p:sp>
      <p:sp>
        <p:nvSpPr>
          <p:cNvPr id="11" name="Text 9"/>
          <p:cNvSpPr/>
          <p:nvPr/>
        </p:nvSpPr>
        <p:spPr>
          <a:xfrm>
            <a:off x="4431792" y="1883664"/>
            <a:ext cx="1415796" cy="126187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Fallo: 10 días</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Art. 29: orden de cumplimiento en máx. 48 horas</a:t>
            </a:r>
            <a:endParaRPr lang="en-US" sz="1150" dirty="0"/>
          </a:p>
        </p:txBody>
      </p:sp>
      <p:sp>
        <p:nvSpPr>
          <p:cNvPr id="12" name="Shape 10"/>
          <p:cNvSpPr/>
          <p:nvPr/>
        </p:nvSpPr>
        <p:spPr>
          <a:xfrm>
            <a:off x="5998464" y="2414016"/>
            <a:ext cx="192024" cy="201168"/>
          </a:xfrm>
          <a:prstGeom prst="chevron">
            <a:avLst/>
          </a:prstGeom>
          <a:solidFill>
            <a:srgbClr val="B08D3C"/>
          </a:solidFill>
          <a:ln/>
        </p:spPr>
      </p:sp>
      <p:sp>
        <p:nvSpPr>
          <p:cNvPr id="13" name="Shape 11"/>
          <p:cNvSpPr/>
          <p:nvPr/>
        </p:nvSpPr>
        <p:spPr>
          <a:xfrm>
            <a:off x="6231636" y="1828800"/>
            <a:ext cx="1635252" cy="1371600"/>
          </a:xfrm>
          <a:prstGeom prst="roundRect">
            <a:avLst>
              <a:gd name="adj" fmla="val 3333"/>
            </a:avLst>
          </a:prstGeom>
          <a:solidFill>
            <a:srgbClr val="2B3775"/>
          </a:solidFill>
          <a:ln/>
        </p:spPr>
      </p:sp>
      <p:sp>
        <p:nvSpPr>
          <p:cNvPr id="14" name="Text 12"/>
          <p:cNvSpPr/>
          <p:nvPr/>
        </p:nvSpPr>
        <p:spPr>
          <a:xfrm>
            <a:off x="6341364" y="1883664"/>
            <a:ext cx="1415796" cy="126187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Impugnación: 3 días</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Art. 31: desde la notificación del fallo</a:t>
            </a:r>
            <a:endParaRPr lang="en-US" sz="1150" dirty="0"/>
          </a:p>
        </p:txBody>
      </p:sp>
      <p:sp>
        <p:nvSpPr>
          <p:cNvPr id="15" name="Shape 13"/>
          <p:cNvSpPr/>
          <p:nvPr/>
        </p:nvSpPr>
        <p:spPr>
          <a:xfrm>
            <a:off x="7908036" y="2414016"/>
            <a:ext cx="192024" cy="201168"/>
          </a:xfrm>
          <a:prstGeom prst="chevron">
            <a:avLst/>
          </a:prstGeom>
          <a:solidFill>
            <a:srgbClr val="B08D3C"/>
          </a:solidFill>
          <a:ln/>
        </p:spPr>
      </p:sp>
      <p:sp>
        <p:nvSpPr>
          <p:cNvPr id="16" name="Shape 14"/>
          <p:cNvSpPr/>
          <p:nvPr/>
        </p:nvSpPr>
        <p:spPr>
          <a:xfrm>
            <a:off x="8141208" y="1828800"/>
            <a:ext cx="1635252" cy="1371600"/>
          </a:xfrm>
          <a:prstGeom prst="roundRect">
            <a:avLst>
              <a:gd name="adj" fmla="val 3333"/>
            </a:avLst>
          </a:prstGeom>
          <a:solidFill>
            <a:srgbClr val="1E2761"/>
          </a:solidFill>
          <a:ln/>
        </p:spPr>
      </p:sp>
      <p:sp>
        <p:nvSpPr>
          <p:cNvPr id="17" name="Text 15"/>
          <p:cNvSpPr/>
          <p:nvPr/>
        </p:nvSpPr>
        <p:spPr>
          <a:xfrm>
            <a:off x="8250936" y="1883664"/>
            <a:ext cx="1415796" cy="126187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2ª instancia: 20 días</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Art. 32: confirma o revoca</a:t>
            </a:r>
            <a:endParaRPr lang="en-US" sz="1150" dirty="0"/>
          </a:p>
        </p:txBody>
      </p:sp>
      <p:sp>
        <p:nvSpPr>
          <p:cNvPr id="18" name="Shape 16"/>
          <p:cNvSpPr/>
          <p:nvPr/>
        </p:nvSpPr>
        <p:spPr>
          <a:xfrm>
            <a:off x="9817608" y="2414016"/>
            <a:ext cx="192024" cy="201168"/>
          </a:xfrm>
          <a:prstGeom prst="chevron">
            <a:avLst/>
          </a:prstGeom>
          <a:solidFill>
            <a:srgbClr val="B08D3C"/>
          </a:solidFill>
          <a:ln/>
        </p:spPr>
      </p:sp>
      <p:sp>
        <p:nvSpPr>
          <p:cNvPr id="19" name="Shape 17"/>
          <p:cNvSpPr/>
          <p:nvPr/>
        </p:nvSpPr>
        <p:spPr>
          <a:xfrm>
            <a:off x="10050780" y="1828800"/>
            <a:ext cx="1635252" cy="1371600"/>
          </a:xfrm>
          <a:prstGeom prst="roundRect">
            <a:avLst>
              <a:gd name="adj" fmla="val 3333"/>
            </a:avLst>
          </a:prstGeom>
          <a:solidFill>
            <a:srgbClr val="2B3775"/>
          </a:solidFill>
          <a:ln/>
        </p:spPr>
      </p:sp>
      <p:sp>
        <p:nvSpPr>
          <p:cNvPr id="20" name="Text 18"/>
          <p:cNvSpPr/>
          <p:nvPr/>
        </p:nvSpPr>
        <p:spPr>
          <a:xfrm>
            <a:off x="10160508" y="1883664"/>
            <a:ext cx="1415796" cy="126187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Revisión eventual</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Corte Constitucional (arts. 33 a 36)</a:t>
            </a:r>
            <a:endParaRPr lang="en-US" sz="1150" dirty="0"/>
          </a:p>
        </p:txBody>
      </p:sp>
      <p:sp>
        <p:nvSpPr>
          <p:cNvPr id="21" name="Shape 19"/>
          <p:cNvSpPr/>
          <p:nvPr/>
        </p:nvSpPr>
        <p:spPr>
          <a:xfrm>
            <a:off x="502920" y="3657600"/>
            <a:ext cx="3593592" cy="2468880"/>
          </a:xfrm>
          <a:prstGeom prst="roundRect">
            <a:avLst>
              <a:gd name="adj" fmla="val 2222"/>
            </a:avLst>
          </a:prstGeom>
          <a:solidFill>
            <a:srgbClr val="F2F5FC"/>
          </a:solidFill>
          <a:ln w="12700">
            <a:solidFill>
              <a:srgbClr val="D9E1F2"/>
            </a:solidFill>
            <a:prstDash val="solid"/>
          </a:ln>
        </p:spPr>
      </p:sp>
      <p:sp>
        <p:nvSpPr>
          <p:cNvPr id="22" name="Shape 20"/>
          <p:cNvSpPr/>
          <p:nvPr/>
        </p:nvSpPr>
        <p:spPr>
          <a:xfrm>
            <a:off x="704088" y="3858768"/>
            <a:ext cx="420624" cy="420624"/>
          </a:xfrm>
          <a:prstGeom prst="ellipse">
            <a:avLst/>
          </a:prstGeom>
          <a:solidFill>
            <a:srgbClr val="B08D3C"/>
          </a:solidFill>
          <a:ln/>
        </p:spPr>
      </p:sp>
      <p:pic>
        <p:nvPicPr>
          <p:cNvPr id="23" name="Image 0" descr="icons/check-w.png"/>
          <p:cNvPicPr>
            <a:picLocks noChangeAspect="1"/>
          </p:cNvPicPr>
          <p:nvPr/>
        </p:nvPicPr>
        <p:blipFill>
          <a:blip r:embed="rId3"/>
          <a:stretch>
            <a:fillRect/>
          </a:stretch>
        </p:blipFill>
        <p:spPr>
          <a:xfrm>
            <a:off x="813450" y="3968130"/>
            <a:ext cx="201900" cy="201900"/>
          </a:xfrm>
          <a:prstGeom prst="rect">
            <a:avLst/>
          </a:prstGeom>
        </p:spPr>
      </p:pic>
      <p:sp>
        <p:nvSpPr>
          <p:cNvPr id="24" name="Text 21"/>
          <p:cNvSpPr/>
          <p:nvPr/>
        </p:nvSpPr>
        <p:spPr>
          <a:xfrm>
            <a:off x="704088" y="4434840"/>
            <a:ext cx="3191256" cy="156362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La orden judicial (art. 23)</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Garantiza al agraviado el pleno goce de su derecho: hacer, no hacer o deshacer. El fallo es de inmediato cumplimiento, aun si se impugna (la impugnación no suspende).</a:t>
            </a:r>
            <a:endParaRPr lang="en-US" sz="1450" dirty="0"/>
          </a:p>
        </p:txBody>
      </p:sp>
      <p:sp>
        <p:nvSpPr>
          <p:cNvPr id="25" name="Shape 22"/>
          <p:cNvSpPr/>
          <p:nvPr/>
        </p:nvSpPr>
        <p:spPr>
          <a:xfrm>
            <a:off x="4297680" y="3657600"/>
            <a:ext cx="3593592" cy="2468880"/>
          </a:xfrm>
          <a:prstGeom prst="roundRect">
            <a:avLst>
              <a:gd name="adj" fmla="val 2222"/>
            </a:avLst>
          </a:prstGeom>
          <a:solidFill>
            <a:srgbClr val="F2F5FC"/>
          </a:solidFill>
          <a:ln w="12700">
            <a:solidFill>
              <a:srgbClr val="D9E1F2"/>
            </a:solidFill>
            <a:prstDash val="solid"/>
          </a:ln>
        </p:spPr>
      </p:sp>
      <p:sp>
        <p:nvSpPr>
          <p:cNvPr id="26" name="Shape 23"/>
          <p:cNvSpPr/>
          <p:nvPr/>
        </p:nvSpPr>
        <p:spPr>
          <a:xfrm>
            <a:off x="4498848" y="3858768"/>
            <a:ext cx="420624" cy="420624"/>
          </a:xfrm>
          <a:prstGeom prst="ellipse">
            <a:avLst/>
          </a:prstGeom>
          <a:solidFill>
            <a:srgbClr val="B08D3C"/>
          </a:solidFill>
          <a:ln/>
        </p:spPr>
      </p:sp>
      <p:pic>
        <p:nvPicPr>
          <p:cNvPr id="27" name="Image 1" descr="icons/gavel-w.png"/>
          <p:cNvPicPr>
            <a:picLocks noChangeAspect="1"/>
          </p:cNvPicPr>
          <p:nvPr/>
        </p:nvPicPr>
        <p:blipFill>
          <a:blip r:embed="rId4"/>
          <a:stretch>
            <a:fillRect/>
          </a:stretch>
        </p:blipFill>
        <p:spPr>
          <a:xfrm>
            <a:off x="4608210" y="3968130"/>
            <a:ext cx="201900" cy="201900"/>
          </a:xfrm>
          <a:prstGeom prst="rect">
            <a:avLst/>
          </a:prstGeom>
        </p:spPr>
      </p:pic>
      <p:sp>
        <p:nvSpPr>
          <p:cNvPr id="28" name="Text 24"/>
          <p:cNvSpPr/>
          <p:nvPr/>
        </p:nvSpPr>
        <p:spPr>
          <a:xfrm>
            <a:off x="4498848" y="4434840"/>
            <a:ext cx="3191256" cy="156362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Cumplimiento y desacato (arts. 27 y 52)</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Si el obligado no cumple, el juez mantiene la competencia hasta que el derecho quede restablecido. El incidente de desacato puede terminar en arresto hasta de 6 meses y multa hasta de 20 SMLMV.</a:t>
            </a:r>
            <a:endParaRPr lang="en-US" sz="1450" dirty="0"/>
          </a:p>
        </p:txBody>
      </p:sp>
      <p:sp>
        <p:nvSpPr>
          <p:cNvPr id="29" name="Shape 25"/>
          <p:cNvSpPr/>
          <p:nvPr/>
        </p:nvSpPr>
        <p:spPr>
          <a:xfrm>
            <a:off x="8092440" y="3657600"/>
            <a:ext cx="3593592" cy="2468880"/>
          </a:xfrm>
          <a:prstGeom prst="roundRect">
            <a:avLst>
              <a:gd name="adj" fmla="val 2222"/>
            </a:avLst>
          </a:prstGeom>
          <a:solidFill>
            <a:srgbClr val="F2F5FC"/>
          </a:solidFill>
          <a:ln w="12700">
            <a:solidFill>
              <a:srgbClr val="D9E1F2"/>
            </a:solidFill>
            <a:prstDash val="solid"/>
          </a:ln>
        </p:spPr>
      </p:sp>
      <p:sp>
        <p:nvSpPr>
          <p:cNvPr id="30" name="Shape 26"/>
          <p:cNvSpPr/>
          <p:nvPr/>
        </p:nvSpPr>
        <p:spPr>
          <a:xfrm>
            <a:off x="8293608" y="3858768"/>
            <a:ext cx="420624" cy="420624"/>
          </a:xfrm>
          <a:prstGeom prst="ellipse">
            <a:avLst/>
          </a:prstGeom>
          <a:solidFill>
            <a:srgbClr val="B08D3C"/>
          </a:solidFill>
          <a:ln/>
        </p:spPr>
      </p:sp>
      <p:pic>
        <p:nvPicPr>
          <p:cNvPr id="31" name="Image 2" descr="icons/heart-w.png"/>
          <p:cNvPicPr>
            <a:picLocks noChangeAspect="1"/>
          </p:cNvPicPr>
          <p:nvPr/>
        </p:nvPicPr>
        <p:blipFill>
          <a:blip r:embed="rId5"/>
          <a:stretch>
            <a:fillRect/>
          </a:stretch>
        </p:blipFill>
        <p:spPr>
          <a:xfrm>
            <a:off x="8402970" y="3968130"/>
            <a:ext cx="201900" cy="201900"/>
          </a:xfrm>
          <a:prstGeom prst="rect">
            <a:avLst/>
          </a:prstGeom>
        </p:spPr>
      </p:pic>
      <p:sp>
        <p:nvSpPr>
          <p:cNvPr id="32" name="Text 27"/>
          <p:cNvSpPr/>
          <p:nvPr/>
        </p:nvSpPr>
        <p:spPr>
          <a:xfrm>
            <a:off x="8293608" y="4434840"/>
            <a:ext cx="3191256" cy="156362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Rol del practicante</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Acompañar al usuario en todo el ciclo: redacción, radicación, vigilancia de términos, impugnación si el fallo es adverso y, de ser necesario, solicitud de desacato. Registrar cada actuación en la plataforma.</a:t>
            </a:r>
            <a:endParaRPr lang="en-US" sz="1450" dirty="0"/>
          </a:p>
        </p:txBody>
      </p:sp>
      <p:sp>
        <p:nvSpPr>
          <p:cNvPr id="33" name="Text 28"/>
          <p:cNvSpPr/>
          <p:nvPr/>
        </p:nvSpPr>
        <p:spPr>
          <a:xfrm>
            <a:off x="502920" y="6473952"/>
            <a:ext cx="6858000" cy="274320"/>
          </a:xfrm>
          <a:prstGeom prst="rect">
            <a:avLst/>
          </a:prstGeom>
          <a:noFill/>
          <a:ln/>
        </p:spPr>
        <p:txBody>
          <a:bodyPr wrap="square" lIns="0" tIns="0" rIns="0" bIns="0" rtlCol="0" anchor="ctr"/>
          <a:lstStyle/>
          <a:p>
            <a:pPr marL="0" indent="0">
              <a:buNone/>
            </a:pPr>
            <a:r>
              <a:rPr lang="en-US" sz="900" dirty="0">
                <a:solidFill>
                  <a:srgbClr val="5A6480"/>
                </a:solidFill>
                <a:latin typeface="Calibri" pitchFamily="34" charset="0"/>
                <a:ea typeface="Calibri" pitchFamily="34" charset="-122"/>
                <a:cs typeface="Calibri" pitchFamily="34" charset="-120"/>
              </a:rPr>
              <a:t>Consultorios Jurídicos — Universidad de Nariño · Área de Derecho Público</a:t>
            </a:r>
            <a:endParaRPr lang="en-US" sz="900" dirty="0"/>
          </a:p>
        </p:txBody>
      </p:sp>
      <p:sp>
        <p:nvSpPr>
          <p:cNvPr id="34" name="Text 29"/>
          <p:cNvSpPr/>
          <p:nvPr/>
        </p:nvSpPr>
        <p:spPr>
          <a:xfrm>
            <a:off x="11338560" y="6473952"/>
            <a:ext cx="457200" cy="274320"/>
          </a:xfrm>
          <a:prstGeom prst="rect">
            <a:avLst/>
          </a:prstGeom>
          <a:noFill/>
          <a:ln/>
        </p:spPr>
        <p:txBody>
          <a:bodyPr wrap="square" lIns="0" tIns="0" rIns="0" bIns="0" rtlCol="0" anchor="ctr"/>
          <a:lstStyle/>
          <a:p>
            <a:pPr marL="0" indent="0" algn="r">
              <a:buNone/>
            </a:pPr>
            <a:r>
              <a:rPr lang="en-US" sz="900" dirty="0">
                <a:solidFill>
                  <a:srgbClr val="5A6480"/>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E2761"/>
        </a:solidFill>
        <a:effectLst/>
      </p:bgPr>
    </p:bg>
    <p:spTree>
      <p:nvGrpSpPr>
        <p:cNvPr id="1" name=""/>
        <p:cNvGrpSpPr/>
        <p:nvPr/>
      </p:nvGrpSpPr>
      <p:grpSpPr>
        <a:xfrm>
          <a:off x="0" y="0"/>
          <a:ext cx="0" cy="0"/>
          <a:chOff x="0" y="0"/>
          <a:chExt cx="0" cy="0"/>
        </a:xfrm>
      </p:grpSpPr>
      <p:sp>
        <p:nvSpPr>
          <p:cNvPr id="2" name="Text 0"/>
          <p:cNvSpPr/>
          <p:nvPr/>
        </p:nvSpPr>
        <p:spPr>
          <a:xfrm>
            <a:off x="7406640" y="822960"/>
            <a:ext cx="4572000" cy="5120640"/>
          </a:xfrm>
          <a:prstGeom prst="rect">
            <a:avLst/>
          </a:prstGeom>
          <a:noFill/>
          <a:ln/>
        </p:spPr>
        <p:txBody>
          <a:bodyPr wrap="square" lIns="0" tIns="0" rIns="0" bIns="0" rtlCol="0" anchor="ctr"/>
          <a:lstStyle/>
          <a:p>
            <a:pPr marL="0" indent="0" algn="r">
              <a:buNone/>
            </a:pPr>
            <a:r>
              <a:rPr lang="en-US" sz="30000" b="1" dirty="0">
                <a:solidFill>
                  <a:srgbClr val="2B3775"/>
                </a:solidFill>
                <a:latin typeface="Cambria" pitchFamily="34" charset="0"/>
                <a:ea typeface="Cambria" pitchFamily="34" charset="-122"/>
                <a:cs typeface="Cambria" pitchFamily="34" charset="-120"/>
              </a:rPr>
              <a:t>4</a:t>
            </a:r>
            <a:endParaRPr lang="en-US" sz="30000" dirty="0"/>
          </a:p>
        </p:txBody>
      </p:sp>
      <p:sp>
        <p:nvSpPr>
          <p:cNvPr id="3" name="Shape 1"/>
          <p:cNvSpPr/>
          <p:nvPr/>
        </p:nvSpPr>
        <p:spPr>
          <a:xfrm>
            <a:off x="777240" y="1371600"/>
            <a:ext cx="822960" cy="822960"/>
          </a:xfrm>
          <a:prstGeom prst="ellipse">
            <a:avLst/>
          </a:prstGeom>
          <a:solidFill>
            <a:srgbClr val="B08D3C"/>
          </a:solidFill>
          <a:ln/>
        </p:spPr>
      </p:sp>
      <p:pic>
        <p:nvPicPr>
          <p:cNvPr id="4" name="Image 0" descr="icons/leaf-w.png"/>
          <p:cNvPicPr>
            <a:picLocks noChangeAspect="1"/>
          </p:cNvPicPr>
          <p:nvPr/>
        </p:nvPicPr>
        <p:blipFill>
          <a:blip r:embed="rId3"/>
          <a:stretch>
            <a:fillRect/>
          </a:stretch>
        </p:blipFill>
        <p:spPr>
          <a:xfrm>
            <a:off x="991210" y="1585570"/>
            <a:ext cx="395021" cy="395021"/>
          </a:xfrm>
          <a:prstGeom prst="rect">
            <a:avLst/>
          </a:prstGeom>
        </p:spPr>
      </p:pic>
      <p:sp>
        <p:nvSpPr>
          <p:cNvPr id="5" name="Text 2"/>
          <p:cNvSpPr/>
          <p:nvPr/>
        </p:nvSpPr>
        <p:spPr>
          <a:xfrm>
            <a:off x="822960" y="2514600"/>
            <a:ext cx="5486400" cy="365760"/>
          </a:xfrm>
          <a:prstGeom prst="rect">
            <a:avLst/>
          </a:prstGeom>
          <a:noFill/>
          <a:ln/>
        </p:spPr>
        <p:txBody>
          <a:bodyPr wrap="square" lIns="0" tIns="0" rIns="0" bIns="0" rtlCol="0" anchor="ctr"/>
          <a:lstStyle/>
          <a:p>
            <a:pPr marL="0" indent="0">
              <a:buNone/>
            </a:pPr>
            <a:r>
              <a:rPr lang="en-US" sz="1400" b="1" kern="0" spc="300" dirty="0">
                <a:solidFill>
                  <a:srgbClr val="B08D3C"/>
                </a:solidFill>
                <a:latin typeface="Calibri" pitchFamily="34" charset="0"/>
                <a:ea typeface="Calibri" pitchFamily="34" charset="-122"/>
                <a:cs typeface="Calibri" pitchFamily="34" charset="-120"/>
              </a:rPr>
              <a:t>TEMA 4</a:t>
            </a:r>
            <a:endParaRPr lang="en-US" sz="1400" dirty="0"/>
          </a:p>
        </p:txBody>
      </p:sp>
      <p:sp>
        <p:nvSpPr>
          <p:cNvPr id="6" name="Text 3"/>
          <p:cNvSpPr/>
          <p:nvPr/>
        </p:nvSpPr>
        <p:spPr>
          <a:xfrm>
            <a:off x="822960" y="2880360"/>
            <a:ext cx="7863840" cy="173736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Acción popular</a:t>
            </a:r>
            <a:endParaRPr lang="en-US" sz="4000" dirty="0"/>
          </a:p>
        </p:txBody>
      </p:sp>
      <p:sp>
        <p:nvSpPr>
          <p:cNvPr id="7" name="Text 4"/>
          <p:cNvSpPr/>
          <p:nvPr/>
        </p:nvSpPr>
        <p:spPr>
          <a:xfrm>
            <a:off x="822960" y="4572000"/>
            <a:ext cx="7498080" cy="731520"/>
          </a:xfrm>
          <a:prstGeom prst="rect">
            <a:avLst/>
          </a:prstGeom>
          <a:noFill/>
          <a:ln/>
        </p:spPr>
        <p:txBody>
          <a:bodyPr wrap="square" lIns="0" tIns="0" rIns="0" bIns="0" rtlCol="0" anchor="t"/>
          <a:lstStyle/>
          <a:p>
            <a:pPr marL="0" indent="0">
              <a:buNone/>
            </a:pPr>
            <a:r>
              <a:rPr lang="en-US" sz="1600" dirty="0">
                <a:solidFill>
                  <a:srgbClr val="CADCFC"/>
                </a:solidFill>
                <a:latin typeface="Calibri" pitchFamily="34" charset="0"/>
                <a:ea typeface="Calibri" pitchFamily="34" charset="-122"/>
                <a:cs typeface="Calibri" pitchFamily="34" charset="-120"/>
              </a:rPr>
              <a:t>La defensa judicial de los derechos e intereses colectivos de la comunidad.</a:t>
            </a:r>
            <a:endParaRPr lang="en-US" sz="1600" dirty="0"/>
          </a:p>
        </p:txBody>
      </p:sp>
      <p:sp>
        <p:nvSpPr>
          <p:cNvPr id="8" name="Text 5"/>
          <p:cNvSpPr/>
          <p:nvPr/>
        </p:nvSpPr>
        <p:spPr>
          <a:xfrm>
            <a:off x="822960" y="5806440"/>
            <a:ext cx="10515600" cy="457200"/>
          </a:xfrm>
          <a:prstGeom prst="rect">
            <a:avLst/>
          </a:prstGeom>
          <a:noFill/>
          <a:ln/>
        </p:spPr>
        <p:txBody>
          <a:bodyPr wrap="square" lIns="0" tIns="0" rIns="0" bIns="0" rtlCol="0" anchor="ctr"/>
          <a:lstStyle/>
          <a:p>
            <a:pPr marL="0" indent="0">
              <a:buNone/>
            </a:pPr>
            <a:r>
              <a:rPr lang="en-US" sz="1200" i="1" dirty="0">
                <a:solidFill>
                  <a:srgbClr val="CADCFC"/>
                </a:solidFill>
                <a:latin typeface="Calibri" pitchFamily="34" charset="0"/>
                <a:ea typeface="Calibri" pitchFamily="34" charset="-122"/>
                <a:cs typeface="Calibri" pitchFamily="34" charset="-120"/>
              </a:rPr>
              <a:t>Marco normativo: Constitución Política, art. 88 · Ley 472 de 1998 · Ley 1425 de 2010</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74320"/>
          </a:xfrm>
          <a:prstGeom prst="rect">
            <a:avLst/>
          </a:prstGeom>
          <a:noFill/>
          <a:ln/>
        </p:spPr>
        <p:txBody>
          <a:bodyPr wrap="square" lIns="0" tIns="0" rIns="0" bIns="0" rtlCol="0" anchor="ctr"/>
          <a:lstStyle/>
          <a:p>
            <a:pPr marL="0" indent="0">
              <a:buNone/>
            </a:pPr>
            <a:r>
              <a:rPr lang="en-US" sz="1200" b="1" kern="0" spc="200" dirty="0">
                <a:solidFill>
                  <a:srgbClr val="8F7020"/>
                </a:solidFill>
                <a:latin typeface="Calibri" pitchFamily="34" charset="0"/>
                <a:ea typeface="Calibri" pitchFamily="34" charset="-122"/>
                <a:cs typeface="Calibri" pitchFamily="34" charset="-120"/>
              </a:rPr>
              <a:t>TEMA 4 · ¿QUÉ PROTEGE Y QUIÉN PUEDE EJERCERLA?</a:t>
            </a:r>
            <a:endParaRPr lang="en-US" sz="1200" dirty="0"/>
          </a:p>
        </p:txBody>
      </p:sp>
      <p:sp>
        <p:nvSpPr>
          <p:cNvPr id="3" name="Text 1"/>
          <p:cNvSpPr/>
          <p:nvPr/>
        </p:nvSpPr>
        <p:spPr>
          <a:xfrm>
            <a:off x="502920" y="658368"/>
            <a:ext cx="11155680" cy="685800"/>
          </a:xfrm>
          <a:prstGeom prst="rect">
            <a:avLst/>
          </a:prstGeom>
          <a:noFill/>
          <a:ln/>
        </p:spPr>
        <p:txBody>
          <a:bodyPr wrap="square" lIns="0" tIns="0" rIns="0" bIns="0" rtlCol="0" anchor="t"/>
          <a:lstStyle/>
          <a:p>
            <a:pPr marL="0" indent="0">
              <a:buNone/>
            </a:pPr>
            <a:r>
              <a:rPr lang="en-US" sz="3000" b="1" dirty="0">
                <a:solidFill>
                  <a:srgbClr val="1E2761"/>
                </a:solidFill>
                <a:latin typeface="Cambria" pitchFamily="34" charset="0"/>
                <a:ea typeface="Cambria" pitchFamily="34" charset="-122"/>
                <a:cs typeface="Cambria" pitchFamily="34" charset="-120"/>
              </a:rPr>
              <a:t>Derechos e intereses colectivos (art. 4, Ley 472 de 1998)</a:t>
            </a:r>
            <a:endParaRPr lang="en-US" sz="3000" dirty="0"/>
          </a:p>
        </p:txBody>
      </p:sp>
      <p:sp>
        <p:nvSpPr>
          <p:cNvPr id="4" name="Shape 2"/>
          <p:cNvSpPr/>
          <p:nvPr/>
        </p:nvSpPr>
        <p:spPr>
          <a:xfrm>
            <a:off x="502920" y="1572768"/>
            <a:ext cx="2658618" cy="2560320"/>
          </a:xfrm>
          <a:prstGeom prst="roundRect">
            <a:avLst>
              <a:gd name="adj" fmla="val 2143"/>
            </a:avLst>
          </a:prstGeom>
          <a:solidFill>
            <a:srgbClr val="F2F5FC"/>
          </a:solidFill>
          <a:ln w="12700">
            <a:solidFill>
              <a:srgbClr val="D9E1F2"/>
            </a:solidFill>
            <a:prstDash val="solid"/>
          </a:ln>
        </p:spPr>
      </p:sp>
      <p:sp>
        <p:nvSpPr>
          <p:cNvPr id="5" name="Shape 3"/>
          <p:cNvSpPr/>
          <p:nvPr/>
        </p:nvSpPr>
        <p:spPr>
          <a:xfrm>
            <a:off x="704088" y="1773936"/>
            <a:ext cx="420624" cy="420624"/>
          </a:xfrm>
          <a:prstGeom prst="ellipse">
            <a:avLst/>
          </a:prstGeom>
          <a:solidFill>
            <a:srgbClr val="B08D3C"/>
          </a:solidFill>
          <a:ln/>
        </p:spPr>
      </p:sp>
      <p:pic>
        <p:nvPicPr>
          <p:cNvPr id="6" name="Image 0" descr="icons/leaf-w.png"/>
          <p:cNvPicPr>
            <a:picLocks noChangeAspect="1"/>
          </p:cNvPicPr>
          <p:nvPr/>
        </p:nvPicPr>
        <p:blipFill>
          <a:blip r:embed="rId3"/>
          <a:stretch>
            <a:fillRect/>
          </a:stretch>
        </p:blipFill>
        <p:spPr>
          <a:xfrm>
            <a:off x="813450" y="1883298"/>
            <a:ext cx="201900" cy="201900"/>
          </a:xfrm>
          <a:prstGeom prst="rect">
            <a:avLst/>
          </a:prstGeom>
        </p:spPr>
      </p:pic>
      <p:sp>
        <p:nvSpPr>
          <p:cNvPr id="7" name="Text 4"/>
          <p:cNvSpPr/>
          <p:nvPr/>
        </p:nvSpPr>
        <p:spPr>
          <a:xfrm>
            <a:off x="704088" y="2350008"/>
            <a:ext cx="2256282" cy="165506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Ambiente sano y equilibrio ecológico</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Contaminación, manejo de residuos, recursos naturales.</a:t>
            </a:r>
            <a:endParaRPr lang="en-US" sz="1450" dirty="0"/>
          </a:p>
        </p:txBody>
      </p:sp>
      <p:sp>
        <p:nvSpPr>
          <p:cNvPr id="8" name="Shape 5"/>
          <p:cNvSpPr/>
          <p:nvPr/>
        </p:nvSpPr>
        <p:spPr>
          <a:xfrm>
            <a:off x="3344418" y="1572768"/>
            <a:ext cx="2658618" cy="2560320"/>
          </a:xfrm>
          <a:prstGeom prst="roundRect">
            <a:avLst>
              <a:gd name="adj" fmla="val 2143"/>
            </a:avLst>
          </a:prstGeom>
          <a:solidFill>
            <a:srgbClr val="F2F5FC"/>
          </a:solidFill>
          <a:ln w="12700">
            <a:solidFill>
              <a:srgbClr val="D9E1F2"/>
            </a:solidFill>
            <a:prstDash val="solid"/>
          </a:ln>
        </p:spPr>
      </p:sp>
      <p:sp>
        <p:nvSpPr>
          <p:cNvPr id="9" name="Shape 6"/>
          <p:cNvSpPr/>
          <p:nvPr/>
        </p:nvSpPr>
        <p:spPr>
          <a:xfrm>
            <a:off x="3545586" y="1773936"/>
            <a:ext cx="420624" cy="420624"/>
          </a:xfrm>
          <a:prstGeom prst="ellipse">
            <a:avLst/>
          </a:prstGeom>
          <a:solidFill>
            <a:srgbClr val="B08D3C"/>
          </a:solidFill>
          <a:ln/>
        </p:spPr>
      </p:sp>
      <p:pic>
        <p:nvPicPr>
          <p:cNvPr id="10" name="Image 1" descr="icons/landmark-w.png"/>
          <p:cNvPicPr>
            <a:picLocks noChangeAspect="1"/>
          </p:cNvPicPr>
          <p:nvPr/>
        </p:nvPicPr>
        <p:blipFill>
          <a:blip r:embed="rId4"/>
          <a:stretch>
            <a:fillRect/>
          </a:stretch>
        </p:blipFill>
        <p:spPr>
          <a:xfrm>
            <a:off x="3654948" y="1883298"/>
            <a:ext cx="201900" cy="201900"/>
          </a:xfrm>
          <a:prstGeom prst="rect">
            <a:avLst/>
          </a:prstGeom>
        </p:spPr>
      </p:pic>
      <p:sp>
        <p:nvSpPr>
          <p:cNvPr id="11" name="Text 7"/>
          <p:cNvSpPr/>
          <p:nvPr/>
        </p:nvSpPr>
        <p:spPr>
          <a:xfrm>
            <a:off x="3545586" y="2350008"/>
            <a:ext cx="2256282" cy="165506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Moralidad administrativa y patrimonio público</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Uso indebido de recursos, contratación irregular.</a:t>
            </a:r>
            <a:endParaRPr lang="en-US" sz="1450" dirty="0"/>
          </a:p>
        </p:txBody>
      </p:sp>
      <p:sp>
        <p:nvSpPr>
          <p:cNvPr id="12" name="Shape 8"/>
          <p:cNvSpPr/>
          <p:nvPr/>
        </p:nvSpPr>
        <p:spPr>
          <a:xfrm>
            <a:off x="6185916" y="1572768"/>
            <a:ext cx="2658618" cy="2560320"/>
          </a:xfrm>
          <a:prstGeom prst="roundRect">
            <a:avLst>
              <a:gd name="adj" fmla="val 2143"/>
            </a:avLst>
          </a:prstGeom>
          <a:solidFill>
            <a:srgbClr val="F2F5FC"/>
          </a:solidFill>
          <a:ln w="12700">
            <a:solidFill>
              <a:srgbClr val="D9E1F2"/>
            </a:solidFill>
            <a:prstDash val="solid"/>
          </a:ln>
        </p:spPr>
      </p:sp>
      <p:sp>
        <p:nvSpPr>
          <p:cNvPr id="13" name="Shape 9"/>
          <p:cNvSpPr/>
          <p:nvPr/>
        </p:nvSpPr>
        <p:spPr>
          <a:xfrm>
            <a:off x="6387084" y="1773936"/>
            <a:ext cx="420624" cy="420624"/>
          </a:xfrm>
          <a:prstGeom prst="ellipse">
            <a:avLst/>
          </a:prstGeom>
          <a:solidFill>
            <a:srgbClr val="B08D3C"/>
          </a:solidFill>
          <a:ln/>
        </p:spPr>
      </p:sp>
      <p:pic>
        <p:nvPicPr>
          <p:cNvPr id="14" name="Image 2" descr="icons/building-w.png"/>
          <p:cNvPicPr>
            <a:picLocks noChangeAspect="1"/>
          </p:cNvPicPr>
          <p:nvPr/>
        </p:nvPicPr>
        <p:blipFill>
          <a:blip r:embed="rId5"/>
          <a:stretch>
            <a:fillRect/>
          </a:stretch>
        </p:blipFill>
        <p:spPr>
          <a:xfrm>
            <a:off x="6496446" y="1883298"/>
            <a:ext cx="201900" cy="201900"/>
          </a:xfrm>
          <a:prstGeom prst="rect">
            <a:avLst/>
          </a:prstGeom>
        </p:spPr>
      </p:pic>
      <p:sp>
        <p:nvSpPr>
          <p:cNvPr id="15" name="Text 10"/>
          <p:cNvSpPr/>
          <p:nvPr/>
        </p:nvSpPr>
        <p:spPr>
          <a:xfrm>
            <a:off x="6387084" y="2350008"/>
            <a:ext cx="2256282" cy="165506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Espacio público y seguridad</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Ocupación indebida, obras riesgosas, prevención de desastres, salubridad pública.</a:t>
            </a:r>
            <a:endParaRPr lang="en-US" sz="1450" dirty="0"/>
          </a:p>
        </p:txBody>
      </p:sp>
      <p:sp>
        <p:nvSpPr>
          <p:cNvPr id="16" name="Shape 11"/>
          <p:cNvSpPr/>
          <p:nvPr/>
        </p:nvSpPr>
        <p:spPr>
          <a:xfrm>
            <a:off x="9027414" y="1572768"/>
            <a:ext cx="2658618" cy="2560320"/>
          </a:xfrm>
          <a:prstGeom prst="roundRect">
            <a:avLst>
              <a:gd name="adj" fmla="val 2143"/>
            </a:avLst>
          </a:prstGeom>
          <a:solidFill>
            <a:srgbClr val="F2F5FC"/>
          </a:solidFill>
          <a:ln w="12700">
            <a:solidFill>
              <a:srgbClr val="D9E1F2"/>
            </a:solidFill>
            <a:prstDash val="solid"/>
          </a:ln>
        </p:spPr>
      </p:sp>
      <p:sp>
        <p:nvSpPr>
          <p:cNvPr id="17" name="Shape 12"/>
          <p:cNvSpPr/>
          <p:nvPr/>
        </p:nvSpPr>
        <p:spPr>
          <a:xfrm>
            <a:off x="9228582" y="1773936"/>
            <a:ext cx="420624" cy="420624"/>
          </a:xfrm>
          <a:prstGeom prst="ellipse">
            <a:avLst/>
          </a:prstGeom>
          <a:solidFill>
            <a:srgbClr val="B08D3C"/>
          </a:solidFill>
          <a:ln/>
        </p:spPr>
      </p:sp>
      <p:pic>
        <p:nvPicPr>
          <p:cNvPr id="18" name="Image 3" descr="icons/bolt-w.png"/>
          <p:cNvPicPr>
            <a:picLocks noChangeAspect="1"/>
          </p:cNvPicPr>
          <p:nvPr/>
        </p:nvPicPr>
        <p:blipFill>
          <a:blip r:embed="rId6"/>
          <a:stretch>
            <a:fillRect/>
          </a:stretch>
        </p:blipFill>
        <p:spPr>
          <a:xfrm>
            <a:off x="9337944" y="1883298"/>
            <a:ext cx="201900" cy="201900"/>
          </a:xfrm>
          <a:prstGeom prst="rect">
            <a:avLst/>
          </a:prstGeom>
        </p:spPr>
      </p:pic>
      <p:sp>
        <p:nvSpPr>
          <p:cNvPr id="19" name="Text 13"/>
          <p:cNvSpPr/>
          <p:nvPr/>
        </p:nvSpPr>
        <p:spPr>
          <a:xfrm>
            <a:off x="9228582" y="2350008"/>
            <a:ext cx="2256282" cy="165506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Servicios públicos y consumidores</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Acceso y prestación eficiente; derechos de usuarios y consumidores; libre competencia.</a:t>
            </a:r>
            <a:endParaRPr lang="en-US" sz="1450" dirty="0"/>
          </a:p>
        </p:txBody>
      </p:sp>
      <p:sp>
        <p:nvSpPr>
          <p:cNvPr id="20" name="Shape 14"/>
          <p:cNvSpPr/>
          <p:nvPr/>
        </p:nvSpPr>
        <p:spPr>
          <a:xfrm>
            <a:off x="502920" y="4343400"/>
            <a:ext cx="11183112" cy="1737360"/>
          </a:xfrm>
          <a:prstGeom prst="roundRect">
            <a:avLst>
              <a:gd name="adj" fmla="val 3684"/>
            </a:avLst>
          </a:prstGeom>
          <a:solidFill>
            <a:srgbClr val="F2F5FC"/>
          </a:solidFill>
          <a:ln w="12700">
            <a:solidFill>
              <a:srgbClr val="D9E1F2"/>
            </a:solidFill>
            <a:prstDash val="solid"/>
          </a:ln>
        </p:spPr>
      </p:sp>
      <p:sp>
        <p:nvSpPr>
          <p:cNvPr id="21" name="Text 15"/>
          <p:cNvSpPr/>
          <p:nvPr/>
        </p:nvSpPr>
        <p:spPr>
          <a:xfrm>
            <a:off x="868680" y="4480560"/>
            <a:ext cx="10469880" cy="1463040"/>
          </a:xfrm>
          <a:prstGeom prst="rect">
            <a:avLst/>
          </a:prstGeom>
          <a:noFill/>
          <a:ln/>
        </p:spPr>
        <p:txBody>
          <a:bodyPr wrap="square" lIns="0" tIns="0" rIns="0" bIns="0" rtlCol="0" anchor="ctr"/>
          <a:lstStyle/>
          <a:p>
            <a:pPr marL="0" indent="0">
              <a:buNone/>
            </a:pPr>
            <a:r>
              <a:rPr lang="en-US" sz="1400" b="1" dirty="0">
                <a:solidFill>
                  <a:srgbClr val="1E2761"/>
                </a:solidFill>
                <a:latin typeface="Calibri" pitchFamily="34" charset="0"/>
                <a:ea typeface="Calibri" pitchFamily="34" charset="-122"/>
                <a:cs typeface="Calibri" pitchFamily="34" charset="-120"/>
              </a:rPr>
              <a:t>Titularidad amplísima (arts. 12 y 13): </a:t>
            </a:r>
            <a:r>
              <a:rPr lang="en-US" sz="1400" dirty="0">
                <a:solidFill>
                  <a:srgbClr val="1C2340"/>
                </a:solidFill>
                <a:latin typeface="Calibri" pitchFamily="34" charset="0"/>
                <a:ea typeface="Calibri" pitchFamily="34" charset="-122"/>
                <a:cs typeface="Calibri" pitchFamily="34" charset="-120"/>
              </a:rPr>
              <a:t>toda persona natural o jurídica, organizaciones, ONG, entidades públicas y el Ministerio Público. No se requiere ser el afectado directo ni actuar mediante abogado, aunque quien la ejerza puede solicitar el amparo de pobreza. </a:t>
            </a:r>
            <a:endParaRPr lang="en-US" sz="1400" dirty="0"/>
          </a:p>
          <a:p>
            <a:pPr marL="0" indent="0">
              <a:buNone/>
            </a:pPr>
            <a:r>
              <a:rPr lang="en-US" sz="1400" b="1" dirty="0">
                <a:solidFill>
                  <a:srgbClr val="1E2761"/>
                </a:solidFill>
                <a:latin typeface="Calibri" pitchFamily="34" charset="0"/>
                <a:ea typeface="Calibri" pitchFamily="34" charset="-122"/>
                <a:cs typeface="Calibri" pitchFamily="34" charset="-120"/>
              </a:rPr>
              <a:t>No tiene término de caducidad: </a:t>
            </a:r>
            <a:r>
              <a:rPr lang="en-US" sz="1400" dirty="0">
                <a:solidFill>
                  <a:srgbClr val="1C2340"/>
                </a:solidFill>
                <a:latin typeface="Calibri" pitchFamily="34" charset="0"/>
                <a:ea typeface="Calibri" pitchFamily="34" charset="-122"/>
                <a:cs typeface="Calibri" pitchFamily="34" charset="-120"/>
              </a:rPr>
              <a:t>puede promoverse mientras subsista la amenaza o vulneración del derecho colectivo (art. 11). Su finalidad es preventiva, restitutoria y de cesación del daño contingente.</a:t>
            </a:r>
            <a:endParaRPr lang="en-US" sz="1400" dirty="0"/>
          </a:p>
        </p:txBody>
      </p:sp>
      <p:sp>
        <p:nvSpPr>
          <p:cNvPr id="22" name="Text 16"/>
          <p:cNvSpPr/>
          <p:nvPr/>
        </p:nvSpPr>
        <p:spPr>
          <a:xfrm>
            <a:off x="502920" y="6473952"/>
            <a:ext cx="6858000" cy="274320"/>
          </a:xfrm>
          <a:prstGeom prst="rect">
            <a:avLst/>
          </a:prstGeom>
          <a:noFill/>
          <a:ln/>
        </p:spPr>
        <p:txBody>
          <a:bodyPr wrap="square" lIns="0" tIns="0" rIns="0" bIns="0" rtlCol="0" anchor="ctr"/>
          <a:lstStyle/>
          <a:p>
            <a:pPr marL="0" indent="0">
              <a:buNone/>
            </a:pPr>
            <a:r>
              <a:rPr lang="en-US" sz="900" dirty="0">
                <a:solidFill>
                  <a:srgbClr val="5A6480"/>
                </a:solidFill>
                <a:latin typeface="Calibri" pitchFamily="34" charset="0"/>
                <a:ea typeface="Calibri" pitchFamily="34" charset="-122"/>
                <a:cs typeface="Calibri" pitchFamily="34" charset="-120"/>
              </a:rPr>
              <a:t>Consultorios Jurídicos — Universidad de Nariño · Área de Derecho Público</a:t>
            </a:r>
            <a:endParaRPr lang="en-US" sz="900" dirty="0"/>
          </a:p>
        </p:txBody>
      </p:sp>
      <p:sp>
        <p:nvSpPr>
          <p:cNvPr id="23" name="Text 17"/>
          <p:cNvSpPr/>
          <p:nvPr/>
        </p:nvSpPr>
        <p:spPr>
          <a:xfrm>
            <a:off x="11338560" y="6473952"/>
            <a:ext cx="457200" cy="274320"/>
          </a:xfrm>
          <a:prstGeom prst="rect">
            <a:avLst/>
          </a:prstGeom>
          <a:noFill/>
          <a:ln/>
        </p:spPr>
        <p:txBody>
          <a:bodyPr wrap="square" lIns="0" tIns="0" rIns="0" bIns="0" rtlCol="0" anchor="ctr"/>
          <a:lstStyle/>
          <a:p>
            <a:pPr marL="0" indent="0" algn="r">
              <a:buNone/>
            </a:pPr>
            <a:r>
              <a:rPr lang="en-US" sz="900" dirty="0">
                <a:solidFill>
                  <a:srgbClr val="5A6480"/>
                </a:solidFill>
                <a:latin typeface="Calibri" pitchFamily="34" charset="0"/>
                <a:ea typeface="Calibri" pitchFamily="34" charset="-122"/>
                <a:cs typeface="Calibri" pitchFamily="34" charset="-120"/>
              </a:rPr>
              <a:t>18</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74320"/>
          </a:xfrm>
          <a:prstGeom prst="rect">
            <a:avLst/>
          </a:prstGeom>
          <a:noFill/>
          <a:ln/>
        </p:spPr>
        <p:txBody>
          <a:bodyPr wrap="square" lIns="0" tIns="0" rIns="0" bIns="0" rtlCol="0" anchor="ctr"/>
          <a:lstStyle/>
          <a:p>
            <a:pPr marL="0" indent="0">
              <a:buNone/>
            </a:pPr>
            <a:r>
              <a:rPr lang="en-US" sz="1200" b="1" kern="0" spc="200" dirty="0">
                <a:solidFill>
                  <a:srgbClr val="8F7020"/>
                </a:solidFill>
                <a:latin typeface="Calibri" pitchFamily="34" charset="0"/>
                <a:ea typeface="Calibri" pitchFamily="34" charset="-122"/>
                <a:cs typeface="Calibri" pitchFamily="34" charset="-120"/>
              </a:rPr>
              <a:t>TEMA 4 · TRÁMITE (LEY 472 DE 1998)</a:t>
            </a:r>
            <a:endParaRPr lang="en-US" sz="1200" dirty="0"/>
          </a:p>
        </p:txBody>
      </p:sp>
      <p:sp>
        <p:nvSpPr>
          <p:cNvPr id="3" name="Text 1"/>
          <p:cNvSpPr/>
          <p:nvPr/>
        </p:nvSpPr>
        <p:spPr>
          <a:xfrm>
            <a:off x="502920" y="658368"/>
            <a:ext cx="11155680" cy="685800"/>
          </a:xfrm>
          <a:prstGeom prst="rect">
            <a:avLst/>
          </a:prstGeom>
          <a:noFill/>
          <a:ln/>
        </p:spPr>
        <p:txBody>
          <a:bodyPr wrap="square" lIns="0" tIns="0" rIns="0" bIns="0" rtlCol="0" anchor="t"/>
          <a:lstStyle/>
          <a:p>
            <a:pPr marL="0" indent="0">
              <a:buNone/>
            </a:pPr>
            <a:r>
              <a:rPr lang="en-US" sz="3000" b="1" dirty="0">
                <a:solidFill>
                  <a:srgbClr val="1E2761"/>
                </a:solidFill>
                <a:latin typeface="Cambria" pitchFamily="34" charset="0"/>
                <a:ea typeface="Cambria" pitchFamily="34" charset="-122"/>
                <a:cs typeface="Cambria" pitchFamily="34" charset="-120"/>
              </a:rPr>
              <a:t>Del daño colectivo a la sentencia y su verificación</a:t>
            </a:r>
            <a:endParaRPr lang="en-US" sz="3000" dirty="0"/>
          </a:p>
        </p:txBody>
      </p:sp>
      <p:sp>
        <p:nvSpPr>
          <p:cNvPr id="4" name="Shape 2"/>
          <p:cNvSpPr/>
          <p:nvPr/>
        </p:nvSpPr>
        <p:spPr>
          <a:xfrm>
            <a:off x="502920" y="1828800"/>
            <a:ext cx="1635252" cy="1371600"/>
          </a:xfrm>
          <a:prstGeom prst="roundRect">
            <a:avLst>
              <a:gd name="adj" fmla="val 3333"/>
            </a:avLst>
          </a:prstGeom>
          <a:solidFill>
            <a:srgbClr val="1E2761"/>
          </a:solidFill>
          <a:ln/>
        </p:spPr>
      </p:sp>
      <p:sp>
        <p:nvSpPr>
          <p:cNvPr id="5" name="Text 3"/>
          <p:cNvSpPr/>
          <p:nvPr/>
        </p:nvSpPr>
        <p:spPr>
          <a:xfrm>
            <a:off x="612648" y="1883664"/>
            <a:ext cx="1415796" cy="126187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Demanda (art. 18)</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Derecho vulnerado, hechos, entidad o particular responsable, pruebas</a:t>
            </a:r>
            <a:endParaRPr lang="en-US" sz="1150" dirty="0"/>
          </a:p>
        </p:txBody>
      </p:sp>
      <p:sp>
        <p:nvSpPr>
          <p:cNvPr id="6" name="Shape 4"/>
          <p:cNvSpPr/>
          <p:nvPr/>
        </p:nvSpPr>
        <p:spPr>
          <a:xfrm>
            <a:off x="2179320" y="2414016"/>
            <a:ext cx="192024" cy="201168"/>
          </a:xfrm>
          <a:prstGeom prst="chevron">
            <a:avLst/>
          </a:prstGeom>
          <a:solidFill>
            <a:srgbClr val="B08D3C"/>
          </a:solidFill>
          <a:ln/>
        </p:spPr>
      </p:sp>
      <p:sp>
        <p:nvSpPr>
          <p:cNvPr id="7" name="Shape 5"/>
          <p:cNvSpPr/>
          <p:nvPr/>
        </p:nvSpPr>
        <p:spPr>
          <a:xfrm>
            <a:off x="2412492" y="1828800"/>
            <a:ext cx="1635252" cy="1371600"/>
          </a:xfrm>
          <a:prstGeom prst="roundRect">
            <a:avLst>
              <a:gd name="adj" fmla="val 3333"/>
            </a:avLst>
          </a:prstGeom>
          <a:solidFill>
            <a:srgbClr val="2B3775"/>
          </a:solidFill>
          <a:ln/>
        </p:spPr>
      </p:sp>
      <p:sp>
        <p:nvSpPr>
          <p:cNvPr id="8" name="Text 6"/>
          <p:cNvSpPr/>
          <p:nvPr/>
        </p:nvSpPr>
        <p:spPr>
          <a:xfrm>
            <a:off x="2522220" y="1883664"/>
            <a:ext cx="1415796" cy="126187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Competencia (arts. 15-16)</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C. Administrativo: entidades públicas · Juez civil del circuito: particulares</a:t>
            </a:r>
            <a:endParaRPr lang="en-US" sz="1150" dirty="0"/>
          </a:p>
        </p:txBody>
      </p:sp>
      <p:sp>
        <p:nvSpPr>
          <p:cNvPr id="9" name="Shape 7"/>
          <p:cNvSpPr/>
          <p:nvPr/>
        </p:nvSpPr>
        <p:spPr>
          <a:xfrm>
            <a:off x="4088892" y="2414016"/>
            <a:ext cx="192024" cy="201168"/>
          </a:xfrm>
          <a:prstGeom prst="chevron">
            <a:avLst/>
          </a:prstGeom>
          <a:solidFill>
            <a:srgbClr val="B08D3C"/>
          </a:solidFill>
          <a:ln/>
        </p:spPr>
      </p:sp>
      <p:sp>
        <p:nvSpPr>
          <p:cNvPr id="10" name="Shape 8"/>
          <p:cNvSpPr/>
          <p:nvPr/>
        </p:nvSpPr>
        <p:spPr>
          <a:xfrm>
            <a:off x="4322064" y="1828800"/>
            <a:ext cx="1635252" cy="1371600"/>
          </a:xfrm>
          <a:prstGeom prst="roundRect">
            <a:avLst>
              <a:gd name="adj" fmla="val 3333"/>
            </a:avLst>
          </a:prstGeom>
          <a:solidFill>
            <a:srgbClr val="1E2761"/>
          </a:solidFill>
          <a:ln/>
        </p:spPr>
      </p:sp>
      <p:sp>
        <p:nvSpPr>
          <p:cNvPr id="11" name="Text 9"/>
          <p:cNvSpPr/>
          <p:nvPr/>
        </p:nvSpPr>
        <p:spPr>
          <a:xfrm>
            <a:off x="4431792" y="1883664"/>
            <a:ext cx="1415796" cy="126187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Medidas cautelares (art. 25)</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Para prevenir daño inminente o cesar el que se causa</a:t>
            </a:r>
            <a:endParaRPr lang="en-US" sz="1150" dirty="0"/>
          </a:p>
        </p:txBody>
      </p:sp>
      <p:sp>
        <p:nvSpPr>
          <p:cNvPr id="12" name="Shape 10"/>
          <p:cNvSpPr/>
          <p:nvPr/>
        </p:nvSpPr>
        <p:spPr>
          <a:xfrm>
            <a:off x="5998464" y="2414016"/>
            <a:ext cx="192024" cy="201168"/>
          </a:xfrm>
          <a:prstGeom prst="chevron">
            <a:avLst/>
          </a:prstGeom>
          <a:solidFill>
            <a:srgbClr val="B08D3C"/>
          </a:solidFill>
          <a:ln/>
        </p:spPr>
      </p:sp>
      <p:sp>
        <p:nvSpPr>
          <p:cNvPr id="13" name="Shape 11"/>
          <p:cNvSpPr/>
          <p:nvPr/>
        </p:nvSpPr>
        <p:spPr>
          <a:xfrm>
            <a:off x="6231636" y="1828800"/>
            <a:ext cx="1635252" cy="1371600"/>
          </a:xfrm>
          <a:prstGeom prst="roundRect">
            <a:avLst>
              <a:gd name="adj" fmla="val 3333"/>
            </a:avLst>
          </a:prstGeom>
          <a:solidFill>
            <a:srgbClr val="2B3775"/>
          </a:solidFill>
          <a:ln/>
        </p:spPr>
      </p:sp>
      <p:sp>
        <p:nvSpPr>
          <p:cNvPr id="14" name="Text 12"/>
          <p:cNvSpPr/>
          <p:nvPr/>
        </p:nvSpPr>
        <p:spPr>
          <a:xfrm>
            <a:off x="6341364" y="1883664"/>
            <a:ext cx="1415796" cy="126187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Pacto de cumplimiento (art. 27)</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Audiencia especial: acuerdo aprobado por sentencia</a:t>
            </a:r>
            <a:endParaRPr lang="en-US" sz="1150" dirty="0"/>
          </a:p>
        </p:txBody>
      </p:sp>
      <p:sp>
        <p:nvSpPr>
          <p:cNvPr id="15" name="Shape 13"/>
          <p:cNvSpPr/>
          <p:nvPr/>
        </p:nvSpPr>
        <p:spPr>
          <a:xfrm>
            <a:off x="7908036" y="2414016"/>
            <a:ext cx="192024" cy="201168"/>
          </a:xfrm>
          <a:prstGeom prst="chevron">
            <a:avLst/>
          </a:prstGeom>
          <a:solidFill>
            <a:srgbClr val="B08D3C"/>
          </a:solidFill>
          <a:ln/>
        </p:spPr>
      </p:sp>
      <p:sp>
        <p:nvSpPr>
          <p:cNvPr id="16" name="Shape 14"/>
          <p:cNvSpPr/>
          <p:nvPr/>
        </p:nvSpPr>
        <p:spPr>
          <a:xfrm>
            <a:off x="8141208" y="1828800"/>
            <a:ext cx="1635252" cy="1371600"/>
          </a:xfrm>
          <a:prstGeom prst="roundRect">
            <a:avLst>
              <a:gd name="adj" fmla="val 3333"/>
            </a:avLst>
          </a:prstGeom>
          <a:solidFill>
            <a:srgbClr val="1E2761"/>
          </a:solidFill>
          <a:ln/>
        </p:spPr>
      </p:sp>
      <p:sp>
        <p:nvSpPr>
          <p:cNvPr id="17" name="Text 15"/>
          <p:cNvSpPr/>
          <p:nvPr/>
        </p:nvSpPr>
        <p:spPr>
          <a:xfrm>
            <a:off x="8250936" y="1883664"/>
            <a:ext cx="1415796" cy="126187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Pruebas y alegatos</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Impulso oficioso; carga dinámica en temas técnicos</a:t>
            </a:r>
            <a:endParaRPr lang="en-US" sz="1150" dirty="0"/>
          </a:p>
        </p:txBody>
      </p:sp>
      <p:sp>
        <p:nvSpPr>
          <p:cNvPr id="18" name="Shape 16"/>
          <p:cNvSpPr/>
          <p:nvPr/>
        </p:nvSpPr>
        <p:spPr>
          <a:xfrm>
            <a:off x="9817608" y="2414016"/>
            <a:ext cx="192024" cy="201168"/>
          </a:xfrm>
          <a:prstGeom prst="chevron">
            <a:avLst/>
          </a:prstGeom>
          <a:solidFill>
            <a:srgbClr val="B08D3C"/>
          </a:solidFill>
          <a:ln/>
        </p:spPr>
      </p:sp>
      <p:sp>
        <p:nvSpPr>
          <p:cNvPr id="19" name="Shape 17"/>
          <p:cNvSpPr/>
          <p:nvPr/>
        </p:nvSpPr>
        <p:spPr>
          <a:xfrm>
            <a:off x="10050780" y="1828800"/>
            <a:ext cx="1635252" cy="1371600"/>
          </a:xfrm>
          <a:prstGeom prst="roundRect">
            <a:avLst>
              <a:gd name="adj" fmla="val 3333"/>
            </a:avLst>
          </a:prstGeom>
          <a:solidFill>
            <a:srgbClr val="2B3775"/>
          </a:solidFill>
          <a:ln/>
        </p:spPr>
      </p:sp>
      <p:sp>
        <p:nvSpPr>
          <p:cNvPr id="20" name="Text 18"/>
          <p:cNvSpPr/>
          <p:nvPr/>
        </p:nvSpPr>
        <p:spPr>
          <a:xfrm>
            <a:off x="10160508" y="1883664"/>
            <a:ext cx="1415796" cy="126187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Sentencia (art. 34)</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Órdenes de hacer o no hacer + comité de verificación</a:t>
            </a:r>
            <a:endParaRPr lang="en-US" sz="1150" dirty="0"/>
          </a:p>
        </p:txBody>
      </p:sp>
      <p:sp>
        <p:nvSpPr>
          <p:cNvPr id="21" name="Shape 19"/>
          <p:cNvSpPr/>
          <p:nvPr/>
        </p:nvSpPr>
        <p:spPr>
          <a:xfrm>
            <a:off x="502920" y="3657600"/>
            <a:ext cx="3593592" cy="2468880"/>
          </a:xfrm>
          <a:prstGeom prst="roundRect">
            <a:avLst>
              <a:gd name="adj" fmla="val 2222"/>
            </a:avLst>
          </a:prstGeom>
          <a:solidFill>
            <a:srgbClr val="F2F5FC"/>
          </a:solidFill>
          <a:ln w="12700">
            <a:solidFill>
              <a:srgbClr val="D9E1F2"/>
            </a:solidFill>
            <a:prstDash val="solid"/>
          </a:ln>
        </p:spPr>
      </p:sp>
      <p:sp>
        <p:nvSpPr>
          <p:cNvPr id="22" name="Shape 20"/>
          <p:cNvSpPr/>
          <p:nvPr/>
        </p:nvSpPr>
        <p:spPr>
          <a:xfrm>
            <a:off x="704088" y="3858768"/>
            <a:ext cx="420624" cy="420624"/>
          </a:xfrm>
          <a:prstGeom prst="ellipse">
            <a:avLst/>
          </a:prstGeom>
          <a:solidFill>
            <a:srgbClr val="B08D3C"/>
          </a:solidFill>
          <a:ln/>
        </p:spPr>
      </p:sp>
      <p:pic>
        <p:nvPicPr>
          <p:cNvPr id="23" name="Image 0" descr="icons/handshake-w.png"/>
          <p:cNvPicPr>
            <a:picLocks noChangeAspect="1"/>
          </p:cNvPicPr>
          <p:nvPr/>
        </p:nvPicPr>
        <p:blipFill>
          <a:blip r:embed="rId3"/>
          <a:stretch>
            <a:fillRect/>
          </a:stretch>
        </p:blipFill>
        <p:spPr>
          <a:xfrm>
            <a:off x="813450" y="3968130"/>
            <a:ext cx="201900" cy="201900"/>
          </a:xfrm>
          <a:prstGeom prst="rect">
            <a:avLst/>
          </a:prstGeom>
        </p:spPr>
      </p:pic>
      <p:sp>
        <p:nvSpPr>
          <p:cNvPr id="24" name="Text 21"/>
          <p:cNvSpPr/>
          <p:nvPr/>
        </p:nvSpPr>
        <p:spPr>
          <a:xfrm>
            <a:off x="704088" y="4434840"/>
            <a:ext cx="3191256" cy="156362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El pacto de cumplimiento</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Es la gran oportunidad de solución temprana: la entidad se compromete a un plan de acción con plazos. El juez lo aprueba mediante sentencia y conserva la vigilancia de su ejecución.</a:t>
            </a:r>
            <a:endParaRPr lang="en-US" sz="1450" dirty="0"/>
          </a:p>
        </p:txBody>
      </p:sp>
      <p:sp>
        <p:nvSpPr>
          <p:cNvPr id="25" name="Shape 22"/>
          <p:cNvSpPr/>
          <p:nvPr/>
        </p:nvSpPr>
        <p:spPr>
          <a:xfrm>
            <a:off x="4297680" y="3657600"/>
            <a:ext cx="3593592" cy="2468880"/>
          </a:xfrm>
          <a:prstGeom prst="roundRect">
            <a:avLst>
              <a:gd name="adj" fmla="val 2222"/>
            </a:avLst>
          </a:prstGeom>
          <a:solidFill>
            <a:srgbClr val="F2F5FC"/>
          </a:solidFill>
          <a:ln w="12700">
            <a:solidFill>
              <a:srgbClr val="D9E1F2"/>
            </a:solidFill>
            <a:prstDash val="solid"/>
          </a:ln>
        </p:spPr>
      </p:sp>
      <p:sp>
        <p:nvSpPr>
          <p:cNvPr id="26" name="Shape 23"/>
          <p:cNvSpPr/>
          <p:nvPr/>
        </p:nvSpPr>
        <p:spPr>
          <a:xfrm>
            <a:off x="4498848" y="3858768"/>
            <a:ext cx="420624" cy="420624"/>
          </a:xfrm>
          <a:prstGeom prst="ellipse">
            <a:avLst/>
          </a:prstGeom>
          <a:solidFill>
            <a:srgbClr val="B08D3C"/>
          </a:solidFill>
          <a:ln/>
        </p:spPr>
      </p:sp>
      <p:pic>
        <p:nvPicPr>
          <p:cNvPr id="27" name="Image 1" descr="icons/search-w.png"/>
          <p:cNvPicPr>
            <a:picLocks noChangeAspect="1"/>
          </p:cNvPicPr>
          <p:nvPr/>
        </p:nvPicPr>
        <p:blipFill>
          <a:blip r:embed="rId4"/>
          <a:stretch>
            <a:fillRect/>
          </a:stretch>
        </p:blipFill>
        <p:spPr>
          <a:xfrm>
            <a:off x="4608210" y="3968130"/>
            <a:ext cx="201900" cy="201900"/>
          </a:xfrm>
          <a:prstGeom prst="rect">
            <a:avLst/>
          </a:prstGeom>
        </p:spPr>
      </p:pic>
      <p:sp>
        <p:nvSpPr>
          <p:cNvPr id="28" name="Text 24"/>
          <p:cNvSpPr/>
          <p:nvPr/>
        </p:nvSpPr>
        <p:spPr>
          <a:xfrm>
            <a:off x="4498848" y="4434840"/>
            <a:ext cx="3191256" cy="156362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Comité de verificación (art. 34)</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Integrado por el juez, las partes, la entidad responsable y el Ministerio Público, vigila el cumplimiento del fallo. El practicante puede participar activamente en representación de la comunidad.</a:t>
            </a:r>
            <a:endParaRPr lang="en-US" sz="1450" dirty="0"/>
          </a:p>
        </p:txBody>
      </p:sp>
      <p:sp>
        <p:nvSpPr>
          <p:cNvPr id="29" name="Shape 25"/>
          <p:cNvSpPr/>
          <p:nvPr/>
        </p:nvSpPr>
        <p:spPr>
          <a:xfrm>
            <a:off x="8092440" y="3657600"/>
            <a:ext cx="3593592" cy="2468880"/>
          </a:xfrm>
          <a:prstGeom prst="roundRect">
            <a:avLst>
              <a:gd name="adj" fmla="val 2222"/>
            </a:avLst>
          </a:prstGeom>
          <a:solidFill>
            <a:srgbClr val="F2F5FC"/>
          </a:solidFill>
          <a:ln w="12700">
            <a:solidFill>
              <a:srgbClr val="D9E1F2"/>
            </a:solidFill>
            <a:prstDash val="solid"/>
          </a:ln>
        </p:spPr>
      </p:sp>
      <p:sp>
        <p:nvSpPr>
          <p:cNvPr id="30" name="Shape 26"/>
          <p:cNvSpPr/>
          <p:nvPr/>
        </p:nvSpPr>
        <p:spPr>
          <a:xfrm>
            <a:off x="8293608" y="3858768"/>
            <a:ext cx="420624" cy="420624"/>
          </a:xfrm>
          <a:prstGeom prst="ellipse">
            <a:avLst/>
          </a:prstGeom>
          <a:solidFill>
            <a:srgbClr val="B08D3C"/>
          </a:solidFill>
          <a:ln/>
        </p:spPr>
      </p:sp>
      <p:pic>
        <p:nvPicPr>
          <p:cNvPr id="31" name="Image 2" descr="icons/star-w.png"/>
          <p:cNvPicPr>
            <a:picLocks noChangeAspect="1"/>
          </p:cNvPicPr>
          <p:nvPr/>
        </p:nvPicPr>
        <p:blipFill>
          <a:blip r:embed="rId5"/>
          <a:stretch>
            <a:fillRect/>
          </a:stretch>
        </p:blipFill>
        <p:spPr>
          <a:xfrm>
            <a:off x="8402970" y="3968130"/>
            <a:ext cx="201900" cy="201900"/>
          </a:xfrm>
          <a:prstGeom prst="rect">
            <a:avLst/>
          </a:prstGeom>
        </p:spPr>
      </p:pic>
      <p:sp>
        <p:nvSpPr>
          <p:cNvPr id="32" name="Text 27"/>
          <p:cNvSpPr/>
          <p:nvPr/>
        </p:nvSpPr>
        <p:spPr>
          <a:xfrm>
            <a:off x="8293608" y="4434840"/>
            <a:ext cx="3191256" cy="156362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Ventaja para nuestros usuarios</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Una sola acción beneficia a toda la comunidad afectada (un barrio sin alcantarillado, una vereda sin acueducto). Es la herramienta del litigio estratégico de interés público (Ley 2113, art. 6).</a:t>
            </a:r>
            <a:endParaRPr lang="en-US" sz="1450" dirty="0"/>
          </a:p>
        </p:txBody>
      </p:sp>
      <p:sp>
        <p:nvSpPr>
          <p:cNvPr id="33" name="Text 28"/>
          <p:cNvSpPr/>
          <p:nvPr/>
        </p:nvSpPr>
        <p:spPr>
          <a:xfrm>
            <a:off x="502920" y="6473952"/>
            <a:ext cx="6858000" cy="274320"/>
          </a:xfrm>
          <a:prstGeom prst="rect">
            <a:avLst/>
          </a:prstGeom>
          <a:noFill/>
          <a:ln/>
        </p:spPr>
        <p:txBody>
          <a:bodyPr wrap="square" lIns="0" tIns="0" rIns="0" bIns="0" rtlCol="0" anchor="ctr"/>
          <a:lstStyle/>
          <a:p>
            <a:pPr marL="0" indent="0">
              <a:buNone/>
            </a:pPr>
            <a:r>
              <a:rPr lang="en-US" sz="900" dirty="0">
                <a:solidFill>
                  <a:srgbClr val="5A6480"/>
                </a:solidFill>
                <a:latin typeface="Calibri" pitchFamily="34" charset="0"/>
                <a:ea typeface="Calibri" pitchFamily="34" charset="-122"/>
                <a:cs typeface="Calibri" pitchFamily="34" charset="-120"/>
              </a:rPr>
              <a:t>Consultorios Jurídicos — Universidad de Nariño · Área de Derecho Público</a:t>
            </a:r>
            <a:endParaRPr lang="en-US" sz="900" dirty="0"/>
          </a:p>
        </p:txBody>
      </p:sp>
      <p:sp>
        <p:nvSpPr>
          <p:cNvPr id="34" name="Text 29"/>
          <p:cNvSpPr/>
          <p:nvPr/>
        </p:nvSpPr>
        <p:spPr>
          <a:xfrm>
            <a:off x="11338560" y="6473952"/>
            <a:ext cx="457200" cy="274320"/>
          </a:xfrm>
          <a:prstGeom prst="rect">
            <a:avLst/>
          </a:prstGeom>
          <a:noFill/>
          <a:ln/>
        </p:spPr>
        <p:txBody>
          <a:bodyPr wrap="square" lIns="0" tIns="0" rIns="0" bIns="0" rtlCol="0" anchor="ctr"/>
          <a:lstStyle/>
          <a:p>
            <a:pPr marL="0" indent="0" algn="r">
              <a:buNone/>
            </a:pPr>
            <a:r>
              <a:rPr lang="en-US" sz="900" dirty="0">
                <a:solidFill>
                  <a:srgbClr val="5A6480"/>
                </a:solidFill>
                <a:latin typeface="Calibri" pitchFamily="34" charset="0"/>
                <a:ea typeface="Calibri" pitchFamily="34" charset="-122"/>
                <a:cs typeface="Calibri" pitchFamily="34" charset="-120"/>
              </a:rPr>
              <a:t>19</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E2761"/>
        </a:solidFill>
        <a:effectLst/>
      </p:bgPr>
    </p:bg>
    <p:spTree>
      <p:nvGrpSpPr>
        <p:cNvPr id="1" name=""/>
        <p:cNvGrpSpPr/>
        <p:nvPr/>
      </p:nvGrpSpPr>
      <p:grpSpPr>
        <a:xfrm>
          <a:off x="0" y="0"/>
          <a:ext cx="0" cy="0"/>
          <a:chOff x="0" y="0"/>
          <a:chExt cx="0" cy="0"/>
        </a:xfrm>
      </p:grpSpPr>
      <p:sp>
        <p:nvSpPr>
          <p:cNvPr id="2" name="Text 0"/>
          <p:cNvSpPr/>
          <p:nvPr/>
        </p:nvSpPr>
        <p:spPr>
          <a:xfrm>
            <a:off x="7406640" y="822960"/>
            <a:ext cx="4572000" cy="5120640"/>
          </a:xfrm>
          <a:prstGeom prst="rect">
            <a:avLst/>
          </a:prstGeom>
          <a:noFill/>
          <a:ln/>
        </p:spPr>
        <p:txBody>
          <a:bodyPr wrap="square" lIns="0" tIns="0" rIns="0" bIns="0" rtlCol="0" anchor="ctr"/>
          <a:lstStyle/>
          <a:p>
            <a:pPr marL="0" indent="0" algn="r">
              <a:buNone/>
            </a:pPr>
            <a:r>
              <a:rPr lang="en-US" sz="30000" b="1" dirty="0">
                <a:solidFill>
                  <a:srgbClr val="2B3775"/>
                </a:solidFill>
                <a:latin typeface="Cambria" pitchFamily="34" charset="0"/>
                <a:ea typeface="Cambria" pitchFamily="34" charset="-122"/>
                <a:cs typeface="Cambria" pitchFamily="34" charset="-120"/>
              </a:rPr>
              <a:t>5</a:t>
            </a:r>
            <a:endParaRPr lang="en-US" sz="30000" dirty="0"/>
          </a:p>
        </p:txBody>
      </p:sp>
      <p:sp>
        <p:nvSpPr>
          <p:cNvPr id="3" name="Shape 1"/>
          <p:cNvSpPr/>
          <p:nvPr/>
        </p:nvSpPr>
        <p:spPr>
          <a:xfrm>
            <a:off x="777240" y="1371600"/>
            <a:ext cx="822960" cy="822960"/>
          </a:xfrm>
          <a:prstGeom prst="ellipse">
            <a:avLst/>
          </a:prstGeom>
          <a:solidFill>
            <a:srgbClr val="B08D3C"/>
          </a:solidFill>
          <a:ln/>
        </p:spPr>
      </p:sp>
      <p:pic>
        <p:nvPicPr>
          <p:cNvPr id="4" name="Image 0" descr="icons/coins-w.png"/>
          <p:cNvPicPr>
            <a:picLocks noChangeAspect="1"/>
          </p:cNvPicPr>
          <p:nvPr/>
        </p:nvPicPr>
        <p:blipFill>
          <a:blip r:embed="rId3"/>
          <a:stretch>
            <a:fillRect/>
          </a:stretch>
        </p:blipFill>
        <p:spPr>
          <a:xfrm>
            <a:off x="991210" y="1585570"/>
            <a:ext cx="395021" cy="395021"/>
          </a:xfrm>
          <a:prstGeom prst="rect">
            <a:avLst/>
          </a:prstGeom>
        </p:spPr>
      </p:pic>
      <p:sp>
        <p:nvSpPr>
          <p:cNvPr id="5" name="Text 2"/>
          <p:cNvSpPr/>
          <p:nvPr/>
        </p:nvSpPr>
        <p:spPr>
          <a:xfrm>
            <a:off x="822960" y="2514600"/>
            <a:ext cx="5486400" cy="365760"/>
          </a:xfrm>
          <a:prstGeom prst="rect">
            <a:avLst/>
          </a:prstGeom>
          <a:noFill/>
          <a:ln/>
        </p:spPr>
        <p:txBody>
          <a:bodyPr wrap="square" lIns="0" tIns="0" rIns="0" bIns="0" rtlCol="0" anchor="ctr"/>
          <a:lstStyle/>
          <a:p>
            <a:pPr marL="0" indent="0">
              <a:buNone/>
            </a:pPr>
            <a:r>
              <a:rPr lang="en-US" sz="1400" b="1" kern="0" spc="300" dirty="0">
                <a:solidFill>
                  <a:srgbClr val="B08D3C"/>
                </a:solidFill>
                <a:latin typeface="Calibri" pitchFamily="34" charset="0"/>
                <a:ea typeface="Calibri" pitchFamily="34" charset="-122"/>
                <a:cs typeface="Calibri" pitchFamily="34" charset="-120"/>
              </a:rPr>
              <a:t>TEMA 5</a:t>
            </a:r>
            <a:endParaRPr lang="en-US" sz="1400" dirty="0"/>
          </a:p>
        </p:txBody>
      </p:sp>
      <p:sp>
        <p:nvSpPr>
          <p:cNvPr id="6" name="Text 3"/>
          <p:cNvSpPr/>
          <p:nvPr/>
        </p:nvSpPr>
        <p:spPr>
          <a:xfrm>
            <a:off x="822960" y="2880360"/>
            <a:ext cx="7863840" cy="173736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Proceso de responsabilidad fiscal</a:t>
            </a:r>
            <a:endParaRPr lang="en-US" sz="4000" dirty="0"/>
          </a:p>
        </p:txBody>
      </p:sp>
      <p:sp>
        <p:nvSpPr>
          <p:cNvPr id="7" name="Text 4"/>
          <p:cNvSpPr/>
          <p:nvPr/>
        </p:nvSpPr>
        <p:spPr>
          <a:xfrm>
            <a:off x="822960" y="4572000"/>
            <a:ext cx="7498080" cy="731520"/>
          </a:xfrm>
          <a:prstGeom prst="rect">
            <a:avLst/>
          </a:prstGeom>
          <a:noFill/>
          <a:ln/>
        </p:spPr>
        <p:txBody>
          <a:bodyPr wrap="square" lIns="0" tIns="0" rIns="0" bIns="0" rtlCol="0" anchor="t"/>
          <a:lstStyle/>
          <a:p>
            <a:pPr marL="0" indent="0">
              <a:buNone/>
            </a:pPr>
            <a:r>
              <a:rPr lang="en-US" sz="1600" dirty="0">
                <a:solidFill>
                  <a:srgbClr val="CADCFC"/>
                </a:solidFill>
                <a:latin typeface="Calibri" pitchFamily="34" charset="0"/>
                <a:ea typeface="Calibri" pitchFamily="34" charset="-122"/>
                <a:cs typeface="Calibri" pitchFamily="34" charset="-120"/>
              </a:rPr>
              <a:t>El estudiante como defensor de oficio ante las contralorías.</a:t>
            </a:r>
            <a:endParaRPr lang="en-US" sz="1600" dirty="0"/>
          </a:p>
        </p:txBody>
      </p:sp>
      <p:sp>
        <p:nvSpPr>
          <p:cNvPr id="8" name="Text 5"/>
          <p:cNvSpPr/>
          <p:nvPr/>
        </p:nvSpPr>
        <p:spPr>
          <a:xfrm>
            <a:off x="822960" y="5806440"/>
            <a:ext cx="10515600" cy="457200"/>
          </a:xfrm>
          <a:prstGeom prst="rect">
            <a:avLst/>
          </a:prstGeom>
          <a:noFill/>
          <a:ln/>
        </p:spPr>
        <p:txBody>
          <a:bodyPr wrap="square" lIns="0" tIns="0" rIns="0" bIns="0" rtlCol="0" anchor="ctr"/>
          <a:lstStyle/>
          <a:p>
            <a:pPr marL="0" indent="0">
              <a:buNone/>
            </a:pPr>
            <a:r>
              <a:rPr lang="en-US" sz="1200" i="1" dirty="0">
                <a:solidFill>
                  <a:srgbClr val="CADCFC"/>
                </a:solidFill>
                <a:latin typeface="Calibri" pitchFamily="34" charset="0"/>
                <a:ea typeface="Calibri" pitchFamily="34" charset="-122"/>
                <a:cs typeface="Calibri" pitchFamily="34" charset="-120"/>
              </a:rPr>
              <a:t>Marco normativo: Ley 610 de 2000 · Ley 1474 de 2011 (arts. 97 a 111) · Decreto 403 de 2020</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74320"/>
          </a:xfrm>
          <a:prstGeom prst="rect">
            <a:avLst/>
          </a:prstGeom>
          <a:noFill/>
          <a:ln/>
        </p:spPr>
        <p:txBody>
          <a:bodyPr wrap="square" lIns="0" tIns="0" rIns="0" bIns="0" rtlCol="0" anchor="ctr"/>
          <a:lstStyle/>
          <a:p>
            <a:pPr marL="0" indent="0">
              <a:buNone/>
            </a:pPr>
            <a:r>
              <a:rPr lang="en-US" sz="1200" b="1" kern="0" spc="200" dirty="0">
                <a:solidFill>
                  <a:srgbClr val="8F7020"/>
                </a:solidFill>
                <a:latin typeface="Calibri" pitchFamily="34" charset="0"/>
                <a:ea typeface="Calibri" pitchFamily="34" charset="-122"/>
                <a:cs typeface="Calibri" pitchFamily="34" charset="-120"/>
              </a:rPr>
              <a:t>TEMA 5 · NATURALEZA Y ELEMENTOS (LEY 610 DE 2000)</a:t>
            </a:r>
            <a:endParaRPr lang="en-US" sz="1200" dirty="0"/>
          </a:p>
        </p:txBody>
      </p:sp>
      <p:sp>
        <p:nvSpPr>
          <p:cNvPr id="3" name="Text 1"/>
          <p:cNvSpPr/>
          <p:nvPr/>
        </p:nvSpPr>
        <p:spPr>
          <a:xfrm>
            <a:off x="502920" y="658368"/>
            <a:ext cx="11155680" cy="685800"/>
          </a:xfrm>
          <a:prstGeom prst="rect">
            <a:avLst/>
          </a:prstGeom>
          <a:noFill/>
          <a:ln/>
        </p:spPr>
        <p:txBody>
          <a:bodyPr wrap="square" lIns="0" tIns="0" rIns="0" bIns="0" rtlCol="0" anchor="t"/>
          <a:lstStyle/>
          <a:p>
            <a:pPr marL="0" indent="0">
              <a:buNone/>
            </a:pPr>
            <a:r>
              <a:rPr lang="en-US" sz="3000" b="1" dirty="0">
                <a:solidFill>
                  <a:srgbClr val="1E2761"/>
                </a:solidFill>
                <a:latin typeface="Cambria" pitchFamily="34" charset="0"/>
                <a:ea typeface="Cambria" pitchFamily="34" charset="-122"/>
                <a:cs typeface="Cambria" pitchFamily="34" charset="-120"/>
              </a:rPr>
              <a:t>Un proceso resarcitorio, no sancionatorio</a:t>
            </a:r>
            <a:endParaRPr lang="en-US" sz="3000" dirty="0"/>
          </a:p>
        </p:txBody>
      </p:sp>
      <p:sp>
        <p:nvSpPr>
          <p:cNvPr id="4" name="Shape 2"/>
          <p:cNvSpPr/>
          <p:nvPr/>
        </p:nvSpPr>
        <p:spPr>
          <a:xfrm>
            <a:off x="502920" y="1572768"/>
            <a:ext cx="11183112" cy="1143000"/>
          </a:xfrm>
          <a:prstGeom prst="roundRect">
            <a:avLst>
              <a:gd name="adj" fmla="val 5600"/>
            </a:avLst>
          </a:prstGeom>
          <a:solidFill>
            <a:srgbClr val="1E2761"/>
          </a:solidFill>
          <a:ln/>
        </p:spPr>
      </p:sp>
      <p:sp>
        <p:nvSpPr>
          <p:cNvPr id="5" name="Text 3"/>
          <p:cNvSpPr/>
          <p:nvPr/>
        </p:nvSpPr>
        <p:spPr>
          <a:xfrm>
            <a:off x="868680" y="1572768"/>
            <a:ext cx="10469880" cy="1143000"/>
          </a:xfrm>
          <a:prstGeom prst="rect">
            <a:avLst/>
          </a:prstGeom>
          <a:noFill/>
          <a:ln/>
        </p:spPr>
        <p:txBody>
          <a:bodyPr wrap="square" lIns="0" tIns="0" rIns="0" bIns="0" rtlCol="0" anchor="ctr"/>
          <a:lstStyle/>
          <a:p>
            <a:pPr marL="0" indent="0">
              <a:buNone/>
            </a:pPr>
            <a:r>
              <a:rPr lang="en-US" sz="1450" b="1" dirty="0">
                <a:solidFill>
                  <a:srgbClr val="B08D3C"/>
                </a:solidFill>
                <a:latin typeface="Calibri" pitchFamily="34" charset="0"/>
                <a:ea typeface="Calibri" pitchFamily="34" charset="-122"/>
                <a:cs typeface="Calibri" pitchFamily="34" charset="-120"/>
              </a:rPr>
              <a:t>¿Qué es? (art. 1): </a:t>
            </a:r>
            <a:r>
              <a:rPr lang="en-US" sz="1450" dirty="0">
                <a:solidFill>
                  <a:srgbClr val="FFFFFF"/>
                </a:solidFill>
                <a:latin typeface="Calibri" pitchFamily="34" charset="0"/>
                <a:ea typeface="Calibri" pitchFamily="34" charset="-122"/>
                <a:cs typeface="Calibri" pitchFamily="34" charset="-120"/>
              </a:rPr>
              <a:t>el conjunto de actuaciones administrativas que adelantan las contralorías para determinar y establecer la responsabilidad de los servidores públicos y particulares que manejan fondos o bienes públicos, cuando por acción u omisión y en forma dolosa o gravemente culposa causen un daño al patrimonio del Estado. Su fin es el resarcimiento: que el responsable repare el daño.</a:t>
            </a:r>
            <a:endParaRPr lang="en-US" sz="1450" dirty="0"/>
          </a:p>
        </p:txBody>
      </p:sp>
      <p:sp>
        <p:nvSpPr>
          <p:cNvPr id="6" name="Text 4"/>
          <p:cNvSpPr/>
          <p:nvPr/>
        </p:nvSpPr>
        <p:spPr>
          <a:xfrm>
            <a:off x="502920" y="2971800"/>
            <a:ext cx="11183112" cy="365760"/>
          </a:xfrm>
          <a:prstGeom prst="rect">
            <a:avLst/>
          </a:prstGeom>
          <a:noFill/>
          <a:ln/>
        </p:spPr>
        <p:txBody>
          <a:bodyPr wrap="square" lIns="0" tIns="0" rIns="0" bIns="0" rtlCol="0" anchor="ctr"/>
          <a:lstStyle/>
          <a:p>
            <a:pPr marL="0" indent="0">
              <a:buNone/>
            </a:pPr>
            <a:r>
              <a:rPr lang="en-US" sz="1500" b="1" dirty="0">
                <a:solidFill>
                  <a:srgbClr val="1E2761"/>
                </a:solidFill>
                <a:latin typeface="Calibri" pitchFamily="34" charset="0"/>
                <a:ea typeface="Calibri" pitchFamily="34" charset="-122"/>
                <a:cs typeface="Calibri" pitchFamily="34" charset="-120"/>
              </a:rPr>
              <a:t>Elementos de la responsabilidad fiscal (art. 5) — deben concurrir los tres:</a:t>
            </a:r>
            <a:endParaRPr lang="en-US" sz="1500" dirty="0"/>
          </a:p>
        </p:txBody>
      </p:sp>
      <p:sp>
        <p:nvSpPr>
          <p:cNvPr id="7" name="Shape 5"/>
          <p:cNvSpPr/>
          <p:nvPr/>
        </p:nvSpPr>
        <p:spPr>
          <a:xfrm>
            <a:off x="502920" y="3429000"/>
            <a:ext cx="3593592" cy="2148840"/>
          </a:xfrm>
          <a:prstGeom prst="roundRect">
            <a:avLst>
              <a:gd name="adj" fmla="val 2553"/>
            </a:avLst>
          </a:prstGeom>
          <a:solidFill>
            <a:srgbClr val="F2F5FC"/>
          </a:solidFill>
          <a:ln w="12700">
            <a:solidFill>
              <a:srgbClr val="D9E1F2"/>
            </a:solidFill>
            <a:prstDash val="solid"/>
          </a:ln>
        </p:spPr>
      </p:sp>
      <p:sp>
        <p:nvSpPr>
          <p:cNvPr id="8" name="Shape 6"/>
          <p:cNvSpPr/>
          <p:nvPr/>
        </p:nvSpPr>
        <p:spPr>
          <a:xfrm>
            <a:off x="704088" y="3630168"/>
            <a:ext cx="420624" cy="420624"/>
          </a:xfrm>
          <a:prstGeom prst="ellipse">
            <a:avLst/>
          </a:prstGeom>
          <a:solidFill>
            <a:srgbClr val="B08D3C"/>
          </a:solidFill>
          <a:ln/>
        </p:spPr>
      </p:sp>
      <p:pic>
        <p:nvPicPr>
          <p:cNvPr id="9" name="Image 0" descr="icons/usershield-w.png"/>
          <p:cNvPicPr>
            <a:picLocks noChangeAspect="1"/>
          </p:cNvPicPr>
          <p:nvPr/>
        </p:nvPicPr>
        <p:blipFill>
          <a:blip r:embed="rId3"/>
          <a:stretch>
            <a:fillRect/>
          </a:stretch>
        </p:blipFill>
        <p:spPr>
          <a:xfrm>
            <a:off x="813450" y="3739530"/>
            <a:ext cx="201900" cy="201900"/>
          </a:xfrm>
          <a:prstGeom prst="rect">
            <a:avLst/>
          </a:prstGeom>
        </p:spPr>
      </p:pic>
      <p:sp>
        <p:nvSpPr>
          <p:cNvPr id="10" name="Text 7"/>
          <p:cNvSpPr/>
          <p:nvPr/>
        </p:nvSpPr>
        <p:spPr>
          <a:xfrm>
            <a:off x="704088" y="4206240"/>
            <a:ext cx="3191256" cy="124358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1 · Conducta dolosa o gravemente culposa</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De quien realiza gestión fiscal (o de quien participa o contribuye al daño). La culpa leve NO genera responsabilidad fiscal. La defensa suele concentrarse aquí.</a:t>
            </a:r>
            <a:endParaRPr lang="en-US" sz="1450" dirty="0"/>
          </a:p>
        </p:txBody>
      </p:sp>
      <p:sp>
        <p:nvSpPr>
          <p:cNvPr id="11" name="Shape 8"/>
          <p:cNvSpPr/>
          <p:nvPr/>
        </p:nvSpPr>
        <p:spPr>
          <a:xfrm>
            <a:off x="4297680" y="3429000"/>
            <a:ext cx="3593592" cy="2148840"/>
          </a:xfrm>
          <a:prstGeom prst="roundRect">
            <a:avLst>
              <a:gd name="adj" fmla="val 2553"/>
            </a:avLst>
          </a:prstGeom>
          <a:solidFill>
            <a:srgbClr val="F2F5FC"/>
          </a:solidFill>
          <a:ln w="12700">
            <a:solidFill>
              <a:srgbClr val="D9E1F2"/>
            </a:solidFill>
            <a:prstDash val="solid"/>
          </a:ln>
        </p:spPr>
      </p:sp>
      <p:sp>
        <p:nvSpPr>
          <p:cNvPr id="12" name="Shape 9"/>
          <p:cNvSpPr/>
          <p:nvPr/>
        </p:nvSpPr>
        <p:spPr>
          <a:xfrm>
            <a:off x="4498848" y="3630168"/>
            <a:ext cx="420624" cy="420624"/>
          </a:xfrm>
          <a:prstGeom prst="ellipse">
            <a:avLst/>
          </a:prstGeom>
          <a:solidFill>
            <a:srgbClr val="B08D3C"/>
          </a:solidFill>
          <a:ln/>
        </p:spPr>
      </p:sp>
      <p:pic>
        <p:nvPicPr>
          <p:cNvPr id="13" name="Image 1" descr="icons/coins-w.png"/>
          <p:cNvPicPr>
            <a:picLocks noChangeAspect="1"/>
          </p:cNvPicPr>
          <p:nvPr/>
        </p:nvPicPr>
        <p:blipFill>
          <a:blip r:embed="rId4"/>
          <a:stretch>
            <a:fillRect/>
          </a:stretch>
        </p:blipFill>
        <p:spPr>
          <a:xfrm>
            <a:off x="4608210" y="3739530"/>
            <a:ext cx="201900" cy="201900"/>
          </a:xfrm>
          <a:prstGeom prst="rect">
            <a:avLst/>
          </a:prstGeom>
        </p:spPr>
      </p:pic>
      <p:sp>
        <p:nvSpPr>
          <p:cNvPr id="14" name="Text 10"/>
          <p:cNvSpPr/>
          <p:nvPr/>
        </p:nvSpPr>
        <p:spPr>
          <a:xfrm>
            <a:off x="4498848" y="4206240"/>
            <a:ext cx="3191256" cy="124358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2 · Daño patrimonial al Estado (art. 6)</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Lesión del patrimonio público: menoscabo, disminución, perjuicio o deterioro de los bienes o recursos públicos. Debe ser cierto y cuantificable.</a:t>
            </a:r>
            <a:endParaRPr lang="en-US" sz="1450" dirty="0"/>
          </a:p>
        </p:txBody>
      </p:sp>
      <p:sp>
        <p:nvSpPr>
          <p:cNvPr id="15" name="Shape 11"/>
          <p:cNvSpPr/>
          <p:nvPr/>
        </p:nvSpPr>
        <p:spPr>
          <a:xfrm>
            <a:off x="8092440" y="3429000"/>
            <a:ext cx="3593592" cy="2148840"/>
          </a:xfrm>
          <a:prstGeom prst="roundRect">
            <a:avLst>
              <a:gd name="adj" fmla="val 2553"/>
            </a:avLst>
          </a:prstGeom>
          <a:solidFill>
            <a:srgbClr val="F2F5FC"/>
          </a:solidFill>
          <a:ln w="12700">
            <a:solidFill>
              <a:srgbClr val="D9E1F2"/>
            </a:solidFill>
            <a:prstDash val="solid"/>
          </a:ln>
        </p:spPr>
      </p:sp>
      <p:sp>
        <p:nvSpPr>
          <p:cNvPr id="16" name="Shape 12"/>
          <p:cNvSpPr/>
          <p:nvPr/>
        </p:nvSpPr>
        <p:spPr>
          <a:xfrm>
            <a:off x="8293608" y="3630168"/>
            <a:ext cx="420624" cy="420624"/>
          </a:xfrm>
          <a:prstGeom prst="ellipse">
            <a:avLst/>
          </a:prstGeom>
          <a:solidFill>
            <a:srgbClr val="B08D3C"/>
          </a:solidFill>
          <a:ln/>
        </p:spPr>
      </p:sp>
      <p:pic>
        <p:nvPicPr>
          <p:cNvPr id="17" name="Image 2" descr="icons/bolt-w.png"/>
          <p:cNvPicPr>
            <a:picLocks noChangeAspect="1"/>
          </p:cNvPicPr>
          <p:nvPr/>
        </p:nvPicPr>
        <p:blipFill>
          <a:blip r:embed="rId5"/>
          <a:stretch>
            <a:fillRect/>
          </a:stretch>
        </p:blipFill>
        <p:spPr>
          <a:xfrm>
            <a:off x="8402970" y="3739530"/>
            <a:ext cx="201900" cy="201900"/>
          </a:xfrm>
          <a:prstGeom prst="rect">
            <a:avLst/>
          </a:prstGeom>
        </p:spPr>
      </p:pic>
      <p:sp>
        <p:nvSpPr>
          <p:cNvPr id="18" name="Text 13"/>
          <p:cNvSpPr/>
          <p:nvPr/>
        </p:nvSpPr>
        <p:spPr>
          <a:xfrm>
            <a:off x="8293608" y="4206240"/>
            <a:ext cx="3191256" cy="124358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3 · Nexo causal</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Relación de causalidad entre la conducta del gestor fiscal y el daño. Sin nexo demostrado, no hay responsabilidad.</a:t>
            </a:r>
            <a:endParaRPr lang="en-US" sz="1450" dirty="0"/>
          </a:p>
        </p:txBody>
      </p:sp>
      <p:sp>
        <p:nvSpPr>
          <p:cNvPr id="19" name="Text 14"/>
          <p:cNvSpPr/>
          <p:nvPr/>
        </p:nvSpPr>
        <p:spPr>
          <a:xfrm>
            <a:off x="502920" y="5760720"/>
            <a:ext cx="11183112" cy="411480"/>
          </a:xfrm>
          <a:prstGeom prst="rect">
            <a:avLst/>
          </a:prstGeom>
          <a:noFill/>
          <a:ln/>
        </p:spPr>
        <p:txBody>
          <a:bodyPr wrap="square" lIns="0" tIns="0" rIns="0" bIns="0" rtlCol="0" anchor="ctr"/>
          <a:lstStyle/>
          <a:p>
            <a:pPr marL="0" indent="0">
              <a:buNone/>
            </a:pPr>
            <a:r>
              <a:rPr lang="en-US" sz="1250" b="1" dirty="0">
                <a:solidFill>
                  <a:srgbClr val="1E2761"/>
                </a:solidFill>
                <a:latin typeface="Calibri" pitchFamily="34" charset="0"/>
                <a:ea typeface="Calibri" pitchFamily="34" charset="-122"/>
                <a:cs typeface="Calibri" pitchFamily="34" charset="-120"/>
              </a:rPr>
              <a:t>Términos clave (art. 9): </a:t>
            </a:r>
            <a:r>
              <a:rPr lang="en-US" sz="1250" dirty="0">
                <a:solidFill>
                  <a:srgbClr val="1C2340"/>
                </a:solidFill>
                <a:latin typeface="Calibri" pitchFamily="34" charset="0"/>
                <a:ea typeface="Calibri" pitchFamily="34" charset="-122"/>
                <a:cs typeface="Calibri" pitchFamily="34" charset="-120"/>
              </a:rPr>
              <a:t>caducidad de la acción fiscal, 5 años desde el hecho · prescripción, 5 años desde el auto de apertura sin fallo en firme.</a:t>
            </a:r>
            <a:endParaRPr lang="en-US" sz="1250" dirty="0"/>
          </a:p>
        </p:txBody>
      </p:sp>
      <p:sp>
        <p:nvSpPr>
          <p:cNvPr id="20" name="Text 15"/>
          <p:cNvSpPr/>
          <p:nvPr/>
        </p:nvSpPr>
        <p:spPr>
          <a:xfrm>
            <a:off x="502920" y="6473952"/>
            <a:ext cx="6858000" cy="274320"/>
          </a:xfrm>
          <a:prstGeom prst="rect">
            <a:avLst/>
          </a:prstGeom>
          <a:noFill/>
          <a:ln/>
        </p:spPr>
        <p:txBody>
          <a:bodyPr wrap="square" lIns="0" tIns="0" rIns="0" bIns="0" rtlCol="0" anchor="ctr"/>
          <a:lstStyle/>
          <a:p>
            <a:pPr marL="0" indent="0">
              <a:buNone/>
            </a:pPr>
            <a:r>
              <a:rPr lang="en-US" sz="900" dirty="0">
                <a:solidFill>
                  <a:srgbClr val="5A6480"/>
                </a:solidFill>
                <a:latin typeface="Calibri" pitchFamily="34" charset="0"/>
                <a:ea typeface="Calibri" pitchFamily="34" charset="-122"/>
                <a:cs typeface="Calibri" pitchFamily="34" charset="-120"/>
              </a:rPr>
              <a:t>Consultorios Jurídicos — Universidad de Nariño · Área de Derecho Público</a:t>
            </a:r>
            <a:endParaRPr lang="en-US" sz="900" dirty="0"/>
          </a:p>
        </p:txBody>
      </p:sp>
      <p:sp>
        <p:nvSpPr>
          <p:cNvPr id="21" name="Text 16"/>
          <p:cNvSpPr/>
          <p:nvPr/>
        </p:nvSpPr>
        <p:spPr>
          <a:xfrm>
            <a:off x="11338560" y="6473952"/>
            <a:ext cx="457200" cy="274320"/>
          </a:xfrm>
          <a:prstGeom prst="rect">
            <a:avLst/>
          </a:prstGeom>
          <a:noFill/>
          <a:ln/>
        </p:spPr>
        <p:txBody>
          <a:bodyPr wrap="square" lIns="0" tIns="0" rIns="0" bIns="0" rtlCol="0" anchor="ctr"/>
          <a:lstStyle/>
          <a:p>
            <a:pPr marL="0" indent="0" algn="r">
              <a:buNone/>
            </a:pPr>
            <a:r>
              <a:rPr lang="en-US" sz="900" dirty="0">
                <a:solidFill>
                  <a:srgbClr val="5A6480"/>
                </a:solidFill>
                <a:latin typeface="Calibri" pitchFamily="34" charset="0"/>
                <a:ea typeface="Calibri" pitchFamily="34" charset="-122"/>
                <a:cs typeface="Calibri" pitchFamily="34" charset="-120"/>
              </a:rPr>
              <a:t>21</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74320"/>
          </a:xfrm>
          <a:prstGeom prst="rect">
            <a:avLst/>
          </a:prstGeom>
          <a:noFill/>
          <a:ln/>
        </p:spPr>
        <p:txBody>
          <a:bodyPr wrap="square" lIns="0" tIns="0" rIns="0" bIns="0" rtlCol="0" anchor="ctr"/>
          <a:lstStyle/>
          <a:p>
            <a:pPr marL="0" indent="0">
              <a:buNone/>
            </a:pPr>
            <a:r>
              <a:rPr lang="en-US" sz="1200" b="1" kern="0" spc="200" dirty="0">
                <a:solidFill>
                  <a:srgbClr val="8F7020"/>
                </a:solidFill>
                <a:latin typeface="Calibri" pitchFamily="34" charset="0"/>
                <a:ea typeface="Calibri" pitchFamily="34" charset="-122"/>
                <a:cs typeface="Calibri" pitchFamily="34" charset="-120"/>
              </a:rPr>
              <a:t>TEMA 5 · ETAPAS DEL PROCESO ORDINARIO Y VERBAL</a:t>
            </a:r>
            <a:endParaRPr lang="en-US" sz="1200" dirty="0"/>
          </a:p>
        </p:txBody>
      </p:sp>
      <p:sp>
        <p:nvSpPr>
          <p:cNvPr id="3" name="Text 1"/>
          <p:cNvSpPr/>
          <p:nvPr/>
        </p:nvSpPr>
        <p:spPr>
          <a:xfrm>
            <a:off x="502920" y="658368"/>
            <a:ext cx="11155680" cy="685800"/>
          </a:xfrm>
          <a:prstGeom prst="rect">
            <a:avLst/>
          </a:prstGeom>
          <a:noFill/>
          <a:ln/>
        </p:spPr>
        <p:txBody>
          <a:bodyPr wrap="square" lIns="0" tIns="0" rIns="0" bIns="0" rtlCol="0" anchor="t"/>
          <a:lstStyle/>
          <a:p>
            <a:pPr marL="0" indent="0">
              <a:buNone/>
            </a:pPr>
            <a:r>
              <a:rPr lang="en-US" sz="3000" b="1" dirty="0">
                <a:solidFill>
                  <a:srgbClr val="1E2761"/>
                </a:solidFill>
                <a:latin typeface="Cambria" pitchFamily="34" charset="0"/>
                <a:ea typeface="Cambria" pitchFamily="34" charset="-122"/>
                <a:cs typeface="Cambria" pitchFamily="34" charset="-120"/>
              </a:rPr>
              <a:t>La ruta que el defensor de oficio debe vigilar</a:t>
            </a:r>
            <a:endParaRPr lang="en-US" sz="3000" dirty="0"/>
          </a:p>
        </p:txBody>
      </p:sp>
      <p:sp>
        <p:nvSpPr>
          <p:cNvPr id="4" name="Text 2"/>
          <p:cNvSpPr/>
          <p:nvPr/>
        </p:nvSpPr>
        <p:spPr>
          <a:xfrm>
            <a:off x="502920" y="1481328"/>
            <a:ext cx="10972800" cy="320040"/>
          </a:xfrm>
          <a:prstGeom prst="rect">
            <a:avLst/>
          </a:prstGeom>
          <a:noFill/>
          <a:ln/>
        </p:spPr>
        <p:txBody>
          <a:bodyPr wrap="square" lIns="0" tIns="0" rIns="0" bIns="0" rtlCol="0" anchor="ctr"/>
          <a:lstStyle/>
          <a:p>
            <a:pPr marL="0" indent="0">
              <a:buNone/>
            </a:pPr>
            <a:r>
              <a:rPr lang="en-US" sz="1400" b="1" dirty="0">
                <a:solidFill>
                  <a:srgbClr val="1E2761"/>
                </a:solidFill>
                <a:latin typeface="Calibri" pitchFamily="34" charset="0"/>
                <a:ea typeface="Calibri" pitchFamily="34" charset="-122"/>
                <a:cs typeface="Calibri" pitchFamily="34" charset="-120"/>
              </a:rPr>
              <a:t>Proceso ordinario (Ley 610 de 2000):</a:t>
            </a:r>
            <a:endParaRPr lang="en-US" sz="1400" dirty="0"/>
          </a:p>
        </p:txBody>
      </p:sp>
      <p:sp>
        <p:nvSpPr>
          <p:cNvPr id="5" name="Shape 3"/>
          <p:cNvSpPr/>
          <p:nvPr/>
        </p:nvSpPr>
        <p:spPr>
          <a:xfrm>
            <a:off x="502920" y="1847088"/>
            <a:ext cx="1635252" cy="1325880"/>
          </a:xfrm>
          <a:prstGeom prst="roundRect">
            <a:avLst>
              <a:gd name="adj" fmla="val 3448"/>
            </a:avLst>
          </a:prstGeom>
          <a:solidFill>
            <a:srgbClr val="1E2761"/>
          </a:solidFill>
          <a:ln/>
        </p:spPr>
      </p:sp>
      <p:sp>
        <p:nvSpPr>
          <p:cNvPr id="6" name="Text 4"/>
          <p:cNvSpPr/>
          <p:nvPr/>
        </p:nvSpPr>
        <p:spPr>
          <a:xfrm>
            <a:off x="612648" y="1901952"/>
            <a:ext cx="1415796" cy="121615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Indagación preliminar</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Art. 39: máx. 6 meses, si hay duda sobre la procedencia</a:t>
            </a:r>
            <a:endParaRPr lang="en-US" sz="1150" dirty="0"/>
          </a:p>
        </p:txBody>
      </p:sp>
      <p:sp>
        <p:nvSpPr>
          <p:cNvPr id="7" name="Shape 5"/>
          <p:cNvSpPr/>
          <p:nvPr/>
        </p:nvSpPr>
        <p:spPr>
          <a:xfrm>
            <a:off x="2179320" y="2409444"/>
            <a:ext cx="192024" cy="201168"/>
          </a:xfrm>
          <a:prstGeom prst="chevron">
            <a:avLst/>
          </a:prstGeom>
          <a:solidFill>
            <a:srgbClr val="B08D3C"/>
          </a:solidFill>
          <a:ln/>
        </p:spPr>
      </p:sp>
      <p:sp>
        <p:nvSpPr>
          <p:cNvPr id="8" name="Shape 6"/>
          <p:cNvSpPr/>
          <p:nvPr/>
        </p:nvSpPr>
        <p:spPr>
          <a:xfrm>
            <a:off x="2412492" y="1847088"/>
            <a:ext cx="1635252" cy="1325880"/>
          </a:xfrm>
          <a:prstGeom prst="roundRect">
            <a:avLst>
              <a:gd name="adj" fmla="val 3448"/>
            </a:avLst>
          </a:prstGeom>
          <a:solidFill>
            <a:srgbClr val="2B3775"/>
          </a:solidFill>
          <a:ln/>
        </p:spPr>
      </p:sp>
      <p:sp>
        <p:nvSpPr>
          <p:cNvPr id="9" name="Text 7"/>
          <p:cNvSpPr/>
          <p:nvPr/>
        </p:nvSpPr>
        <p:spPr>
          <a:xfrm>
            <a:off x="2522220" y="1901952"/>
            <a:ext cx="1415796" cy="121615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Auto de apertura</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Art. 40: inicia formalmente el proceso</a:t>
            </a:r>
            <a:endParaRPr lang="en-US" sz="1150" dirty="0"/>
          </a:p>
        </p:txBody>
      </p:sp>
      <p:sp>
        <p:nvSpPr>
          <p:cNvPr id="10" name="Shape 8"/>
          <p:cNvSpPr/>
          <p:nvPr/>
        </p:nvSpPr>
        <p:spPr>
          <a:xfrm>
            <a:off x="4088892" y="2409444"/>
            <a:ext cx="192024" cy="201168"/>
          </a:xfrm>
          <a:prstGeom prst="chevron">
            <a:avLst/>
          </a:prstGeom>
          <a:solidFill>
            <a:srgbClr val="B08D3C"/>
          </a:solidFill>
          <a:ln/>
        </p:spPr>
      </p:sp>
      <p:sp>
        <p:nvSpPr>
          <p:cNvPr id="11" name="Shape 9"/>
          <p:cNvSpPr/>
          <p:nvPr/>
        </p:nvSpPr>
        <p:spPr>
          <a:xfrm>
            <a:off x="4322064" y="1847088"/>
            <a:ext cx="1635252" cy="1325880"/>
          </a:xfrm>
          <a:prstGeom prst="roundRect">
            <a:avLst>
              <a:gd name="adj" fmla="val 3448"/>
            </a:avLst>
          </a:prstGeom>
          <a:solidFill>
            <a:srgbClr val="1E2761"/>
          </a:solidFill>
          <a:ln/>
        </p:spPr>
      </p:sp>
      <p:sp>
        <p:nvSpPr>
          <p:cNvPr id="12" name="Text 10"/>
          <p:cNvSpPr/>
          <p:nvPr/>
        </p:nvSpPr>
        <p:spPr>
          <a:xfrm>
            <a:off x="4431792" y="1901952"/>
            <a:ext cx="1415796" cy="121615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Imputación</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Art. 48: cargos concretos al presunto responsable</a:t>
            </a:r>
            <a:endParaRPr lang="en-US" sz="1150" dirty="0"/>
          </a:p>
        </p:txBody>
      </p:sp>
      <p:sp>
        <p:nvSpPr>
          <p:cNvPr id="13" name="Shape 11"/>
          <p:cNvSpPr/>
          <p:nvPr/>
        </p:nvSpPr>
        <p:spPr>
          <a:xfrm>
            <a:off x="5998464" y="2409444"/>
            <a:ext cx="192024" cy="201168"/>
          </a:xfrm>
          <a:prstGeom prst="chevron">
            <a:avLst/>
          </a:prstGeom>
          <a:solidFill>
            <a:srgbClr val="B08D3C"/>
          </a:solidFill>
          <a:ln/>
        </p:spPr>
      </p:sp>
      <p:sp>
        <p:nvSpPr>
          <p:cNvPr id="14" name="Shape 12"/>
          <p:cNvSpPr/>
          <p:nvPr/>
        </p:nvSpPr>
        <p:spPr>
          <a:xfrm>
            <a:off x="6231636" y="1847088"/>
            <a:ext cx="1635252" cy="1325880"/>
          </a:xfrm>
          <a:prstGeom prst="roundRect">
            <a:avLst>
              <a:gd name="adj" fmla="val 3448"/>
            </a:avLst>
          </a:prstGeom>
          <a:solidFill>
            <a:srgbClr val="2B3775"/>
          </a:solidFill>
          <a:ln/>
        </p:spPr>
      </p:sp>
      <p:sp>
        <p:nvSpPr>
          <p:cNvPr id="15" name="Text 13"/>
          <p:cNvSpPr/>
          <p:nvPr/>
        </p:nvSpPr>
        <p:spPr>
          <a:xfrm>
            <a:off x="6341364" y="1901952"/>
            <a:ext cx="1415796" cy="121615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Descargos y pruebas</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Arts. 50-51: defensa, solicitud y práctica probatoria</a:t>
            </a:r>
            <a:endParaRPr lang="en-US" sz="1150" dirty="0"/>
          </a:p>
        </p:txBody>
      </p:sp>
      <p:sp>
        <p:nvSpPr>
          <p:cNvPr id="16" name="Shape 14"/>
          <p:cNvSpPr/>
          <p:nvPr/>
        </p:nvSpPr>
        <p:spPr>
          <a:xfrm>
            <a:off x="7908036" y="2409444"/>
            <a:ext cx="192024" cy="201168"/>
          </a:xfrm>
          <a:prstGeom prst="chevron">
            <a:avLst/>
          </a:prstGeom>
          <a:solidFill>
            <a:srgbClr val="B08D3C"/>
          </a:solidFill>
          <a:ln/>
        </p:spPr>
      </p:sp>
      <p:sp>
        <p:nvSpPr>
          <p:cNvPr id="17" name="Shape 15"/>
          <p:cNvSpPr/>
          <p:nvPr/>
        </p:nvSpPr>
        <p:spPr>
          <a:xfrm>
            <a:off x="8141208" y="1847088"/>
            <a:ext cx="1635252" cy="1325880"/>
          </a:xfrm>
          <a:prstGeom prst="roundRect">
            <a:avLst>
              <a:gd name="adj" fmla="val 3448"/>
            </a:avLst>
          </a:prstGeom>
          <a:solidFill>
            <a:srgbClr val="1E2761"/>
          </a:solidFill>
          <a:ln/>
        </p:spPr>
      </p:sp>
      <p:sp>
        <p:nvSpPr>
          <p:cNvPr id="18" name="Text 16"/>
          <p:cNvSpPr/>
          <p:nvPr/>
        </p:nvSpPr>
        <p:spPr>
          <a:xfrm>
            <a:off x="8250936" y="1901952"/>
            <a:ext cx="1415796" cy="121615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Fallo</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Arts. 53-54: con o sin responsabilidad fiscal</a:t>
            </a:r>
            <a:endParaRPr lang="en-US" sz="1150" dirty="0"/>
          </a:p>
        </p:txBody>
      </p:sp>
      <p:sp>
        <p:nvSpPr>
          <p:cNvPr id="19" name="Shape 17"/>
          <p:cNvSpPr/>
          <p:nvPr/>
        </p:nvSpPr>
        <p:spPr>
          <a:xfrm>
            <a:off x="9817608" y="2409444"/>
            <a:ext cx="192024" cy="201168"/>
          </a:xfrm>
          <a:prstGeom prst="chevron">
            <a:avLst/>
          </a:prstGeom>
          <a:solidFill>
            <a:srgbClr val="B08D3C"/>
          </a:solidFill>
          <a:ln/>
        </p:spPr>
      </p:sp>
      <p:sp>
        <p:nvSpPr>
          <p:cNvPr id="20" name="Shape 18"/>
          <p:cNvSpPr/>
          <p:nvPr/>
        </p:nvSpPr>
        <p:spPr>
          <a:xfrm>
            <a:off x="10050780" y="1847088"/>
            <a:ext cx="1635252" cy="1325880"/>
          </a:xfrm>
          <a:prstGeom prst="roundRect">
            <a:avLst>
              <a:gd name="adj" fmla="val 3448"/>
            </a:avLst>
          </a:prstGeom>
          <a:solidFill>
            <a:srgbClr val="2B3775"/>
          </a:solidFill>
          <a:ln/>
        </p:spPr>
      </p:sp>
      <p:sp>
        <p:nvSpPr>
          <p:cNvPr id="21" name="Text 19"/>
          <p:cNvSpPr/>
          <p:nvPr/>
        </p:nvSpPr>
        <p:spPr>
          <a:xfrm>
            <a:off x="10160508" y="1901952"/>
            <a:ext cx="1415796" cy="121615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Recursos</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Reposición y apelación según el caso (arts. 55-57)</a:t>
            </a:r>
            <a:endParaRPr lang="en-US" sz="1150" dirty="0"/>
          </a:p>
        </p:txBody>
      </p:sp>
      <p:sp>
        <p:nvSpPr>
          <p:cNvPr id="22" name="Shape 20"/>
          <p:cNvSpPr/>
          <p:nvPr/>
        </p:nvSpPr>
        <p:spPr>
          <a:xfrm>
            <a:off x="502920" y="3520440"/>
            <a:ext cx="11183112" cy="1234440"/>
          </a:xfrm>
          <a:prstGeom prst="roundRect">
            <a:avLst>
              <a:gd name="adj" fmla="val 5185"/>
            </a:avLst>
          </a:prstGeom>
          <a:solidFill>
            <a:srgbClr val="F2F5FC"/>
          </a:solidFill>
          <a:ln w="12700">
            <a:solidFill>
              <a:srgbClr val="D9E1F2"/>
            </a:solidFill>
            <a:prstDash val="solid"/>
          </a:ln>
        </p:spPr>
      </p:sp>
      <p:sp>
        <p:nvSpPr>
          <p:cNvPr id="23" name="Text 21"/>
          <p:cNvSpPr/>
          <p:nvPr/>
        </p:nvSpPr>
        <p:spPr>
          <a:xfrm>
            <a:off x="868680" y="3611880"/>
            <a:ext cx="10469880" cy="1051560"/>
          </a:xfrm>
          <a:prstGeom prst="rect">
            <a:avLst/>
          </a:prstGeom>
          <a:noFill/>
          <a:ln/>
        </p:spPr>
        <p:txBody>
          <a:bodyPr wrap="square" lIns="0" tIns="0" rIns="0" bIns="0"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Proceso verbal (Ley 1474 de 2011, arts. 97 y ss.): </a:t>
            </a:r>
            <a:r>
              <a:rPr lang="en-US" sz="1350" dirty="0">
                <a:solidFill>
                  <a:srgbClr val="1C2340"/>
                </a:solidFill>
                <a:latin typeface="Calibri" pitchFamily="34" charset="0"/>
                <a:ea typeface="Calibri" pitchFamily="34" charset="-122"/>
                <a:cs typeface="Calibri" pitchFamily="34" charset="-120"/>
              </a:rPr>
              <a:t>procede cuando desde la indagación o al momento de la apertura están determinados el daño y los presuntos responsables, y existen pruebas que hagan probable la responsabilidad. Se concentra en dos audiencias: audiencia de descargos y audiencia de decisión, lo que exige del defensor una preparación completa desde el primer momento.</a:t>
            </a:r>
            <a:endParaRPr lang="en-US" sz="1350" dirty="0"/>
          </a:p>
        </p:txBody>
      </p:sp>
      <p:sp>
        <p:nvSpPr>
          <p:cNvPr id="24" name="Shape 22"/>
          <p:cNvSpPr/>
          <p:nvPr/>
        </p:nvSpPr>
        <p:spPr>
          <a:xfrm>
            <a:off x="502920" y="4937760"/>
            <a:ext cx="3593592" cy="1417320"/>
          </a:xfrm>
          <a:prstGeom prst="roundRect">
            <a:avLst>
              <a:gd name="adj" fmla="val 3871"/>
            </a:avLst>
          </a:prstGeom>
          <a:solidFill>
            <a:srgbClr val="F2F5FC"/>
          </a:solidFill>
          <a:ln w="12700">
            <a:solidFill>
              <a:srgbClr val="D9E1F2"/>
            </a:solidFill>
            <a:prstDash val="solid"/>
          </a:ln>
        </p:spPr>
      </p:sp>
      <p:sp>
        <p:nvSpPr>
          <p:cNvPr id="25" name="Shape 23"/>
          <p:cNvSpPr/>
          <p:nvPr/>
        </p:nvSpPr>
        <p:spPr>
          <a:xfrm>
            <a:off x="704088" y="5138928"/>
            <a:ext cx="384048" cy="384048"/>
          </a:xfrm>
          <a:prstGeom prst="ellipse">
            <a:avLst/>
          </a:prstGeom>
          <a:solidFill>
            <a:srgbClr val="B08D3C"/>
          </a:solidFill>
          <a:ln/>
        </p:spPr>
      </p:sp>
      <p:pic>
        <p:nvPicPr>
          <p:cNvPr id="26" name="Image 0" descr="icons/check-w.png"/>
          <p:cNvPicPr>
            <a:picLocks noChangeAspect="1"/>
          </p:cNvPicPr>
          <p:nvPr/>
        </p:nvPicPr>
        <p:blipFill>
          <a:blip r:embed="rId3"/>
          <a:stretch>
            <a:fillRect/>
          </a:stretch>
        </p:blipFill>
        <p:spPr>
          <a:xfrm>
            <a:off x="803940" y="5238780"/>
            <a:ext cx="184343" cy="184343"/>
          </a:xfrm>
          <a:prstGeom prst="rect">
            <a:avLst/>
          </a:prstGeom>
        </p:spPr>
      </p:pic>
      <p:sp>
        <p:nvSpPr>
          <p:cNvPr id="27" name="Text 24"/>
          <p:cNvSpPr/>
          <p:nvPr/>
        </p:nvSpPr>
        <p:spPr>
          <a:xfrm>
            <a:off x="1280160" y="5102352"/>
            <a:ext cx="2633472" cy="1124712"/>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Fallo sin responsabilidad</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Archivo y cesación de medidas cautelares.</a:t>
            </a:r>
            <a:endParaRPr lang="en-US" sz="1450" dirty="0"/>
          </a:p>
        </p:txBody>
      </p:sp>
      <p:sp>
        <p:nvSpPr>
          <p:cNvPr id="28" name="Shape 25"/>
          <p:cNvSpPr/>
          <p:nvPr/>
        </p:nvSpPr>
        <p:spPr>
          <a:xfrm>
            <a:off x="4297680" y="4937760"/>
            <a:ext cx="3593592" cy="1417320"/>
          </a:xfrm>
          <a:prstGeom prst="roundRect">
            <a:avLst>
              <a:gd name="adj" fmla="val 3871"/>
            </a:avLst>
          </a:prstGeom>
          <a:solidFill>
            <a:srgbClr val="F2F5FC"/>
          </a:solidFill>
          <a:ln w="12700">
            <a:solidFill>
              <a:srgbClr val="D9E1F2"/>
            </a:solidFill>
            <a:prstDash val="solid"/>
          </a:ln>
        </p:spPr>
      </p:sp>
      <p:sp>
        <p:nvSpPr>
          <p:cNvPr id="29" name="Shape 26"/>
          <p:cNvSpPr/>
          <p:nvPr/>
        </p:nvSpPr>
        <p:spPr>
          <a:xfrm>
            <a:off x="4498848" y="5138928"/>
            <a:ext cx="384048" cy="384048"/>
          </a:xfrm>
          <a:prstGeom prst="ellipse">
            <a:avLst/>
          </a:prstGeom>
          <a:solidFill>
            <a:srgbClr val="B08D3C"/>
          </a:solidFill>
          <a:ln/>
        </p:spPr>
      </p:sp>
      <p:pic>
        <p:nvPicPr>
          <p:cNvPr id="30" name="Image 1" descr="icons/warning-w.png"/>
          <p:cNvPicPr>
            <a:picLocks noChangeAspect="1"/>
          </p:cNvPicPr>
          <p:nvPr/>
        </p:nvPicPr>
        <p:blipFill>
          <a:blip r:embed="rId4"/>
          <a:stretch>
            <a:fillRect/>
          </a:stretch>
        </p:blipFill>
        <p:spPr>
          <a:xfrm>
            <a:off x="4598700" y="5238780"/>
            <a:ext cx="184343" cy="184343"/>
          </a:xfrm>
          <a:prstGeom prst="rect">
            <a:avLst/>
          </a:prstGeom>
        </p:spPr>
      </p:pic>
      <p:sp>
        <p:nvSpPr>
          <p:cNvPr id="31" name="Text 27"/>
          <p:cNvSpPr/>
          <p:nvPr/>
        </p:nvSpPr>
        <p:spPr>
          <a:xfrm>
            <a:off x="5074920" y="5102352"/>
            <a:ext cx="2633472" cy="1124712"/>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Fallo con responsabilidad</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Obligación de pagar el daño (indexado), Boletín de Responsables Fiscales y cobro por jurisdicción coactiva.</a:t>
            </a:r>
            <a:endParaRPr lang="en-US" sz="1450" dirty="0"/>
          </a:p>
        </p:txBody>
      </p:sp>
      <p:sp>
        <p:nvSpPr>
          <p:cNvPr id="32" name="Shape 28"/>
          <p:cNvSpPr/>
          <p:nvPr/>
        </p:nvSpPr>
        <p:spPr>
          <a:xfrm>
            <a:off x="8092440" y="4937760"/>
            <a:ext cx="3593592" cy="1417320"/>
          </a:xfrm>
          <a:prstGeom prst="roundRect">
            <a:avLst>
              <a:gd name="adj" fmla="val 3871"/>
            </a:avLst>
          </a:prstGeom>
          <a:solidFill>
            <a:srgbClr val="F2F5FC"/>
          </a:solidFill>
          <a:ln w="12700">
            <a:solidFill>
              <a:srgbClr val="D9E1F2"/>
            </a:solidFill>
            <a:prstDash val="solid"/>
          </a:ln>
        </p:spPr>
      </p:sp>
      <p:sp>
        <p:nvSpPr>
          <p:cNvPr id="33" name="Shape 29"/>
          <p:cNvSpPr/>
          <p:nvPr/>
        </p:nvSpPr>
        <p:spPr>
          <a:xfrm>
            <a:off x="8293608" y="5138928"/>
            <a:ext cx="384048" cy="384048"/>
          </a:xfrm>
          <a:prstGeom prst="ellipse">
            <a:avLst/>
          </a:prstGeom>
          <a:solidFill>
            <a:srgbClr val="B08D3C"/>
          </a:solidFill>
          <a:ln/>
        </p:spPr>
      </p:sp>
      <p:pic>
        <p:nvPicPr>
          <p:cNvPr id="34" name="Image 2" descr="icons/gavel-w.png"/>
          <p:cNvPicPr>
            <a:picLocks noChangeAspect="1"/>
          </p:cNvPicPr>
          <p:nvPr/>
        </p:nvPicPr>
        <p:blipFill>
          <a:blip r:embed="rId5"/>
          <a:stretch>
            <a:fillRect/>
          </a:stretch>
        </p:blipFill>
        <p:spPr>
          <a:xfrm>
            <a:off x="8393460" y="5238780"/>
            <a:ext cx="184343" cy="184343"/>
          </a:xfrm>
          <a:prstGeom prst="rect">
            <a:avLst/>
          </a:prstGeom>
        </p:spPr>
      </p:pic>
      <p:sp>
        <p:nvSpPr>
          <p:cNvPr id="35" name="Text 30"/>
          <p:cNvSpPr/>
          <p:nvPr/>
        </p:nvSpPr>
        <p:spPr>
          <a:xfrm>
            <a:off x="8869680" y="5102352"/>
            <a:ext cx="2633472" cy="1124712"/>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Control judicial</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El fallo es acto administrativo: puede demandarse ante la jurisdicción contenciosa (nulidad y restablecimiento).</a:t>
            </a:r>
            <a:endParaRPr lang="en-US" sz="1450" dirty="0"/>
          </a:p>
        </p:txBody>
      </p:sp>
      <p:sp>
        <p:nvSpPr>
          <p:cNvPr id="36" name="Text 31"/>
          <p:cNvSpPr/>
          <p:nvPr/>
        </p:nvSpPr>
        <p:spPr>
          <a:xfrm>
            <a:off x="502920" y="6473952"/>
            <a:ext cx="6858000" cy="274320"/>
          </a:xfrm>
          <a:prstGeom prst="rect">
            <a:avLst/>
          </a:prstGeom>
          <a:noFill/>
          <a:ln/>
        </p:spPr>
        <p:txBody>
          <a:bodyPr wrap="square" lIns="0" tIns="0" rIns="0" bIns="0" rtlCol="0" anchor="ctr"/>
          <a:lstStyle/>
          <a:p>
            <a:pPr marL="0" indent="0">
              <a:buNone/>
            </a:pPr>
            <a:r>
              <a:rPr lang="en-US" sz="900" dirty="0">
                <a:solidFill>
                  <a:srgbClr val="5A6480"/>
                </a:solidFill>
                <a:latin typeface="Calibri" pitchFamily="34" charset="0"/>
                <a:ea typeface="Calibri" pitchFamily="34" charset="-122"/>
                <a:cs typeface="Calibri" pitchFamily="34" charset="-120"/>
              </a:rPr>
              <a:t>Consultorios Jurídicos — Universidad de Nariño · Área de Derecho Público</a:t>
            </a:r>
            <a:endParaRPr lang="en-US" sz="900" dirty="0"/>
          </a:p>
        </p:txBody>
      </p:sp>
      <p:sp>
        <p:nvSpPr>
          <p:cNvPr id="37" name="Text 32"/>
          <p:cNvSpPr/>
          <p:nvPr/>
        </p:nvSpPr>
        <p:spPr>
          <a:xfrm>
            <a:off x="11338560" y="6473952"/>
            <a:ext cx="457200" cy="274320"/>
          </a:xfrm>
          <a:prstGeom prst="rect">
            <a:avLst/>
          </a:prstGeom>
          <a:noFill/>
          <a:ln/>
        </p:spPr>
        <p:txBody>
          <a:bodyPr wrap="square" lIns="0" tIns="0" rIns="0" bIns="0" rtlCol="0" anchor="ctr"/>
          <a:lstStyle/>
          <a:p>
            <a:pPr marL="0" indent="0" algn="r">
              <a:buNone/>
            </a:pPr>
            <a:r>
              <a:rPr lang="en-US" sz="900" dirty="0">
                <a:solidFill>
                  <a:srgbClr val="5A6480"/>
                </a:solidFill>
                <a:latin typeface="Calibri" pitchFamily="34" charset="0"/>
                <a:ea typeface="Calibri" pitchFamily="34" charset="-122"/>
                <a:cs typeface="Calibri" pitchFamily="34" charset="-120"/>
              </a:rPr>
              <a:t>22</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74320"/>
          </a:xfrm>
          <a:prstGeom prst="rect">
            <a:avLst/>
          </a:prstGeom>
          <a:noFill/>
          <a:ln/>
        </p:spPr>
        <p:txBody>
          <a:bodyPr wrap="square" lIns="0" tIns="0" rIns="0" bIns="0" rtlCol="0" anchor="ctr"/>
          <a:lstStyle/>
          <a:p>
            <a:pPr marL="0" indent="0">
              <a:buNone/>
            </a:pPr>
            <a:r>
              <a:rPr lang="en-US" sz="1200" b="1" kern="0" spc="200" dirty="0">
                <a:solidFill>
                  <a:srgbClr val="8F7020"/>
                </a:solidFill>
                <a:latin typeface="Calibri" pitchFamily="34" charset="0"/>
                <a:ea typeface="Calibri" pitchFamily="34" charset="-122"/>
                <a:cs typeface="Calibri" pitchFamily="34" charset="-120"/>
              </a:rPr>
              <a:t>TEMA 5 · EL ESTUDIANTE COMO DEFENSOR DE OFICIO</a:t>
            </a:r>
            <a:endParaRPr lang="en-US" sz="1200" dirty="0"/>
          </a:p>
        </p:txBody>
      </p:sp>
      <p:sp>
        <p:nvSpPr>
          <p:cNvPr id="3" name="Text 1"/>
          <p:cNvSpPr/>
          <p:nvPr/>
        </p:nvSpPr>
        <p:spPr>
          <a:xfrm>
            <a:off x="502920" y="658368"/>
            <a:ext cx="11155680" cy="685800"/>
          </a:xfrm>
          <a:prstGeom prst="rect">
            <a:avLst/>
          </a:prstGeom>
          <a:noFill/>
          <a:ln/>
        </p:spPr>
        <p:txBody>
          <a:bodyPr wrap="square" lIns="0" tIns="0" rIns="0" bIns="0" rtlCol="0" anchor="t"/>
          <a:lstStyle/>
          <a:p>
            <a:pPr marL="0" indent="0">
              <a:buNone/>
            </a:pPr>
            <a:r>
              <a:rPr lang="en-US" sz="3000" b="1" dirty="0">
                <a:solidFill>
                  <a:srgbClr val="1E2761"/>
                </a:solidFill>
                <a:latin typeface="Cambria" pitchFamily="34" charset="0"/>
                <a:ea typeface="Cambria" pitchFamily="34" charset="-122"/>
                <a:cs typeface="Cambria" pitchFamily="34" charset="-120"/>
              </a:rPr>
              <a:t>Garantía del debido proceso del ausente (art. 43, Ley 610 de 2000)</a:t>
            </a:r>
            <a:endParaRPr lang="en-US" sz="3000" dirty="0"/>
          </a:p>
        </p:txBody>
      </p:sp>
      <p:sp>
        <p:nvSpPr>
          <p:cNvPr id="4" name="Shape 2"/>
          <p:cNvSpPr/>
          <p:nvPr/>
        </p:nvSpPr>
        <p:spPr>
          <a:xfrm>
            <a:off x="502920" y="1572768"/>
            <a:ext cx="5669280" cy="4526280"/>
          </a:xfrm>
          <a:prstGeom prst="roundRect">
            <a:avLst>
              <a:gd name="adj" fmla="val 1414"/>
            </a:avLst>
          </a:prstGeom>
          <a:solidFill>
            <a:srgbClr val="1E2761"/>
          </a:solidFill>
          <a:ln/>
        </p:spPr>
      </p:sp>
      <p:sp>
        <p:nvSpPr>
          <p:cNvPr id="5" name="Shape 3"/>
          <p:cNvSpPr/>
          <p:nvPr/>
        </p:nvSpPr>
        <p:spPr>
          <a:xfrm>
            <a:off x="777240" y="1810512"/>
            <a:ext cx="475488" cy="475488"/>
          </a:xfrm>
          <a:prstGeom prst="ellipse">
            <a:avLst/>
          </a:prstGeom>
          <a:solidFill>
            <a:srgbClr val="B08D3C"/>
          </a:solidFill>
          <a:ln/>
        </p:spPr>
      </p:sp>
      <p:pic>
        <p:nvPicPr>
          <p:cNvPr id="6" name="Image 0" descr="icons/usershield-w.png"/>
          <p:cNvPicPr>
            <a:picLocks noChangeAspect="1"/>
          </p:cNvPicPr>
          <p:nvPr/>
        </p:nvPicPr>
        <p:blipFill>
          <a:blip r:embed="rId3"/>
          <a:stretch>
            <a:fillRect/>
          </a:stretch>
        </p:blipFill>
        <p:spPr>
          <a:xfrm>
            <a:off x="900867" y="1934139"/>
            <a:ext cx="228234" cy="228234"/>
          </a:xfrm>
          <a:prstGeom prst="rect">
            <a:avLst/>
          </a:prstGeom>
        </p:spPr>
      </p:pic>
      <p:sp>
        <p:nvSpPr>
          <p:cNvPr id="7" name="Text 4"/>
          <p:cNvSpPr/>
          <p:nvPr/>
        </p:nvSpPr>
        <p:spPr>
          <a:xfrm>
            <a:off x="1463040" y="1856232"/>
            <a:ext cx="4480560" cy="411480"/>
          </a:xfrm>
          <a:prstGeom prst="rect">
            <a:avLst/>
          </a:prstGeom>
          <a:noFill/>
          <a:ln/>
        </p:spPr>
        <p:txBody>
          <a:bodyPr wrap="square" lIns="0" tIns="0" rIns="0" bIns="0" rtlCol="0" anchor="ctr"/>
          <a:lstStyle/>
          <a:p>
            <a:pPr marL="0" indent="0">
              <a:buNone/>
            </a:pPr>
            <a:r>
              <a:rPr lang="en-US" sz="1550" b="1" dirty="0">
                <a:solidFill>
                  <a:srgbClr val="B08D3C"/>
                </a:solidFill>
                <a:latin typeface="Calibri" pitchFamily="34" charset="0"/>
                <a:ea typeface="Calibri" pitchFamily="34" charset="-122"/>
                <a:cs typeface="Calibri" pitchFamily="34" charset="-120"/>
              </a:rPr>
              <a:t>¿Cuándo se designa?</a:t>
            </a:r>
            <a:endParaRPr lang="en-US" sz="1550" dirty="0"/>
          </a:p>
        </p:txBody>
      </p:sp>
      <p:sp>
        <p:nvSpPr>
          <p:cNvPr id="8" name="Text 5"/>
          <p:cNvSpPr/>
          <p:nvPr/>
        </p:nvSpPr>
        <p:spPr>
          <a:xfrm>
            <a:off x="822960" y="2423160"/>
            <a:ext cx="5074920" cy="3566160"/>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FFFFFF"/>
                </a:solidFill>
                <a:latin typeface="Calibri" pitchFamily="34" charset="0"/>
                <a:ea typeface="Calibri" pitchFamily="34" charset="-122"/>
                <a:cs typeface="Calibri" pitchFamily="34" charset="-120"/>
              </a:rPr>
              <a:t>Cuando el presunto responsable no comparece al proceso, o no puede ser localizado, o no designa apoderado, se le nombra defensor de oficio para garantizar su derecho de defensa.</a:t>
            </a:r>
            <a:endParaRPr lang="en-US" sz="1300" dirty="0"/>
          </a:p>
          <a:p>
            <a:pPr marL="177800" indent="-177800">
              <a:spcAft>
                <a:spcPts val="800"/>
              </a:spcAft>
              <a:buSzPct val="100000"/>
              <a:buChar char="•"/>
            </a:pPr>
            <a:r>
              <a:rPr lang="en-US" sz="1300" dirty="0">
                <a:solidFill>
                  <a:srgbClr val="FFFFFF"/>
                </a:solidFill>
                <a:latin typeface="Calibri" pitchFamily="34" charset="0"/>
                <a:ea typeface="Calibri" pitchFamily="34" charset="-122"/>
                <a:cs typeface="Calibri" pitchFamily="34" charset="-120"/>
              </a:rPr>
              <a:t>La ley permite que esa defensa la asuman los estudiantes de los Consultorios Jurídicos (art. 43, Ley 610 de 2000; Ley 2113 de 2021).</a:t>
            </a:r>
            <a:endParaRPr lang="en-US" sz="1300" dirty="0"/>
          </a:p>
          <a:p>
            <a:pPr marL="177800" indent="-177800">
              <a:spcAft>
                <a:spcPts val="800"/>
              </a:spcAft>
              <a:buSzPct val="100000"/>
              <a:buChar char="•"/>
            </a:pPr>
            <a:r>
              <a:rPr lang="en-US" sz="1300" dirty="0">
                <a:solidFill>
                  <a:srgbClr val="FFFFFF"/>
                </a:solidFill>
                <a:latin typeface="Calibri" pitchFamily="34" charset="0"/>
                <a:ea typeface="Calibri" pitchFamily="34" charset="-122"/>
                <a:cs typeface="Calibri" pitchFamily="34" charset="-120"/>
              </a:rPr>
              <a:t>En la UDENAR las asigna exclusivamente el Director Administrativo, a solicitud de la contraloría (Acuerdo 020 de 2025, arts. 44 y 45).</a:t>
            </a:r>
            <a:endParaRPr lang="en-US" sz="1300" dirty="0"/>
          </a:p>
          <a:p>
            <a:pPr marL="177800" indent="-177800">
              <a:spcAft>
                <a:spcPts val="800"/>
              </a:spcAft>
              <a:buSzPct val="100000"/>
              <a:buChar char="•"/>
            </a:pPr>
            <a:r>
              <a:rPr lang="en-US" sz="1300" b="1" dirty="0">
                <a:solidFill>
                  <a:srgbClr val="FFFFFF"/>
                </a:solidFill>
                <a:latin typeface="Calibri" pitchFamily="34" charset="0"/>
                <a:ea typeface="Calibri" pitchFamily="34" charset="-122"/>
                <a:cs typeface="Calibri" pitchFamily="34" charset="-120"/>
              </a:rPr>
              <a:t>Posesión inmediata del cargo y acta de posesión ante la Dirección Administrativa dentro de los 2 días hábiles.</a:t>
            </a:r>
            <a:endParaRPr lang="en-US" sz="1300" dirty="0"/>
          </a:p>
          <a:p>
            <a:pPr marL="177800" indent="-177800">
              <a:spcAft>
                <a:spcPts val="800"/>
              </a:spcAft>
              <a:buSzPct val="100000"/>
              <a:buChar char="•"/>
            </a:pPr>
            <a:r>
              <a:rPr lang="en-US" sz="1300" dirty="0">
                <a:solidFill>
                  <a:srgbClr val="FFFFFF"/>
                </a:solidFill>
                <a:latin typeface="Calibri" pitchFamily="34" charset="0"/>
                <a:ea typeface="Calibri" pitchFamily="34" charset="-122"/>
                <a:cs typeface="Calibri" pitchFamily="34" charset="-120"/>
              </a:rPr>
              <a:t>La asignación no puede rehusarse por carga de trabajo (Acuerdo 020, art. 44).</a:t>
            </a:r>
            <a:endParaRPr lang="en-US" sz="1300" dirty="0"/>
          </a:p>
        </p:txBody>
      </p:sp>
      <p:sp>
        <p:nvSpPr>
          <p:cNvPr id="9" name="Shape 6"/>
          <p:cNvSpPr/>
          <p:nvPr/>
        </p:nvSpPr>
        <p:spPr>
          <a:xfrm>
            <a:off x="6446520" y="1572768"/>
            <a:ext cx="5239512" cy="4526280"/>
          </a:xfrm>
          <a:prstGeom prst="roundRect">
            <a:avLst>
              <a:gd name="adj" fmla="val 1414"/>
            </a:avLst>
          </a:prstGeom>
          <a:solidFill>
            <a:srgbClr val="F2F5FC"/>
          </a:solidFill>
          <a:ln w="12700">
            <a:solidFill>
              <a:srgbClr val="D9E1F2"/>
            </a:solidFill>
            <a:prstDash val="solid"/>
          </a:ln>
        </p:spPr>
      </p:sp>
      <p:sp>
        <p:nvSpPr>
          <p:cNvPr id="10" name="Text 7"/>
          <p:cNvSpPr/>
          <p:nvPr/>
        </p:nvSpPr>
        <p:spPr>
          <a:xfrm>
            <a:off x="6720840" y="1810512"/>
            <a:ext cx="4754880" cy="365760"/>
          </a:xfrm>
          <a:prstGeom prst="rect">
            <a:avLst/>
          </a:prstGeom>
          <a:noFill/>
          <a:ln/>
        </p:spPr>
        <p:txBody>
          <a:bodyPr wrap="square" lIns="0" tIns="0" rIns="0" bIns="0" rtlCol="0" anchor="ctr"/>
          <a:lstStyle/>
          <a:p>
            <a:pPr marL="0" indent="0">
              <a:buNone/>
            </a:pPr>
            <a:r>
              <a:rPr lang="en-US" sz="1550" b="1" dirty="0">
                <a:solidFill>
                  <a:srgbClr val="1E2761"/>
                </a:solidFill>
                <a:latin typeface="Calibri" pitchFamily="34" charset="0"/>
                <a:ea typeface="Calibri" pitchFamily="34" charset="-122"/>
                <a:cs typeface="Calibri" pitchFamily="34" charset="-120"/>
              </a:rPr>
              <a:t>Deberes y estrategia del defensor</a:t>
            </a:r>
            <a:endParaRPr lang="en-US" sz="1550" dirty="0"/>
          </a:p>
        </p:txBody>
      </p:sp>
      <p:sp>
        <p:nvSpPr>
          <p:cNvPr id="11" name="Text 8"/>
          <p:cNvSpPr/>
          <p:nvPr/>
        </p:nvSpPr>
        <p:spPr>
          <a:xfrm>
            <a:off x="6766560" y="2286000"/>
            <a:ext cx="4663440" cy="3657600"/>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C2340"/>
                </a:solidFill>
                <a:latin typeface="Calibri" pitchFamily="34" charset="0"/>
                <a:ea typeface="Calibri" pitchFamily="34" charset="-122"/>
                <a:cs typeface="Calibri" pitchFamily="34" charset="-120"/>
              </a:rPr>
              <a:t>Estudiar íntegramente el expediente: auto de apertura, imputación y soporte probatorio del daño.</a:t>
            </a:r>
            <a:endParaRPr lang="en-US" sz="1300" dirty="0"/>
          </a:p>
          <a:p>
            <a:pPr marL="177800" indent="-177800">
              <a:spcAft>
                <a:spcPts val="800"/>
              </a:spcAft>
              <a:buSzPct val="100000"/>
              <a:buChar char="•"/>
            </a:pPr>
            <a:r>
              <a:rPr lang="en-US" sz="1300" dirty="0">
                <a:solidFill>
                  <a:srgbClr val="1C2340"/>
                </a:solidFill>
                <a:latin typeface="Calibri" pitchFamily="34" charset="0"/>
                <a:ea typeface="Calibri" pitchFamily="34" charset="-122"/>
                <a:cs typeface="Calibri" pitchFamily="34" charset="-120"/>
              </a:rPr>
              <a:t>Controvertir los tres elementos: ¿hay gestión fiscal?, ¿el daño es cierto y está cuantificado?, ¿la culpa es realmente grave?, ¿existe nexo causal?</a:t>
            </a:r>
            <a:endParaRPr lang="en-US" sz="1300" dirty="0"/>
          </a:p>
          <a:p>
            <a:pPr marL="177800" indent="-177800">
              <a:spcAft>
                <a:spcPts val="800"/>
              </a:spcAft>
              <a:buSzPct val="100000"/>
              <a:buChar char="•"/>
            </a:pPr>
            <a:r>
              <a:rPr lang="en-US" sz="1300" dirty="0">
                <a:solidFill>
                  <a:srgbClr val="1C2340"/>
                </a:solidFill>
                <a:latin typeface="Calibri" pitchFamily="34" charset="0"/>
                <a:ea typeface="Calibri" pitchFamily="34" charset="-122"/>
                <a:cs typeface="Calibri" pitchFamily="34" charset="-120"/>
              </a:rPr>
              <a:t>Verificar caducidad y prescripción (art. 9) y vicios del procedimiento (nulidades, indebida notificación).</a:t>
            </a:r>
            <a:endParaRPr lang="en-US" sz="1300" dirty="0"/>
          </a:p>
          <a:p>
            <a:pPr marL="177800" indent="-177800">
              <a:spcAft>
                <a:spcPts val="800"/>
              </a:spcAft>
              <a:buSzPct val="100000"/>
              <a:buChar char="•"/>
            </a:pPr>
            <a:r>
              <a:rPr lang="en-US" sz="1300" dirty="0">
                <a:solidFill>
                  <a:srgbClr val="1C2340"/>
                </a:solidFill>
                <a:latin typeface="Calibri" pitchFamily="34" charset="0"/>
                <a:ea typeface="Calibri" pitchFamily="34" charset="-122"/>
                <a:cs typeface="Calibri" pitchFamily="34" charset="-120"/>
              </a:rPr>
              <a:t>Solicitar y controvertir pruebas; presentar descargos y alegatos; interponer los recursos procedentes.</a:t>
            </a:r>
            <a:endParaRPr lang="en-US" sz="1300" dirty="0"/>
          </a:p>
          <a:p>
            <a:pPr marL="177800" indent="-177800">
              <a:spcAft>
                <a:spcPts val="800"/>
              </a:spcAft>
              <a:buSzPct val="100000"/>
              <a:buChar char="•"/>
            </a:pPr>
            <a:r>
              <a:rPr lang="en-US" sz="1300" b="1" dirty="0">
                <a:solidFill>
                  <a:srgbClr val="1C2340"/>
                </a:solidFill>
                <a:latin typeface="Calibri" pitchFamily="34" charset="0"/>
                <a:ea typeface="Calibri" pitchFamily="34" charset="-122"/>
                <a:cs typeface="Calibri" pitchFamily="34" charset="-120"/>
              </a:rPr>
              <a:t>Asistir puntualmente a todas las audiencias y diligencias: es deber expreso del practicante (Acuerdo 020, art. 66 num. 4).</a:t>
            </a:r>
            <a:endParaRPr lang="en-US" sz="1300" dirty="0"/>
          </a:p>
        </p:txBody>
      </p:sp>
      <p:sp>
        <p:nvSpPr>
          <p:cNvPr id="12" name="Text 9"/>
          <p:cNvSpPr/>
          <p:nvPr/>
        </p:nvSpPr>
        <p:spPr>
          <a:xfrm>
            <a:off x="502920" y="6473952"/>
            <a:ext cx="6858000" cy="274320"/>
          </a:xfrm>
          <a:prstGeom prst="rect">
            <a:avLst/>
          </a:prstGeom>
          <a:noFill/>
          <a:ln/>
        </p:spPr>
        <p:txBody>
          <a:bodyPr wrap="square" lIns="0" tIns="0" rIns="0" bIns="0" rtlCol="0" anchor="ctr"/>
          <a:lstStyle/>
          <a:p>
            <a:pPr marL="0" indent="0">
              <a:buNone/>
            </a:pPr>
            <a:r>
              <a:rPr lang="en-US" sz="900" dirty="0">
                <a:solidFill>
                  <a:srgbClr val="5A6480"/>
                </a:solidFill>
                <a:latin typeface="Calibri" pitchFamily="34" charset="0"/>
                <a:ea typeface="Calibri" pitchFamily="34" charset="-122"/>
                <a:cs typeface="Calibri" pitchFamily="34" charset="-120"/>
              </a:rPr>
              <a:t>Consultorios Jurídicos — Universidad de Nariño · Área de Derecho Público</a:t>
            </a:r>
            <a:endParaRPr lang="en-US" sz="900" dirty="0"/>
          </a:p>
        </p:txBody>
      </p:sp>
      <p:sp>
        <p:nvSpPr>
          <p:cNvPr id="13" name="Text 10"/>
          <p:cNvSpPr/>
          <p:nvPr/>
        </p:nvSpPr>
        <p:spPr>
          <a:xfrm>
            <a:off x="11338560" y="6473952"/>
            <a:ext cx="457200" cy="274320"/>
          </a:xfrm>
          <a:prstGeom prst="rect">
            <a:avLst/>
          </a:prstGeom>
          <a:noFill/>
          <a:ln/>
        </p:spPr>
        <p:txBody>
          <a:bodyPr wrap="square" lIns="0" tIns="0" rIns="0" bIns="0" rtlCol="0" anchor="ctr"/>
          <a:lstStyle/>
          <a:p>
            <a:pPr marL="0" indent="0" algn="r">
              <a:buNone/>
            </a:pPr>
            <a:r>
              <a:rPr lang="en-US" sz="900" dirty="0">
                <a:solidFill>
                  <a:srgbClr val="5A6480"/>
                </a:solidFill>
                <a:latin typeface="Calibri" pitchFamily="34" charset="0"/>
                <a:ea typeface="Calibri" pitchFamily="34" charset="-122"/>
                <a:cs typeface="Calibri" pitchFamily="34" charset="-120"/>
              </a:rPr>
              <a:t>23</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E2761"/>
        </a:solidFill>
        <a:effectLst/>
      </p:bgPr>
    </p:bg>
    <p:spTree>
      <p:nvGrpSpPr>
        <p:cNvPr id="1" name=""/>
        <p:cNvGrpSpPr/>
        <p:nvPr/>
      </p:nvGrpSpPr>
      <p:grpSpPr>
        <a:xfrm>
          <a:off x="0" y="0"/>
          <a:ext cx="0" cy="0"/>
          <a:chOff x="0" y="0"/>
          <a:chExt cx="0" cy="0"/>
        </a:xfrm>
      </p:grpSpPr>
      <p:sp>
        <p:nvSpPr>
          <p:cNvPr id="2" name="Text 0"/>
          <p:cNvSpPr/>
          <p:nvPr/>
        </p:nvSpPr>
        <p:spPr>
          <a:xfrm>
            <a:off x="7406640" y="822960"/>
            <a:ext cx="4572000" cy="5120640"/>
          </a:xfrm>
          <a:prstGeom prst="rect">
            <a:avLst/>
          </a:prstGeom>
          <a:noFill/>
          <a:ln/>
        </p:spPr>
        <p:txBody>
          <a:bodyPr wrap="square" lIns="0" tIns="0" rIns="0" bIns="0" rtlCol="0" anchor="ctr"/>
          <a:lstStyle/>
          <a:p>
            <a:pPr marL="0" indent="0" algn="r">
              <a:buNone/>
            </a:pPr>
            <a:r>
              <a:rPr lang="en-US" sz="30000" b="1" dirty="0">
                <a:solidFill>
                  <a:srgbClr val="2B3775"/>
                </a:solidFill>
                <a:latin typeface="Cambria" pitchFamily="34" charset="0"/>
                <a:ea typeface="Cambria" pitchFamily="34" charset="-122"/>
                <a:cs typeface="Cambria" pitchFamily="34" charset="-120"/>
              </a:rPr>
              <a:t>6</a:t>
            </a:r>
            <a:endParaRPr lang="en-US" sz="30000" dirty="0"/>
          </a:p>
        </p:txBody>
      </p:sp>
      <p:sp>
        <p:nvSpPr>
          <p:cNvPr id="3" name="Shape 1"/>
          <p:cNvSpPr/>
          <p:nvPr/>
        </p:nvSpPr>
        <p:spPr>
          <a:xfrm>
            <a:off x="777240" y="1371600"/>
            <a:ext cx="822960" cy="822960"/>
          </a:xfrm>
          <a:prstGeom prst="ellipse">
            <a:avLst/>
          </a:prstGeom>
          <a:solidFill>
            <a:srgbClr val="B08D3C"/>
          </a:solidFill>
          <a:ln/>
        </p:spPr>
      </p:sp>
      <p:pic>
        <p:nvPicPr>
          <p:cNvPr id="4" name="Image 0" descr="icons/gavel-w.png"/>
          <p:cNvPicPr>
            <a:picLocks noChangeAspect="1"/>
          </p:cNvPicPr>
          <p:nvPr/>
        </p:nvPicPr>
        <p:blipFill>
          <a:blip r:embed="rId3"/>
          <a:stretch>
            <a:fillRect/>
          </a:stretch>
        </p:blipFill>
        <p:spPr>
          <a:xfrm>
            <a:off x="991210" y="1585570"/>
            <a:ext cx="395021" cy="395021"/>
          </a:xfrm>
          <a:prstGeom prst="rect">
            <a:avLst/>
          </a:prstGeom>
        </p:spPr>
      </p:pic>
      <p:sp>
        <p:nvSpPr>
          <p:cNvPr id="5" name="Text 2"/>
          <p:cNvSpPr/>
          <p:nvPr/>
        </p:nvSpPr>
        <p:spPr>
          <a:xfrm>
            <a:off x="822960" y="2514600"/>
            <a:ext cx="5486400" cy="365760"/>
          </a:xfrm>
          <a:prstGeom prst="rect">
            <a:avLst/>
          </a:prstGeom>
          <a:noFill/>
          <a:ln/>
        </p:spPr>
        <p:txBody>
          <a:bodyPr wrap="square" lIns="0" tIns="0" rIns="0" bIns="0" rtlCol="0" anchor="ctr"/>
          <a:lstStyle/>
          <a:p>
            <a:pPr marL="0" indent="0">
              <a:buNone/>
            </a:pPr>
            <a:r>
              <a:rPr lang="en-US" sz="1400" b="1" kern="0" spc="300" dirty="0">
                <a:solidFill>
                  <a:srgbClr val="B08D3C"/>
                </a:solidFill>
                <a:latin typeface="Calibri" pitchFamily="34" charset="0"/>
                <a:ea typeface="Calibri" pitchFamily="34" charset="-122"/>
                <a:cs typeface="Calibri" pitchFamily="34" charset="-120"/>
              </a:rPr>
              <a:t>TEMA 6</a:t>
            </a:r>
            <a:endParaRPr lang="en-US" sz="1400" dirty="0"/>
          </a:p>
        </p:txBody>
      </p:sp>
      <p:sp>
        <p:nvSpPr>
          <p:cNvPr id="6" name="Text 3"/>
          <p:cNvSpPr/>
          <p:nvPr/>
        </p:nvSpPr>
        <p:spPr>
          <a:xfrm>
            <a:off x="822960" y="2880360"/>
            <a:ext cx="7863840" cy="173736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Proceso disciplinario</a:t>
            </a:r>
            <a:endParaRPr lang="en-US" sz="4000" dirty="0"/>
          </a:p>
        </p:txBody>
      </p:sp>
      <p:sp>
        <p:nvSpPr>
          <p:cNvPr id="7" name="Text 4"/>
          <p:cNvSpPr/>
          <p:nvPr/>
        </p:nvSpPr>
        <p:spPr>
          <a:xfrm>
            <a:off x="822960" y="4572000"/>
            <a:ext cx="7498080" cy="731520"/>
          </a:xfrm>
          <a:prstGeom prst="rect">
            <a:avLst/>
          </a:prstGeom>
          <a:noFill/>
          <a:ln/>
        </p:spPr>
        <p:txBody>
          <a:bodyPr wrap="square" lIns="0" tIns="0" rIns="0" bIns="0" rtlCol="0" anchor="t"/>
          <a:lstStyle/>
          <a:p>
            <a:pPr marL="0" indent="0">
              <a:buNone/>
            </a:pPr>
            <a:r>
              <a:rPr lang="en-US" sz="1600" dirty="0">
                <a:solidFill>
                  <a:srgbClr val="CADCFC"/>
                </a:solidFill>
                <a:latin typeface="Calibri" pitchFamily="34" charset="0"/>
                <a:ea typeface="Calibri" pitchFamily="34" charset="-122"/>
                <a:cs typeface="Calibri" pitchFamily="34" charset="-120"/>
              </a:rPr>
              <a:t>El estudiante como defensor de oficio bajo el Código General Disciplinario.</a:t>
            </a:r>
            <a:endParaRPr lang="en-US" sz="1600" dirty="0"/>
          </a:p>
        </p:txBody>
      </p:sp>
      <p:sp>
        <p:nvSpPr>
          <p:cNvPr id="8" name="Text 5"/>
          <p:cNvSpPr/>
          <p:nvPr/>
        </p:nvSpPr>
        <p:spPr>
          <a:xfrm>
            <a:off x="822960" y="5806440"/>
            <a:ext cx="10515600" cy="457200"/>
          </a:xfrm>
          <a:prstGeom prst="rect">
            <a:avLst/>
          </a:prstGeom>
          <a:noFill/>
          <a:ln/>
        </p:spPr>
        <p:txBody>
          <a:bodyPr wrap="square" lIns="0" tIns="0" rIns="0" bIns="0" rtlCol="0" anchor="ctr"/>
          <a:lstStyle/>
          <a:p>
            <a:pPr marL="0" indent="0">
              <a:buNone/>
            </a:pPr>
            <a:r>
              <a:rPr lang="en-US" sz="1200" i="1" dirty="0">
                <a:solidFill>
                  <a:srgbClr val="CADCFC"/>
                </a:solidFill>
                <a:latin typeface="Calibri" pitchFamily="34" charset="0"/>
                <a:ea typeface="Calibri" pitchFamily="34" charset="-122"/>
                <a:cs typeface="Calibri" pitchFamily="34" charset="-120"/>
              </a:rPr>
              <a:t>Marco normativo: Ley 1952 de 2019, modificada por la Ley 2094 de 2021 · Ley 2113 de 2021, art. 9</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74320"/>
          </a:xfrm>
          <a:prstGeom prst="rect">
            <a:avLst/>
          </a:prstGeom>
          <a:noFill/>
          <a:ln/>
        </p:spPr>
        <p:txBody>
          <a:bodyPr wrap="square" lIns="0" tIns="0" rIns="0" bIns="0" rtlCol="0" anchor="ctr"/>
          <a:lstStyle/>
          <a:p>
            <a:pPr marL="0" indent="0">
              <a:buNone/>
            </a:pPr>
            <a:r>
              <a:rPr lang="en-US" sz="1200" b="1" kern="0" spc="200" dirty="0">
                <a:solidFill>
                  <a:srgbClr val="8F7020"/>
                </a:solidFill>
                <a:latin typeface="Calibri" pitchFamily="34" charset="0"/>
                <a:ea typeface="Calibri" pitchFamily="34" charset="-122"/>
                <a:cs typeface="Calibri" pitchFamily="34" charset="-120"/>
              </a:rPr>
              <a:t>TEMA 6 · EL DERECHO DISCIPLINARIO EN SÍNTESIS</a:t>
            </a:r>
            <a:endParaRPr lang="en-US" sz="1200" dirty="0"/>
          </a:p>
        </p:txBody>
      </p:sp>
      <p:sp>
        <p:nvSpPr>
          <p:cNvPr id="3" name="Text 1"/>
          <p:cNvSpPr/>
          <p:nvPr/>
        </p:nvSpPr>
        <p:spPr>
          <a:xfrm>
            <a:off x="502920" y="658368"/>
            <a:ext cx="11155680" cy="685800"/>
          </a:xfrm>
          <a:prstGeom prst="rect">
            <a:avLst/>
          </a:prstGeom>
          <a:noFill/>
          <a:ln/>
        </p:spPr>
        <p:txBody>
          <a:bodyPr wrap="square" lIns="0" tIns="0" rIns="0" bIns="0" rtlCol="0" anchor="t"/>
          <a:lstStyle/>
          <a:p>
            <a:pPr marL="0" indent="0">
              <a:buNone/>
            </a:pPr>
            <a:r>
              <a:rPr lang="en-US" sz="3000" b="1" dirty="0">
                <a:solidFill>
                  <a:srgbClr val="1E2761"/>
                </a:solidFill>
                <a:latin typeface="Cambria" pitchFamily="34" charset="0"/>
                <a:ea typeface="Cambria" pitchFamily="34" charset="-122"/>
                <a:cs typeface="Cambria" pitchFamily="34" charset="-120"/>
              </a:rPr>
              <a:t>Ley 1952 de 2019 — Código General Disciplinario (CGD)</a:t>
            </a:r>
            <a:endParaRPr lang="en-US" sz="3000" dirty="0"/>
          </a:p>
        </p:txBody>
      </p:sp>
      <p:sp>
        <p:nvSpPr>
          <p:cNvPr id="4" name="Shape 2"/>
          <p:cNvSpPr/>
          <p:nvPr/>
        </p:nvSpPr>
        <p:spPr>
          <a:xfrm>
            <a:off x="502920" y="1600200"/>
            <a:ext cx="5490972" cy="1545336"/>
          </a:xfrm>
          <a:prstGeom prst="roundRect">
            <a:avLst>
              <a:gd name="adj" fmla="val 3550"/>
            </a:avLst>
          </a:prstGeom>
          <a:solidFill>
            <a:srgbClr val="F2F5FC"/>
          </a:solidFill>
          <a:ln w="12700">
            <a:solidFill>
              <a:srgbClr val="D9E1F2"/>
            </a:solidFill>
            <a:prstDash val="solid"/>
          </a:ln>
        </p:spPr>
      </p:sp>
      <p:sp>
        <p:nvSpPr>
          <p:cNvPr id="5" name="Shape 3"/>
          <p:cNvSpPr/>
          <p:nvPr/>
        </p:nvSpPr>
        <p:spPr>
          <a:xfrm>
            <a:off x="704088" y="1801368"/>
            <a:ext cx="457200" cy="457200"/>
          </a:xfrm>
          <a:prstGeom prst="ellipse">
            <a:avLst/>
          </a:prstGeom>
          <a:solidFill>
            <a:srgbClr val="B08D3C"/>
          </a:solidFill>
          <a:ln/>
        </p:spPr>
      </p:sp>
      <p:pic>
        <p:nvPicPr>
          <p:cNvPr id="6" name="Image 0" descr="icons/users-w.png"/>
          <p:cNvPicPr>
            <a:picLocks noChangeAspect="1"/>
          </p:cNvPicPr>
          <p:nvPr/>
        </p:nvPicPr>
        <p:blipFill>
          <a:blip r:embed="rId3"/>
          <a:stretch>
            <a:fillRect/>
          </a:stretch>
        </p:blipFill>
        <p:spPr>
          <a:xfrm>
            <a:off x="822960" y="1920240"/>
            <a:ext cx="219456" cy="219456"/>
          </a:xfrm>
          <a:prstGeom prst="rect">
            <a:avLst/>
          </a:prstGeom>
        </p:spPr>
      </p:pic>
      <p:sp>
        <p:nvSpPr>
          <p:cNvPr id="7" name="Text 4"/>
          <p:cNvSpPr/>
          <p:nvPr/>
        </p:nvSpPr>
        <p:spPr>
          <a:xfrm>
            <a:off x="1280160" y="1764792"/>
            <a:ext cx="4530852" cy="1252728"/>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¿A quién se aplica?</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Servidores públicos (aunque se hayan retirado) y particulares que ejercen funciones públicas, administran recursos públicos o prestan servicios públicos a cargo del Estado.</a:t>
            </a:r>
            <a:endParaRPr lang="en-US" sz="1450" dirty="0"/>
          </a:p>
        </p:txBody>
      </p:sp>
      <p:sp>
        <p:nvSpPr>
          <p:cNvPr id="8" name="Shape 5"/>
          <p:cNvSpPr/>
          <p:nvPr/>
        </p:nvSpPr>
        <p:spPr>
          <a:xfrm>
            <a:off x="6195060" y="1600200"/>
            <a:ext cx="5490972" cy="1545336"/>
          </a:xfrm>
          <a:prstGeom prst="roundRect">
            <a:avLst>
              <a:gd name="adj" fmla="val 3550"/>
            </a:avLst>
          </a:prstGeom>
          <a:solidFill>
            <a:srgbClr val="F2F5FC"/>
          </a:solidFill>
          <a:ln w="12700">
            <a:solidFill>
              <a:srgbClr val="D9E1F2"/>
            </a:solidFill>
            <a:prstDash val="solid"/>
          </a:ln>
        </p:spPr>
      </p:sp>
      <p:sp>
        <p:nvSpPr>
          <p:cNvPr id="9" name="Shape 6"/>
          <p:cNvSpPr/>
          <p:nvPr/>
        </p:nvSpPr>
        <p:spPr>
          <a:xfrm>
            <a:off x="6396228" y="1801368"/>
            <a:ext cx="457200" cy="457200"/>
          </a:xfrm>
          <a:prstGeom prst="ellipse">
            <a:avLst/>
          </a:prstGeom>
          <a:solidFill>
            <a:srgbClr val="B08D3C"/>
          </a:solidFill>
          <a:ln/>
        </p:spPr>
      </p:sp>
      <p:pic>
        <p:nvPicPr>
          <p:cNvPr id="10" name="Image 1" descr="icons/book-w.png"/>
          <p:cNvPicPr>
            <a:picLocks noChangeAspect="1"/>
          </p:cNvPicPr>
          <p:nvPr/>
        </p:nvPicPr>
        <p:blipFill>
          <a:blip r:embed="rId4"/>
          <a:stretch>
            <a:fillRect/>
          </a:stretch>
        </p:blipFill>
        <p:spPr>
          <a:xfrm>
            <a:off x="6515100" y="1920240"/>
            <a:ext cx="219456" cy="219456"/>
          </a:xfrm>
          <a:prstGeom prst="rect">
            <a:avLst/>
          </a:prstGeom>
        </p:spPr>
      </p:pic>
      <p:sp>
        <p:nvSpPr>
          <p:cNvPr id="11" name="Text 7"/>
          <p:cNvSpPr/>
          <p:nvPr/>
        </p:nvSpPr>
        <p:spPr>
          <a:xfrm>
            <a:off x="6972300" y="1764792"/>
            <a:ext cx="4530852" cy="1252728"/>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¿Qué se juzga?</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La infracción de deberes funcionales: incumplimiento de deberes, extralimitación, prohibiciones, inhabilidades e incompatibilidades. Exige ilicitud sustancial: afectación del deber funcional sin justificación.</a:t>
            </a:r>
            <a:endParaRPr lang="en-US" sz="1450" dirty="0"/>
          </a:p>
        </p:txBody>
      </p:sp>
      <p:sp>
        <p:nvSpPr>
          <p:cNvPr id="12" name="Shape 8"/>
          <p:cNvSpPr/>
          <p:nvPr/>
        </p:nvSpPr>
        <p:spPr>
          <a:xfrm>
            <a:off x="502920" y="3346704"/>
            <a:ext cx="5490972" cy="1545336"/>
          </a:xfrm>
          <a:prstGeom prst="roundRect">
            <a:avLst>
              <a:gd name="adj" fmla="val 3550"/>
            </a:avLst>
          </a:prstGeom>
          <a:solidFill>
            <a:srgbClr val="F2F5FC"/>
          </a:solidFill>
          <a:ln w="12700">
            <a:solidFill>
              <a:srgbClr val="D9E1F2"/>
            </a:solidFill>
            <a:prstDash val="solid"/>
          </a:ln>
        </p:spPr>
      </p:sp>
      <p:sp>
        <p:nvSpPr>
          <p:cNvPr id="13" name="Shape 9"/>
          <p:cNvSpPr/>
          <p:nvPr/>
        </p:nvSpPr>
        <p:spPr>
          <a:xfrm>
            <a:off x="704088" y="3547872"/>
            <a:ext cx="457200" cy="457200"/>
          </a:xfrm>
          <a:prstGeom prst="ellipse">
            <a:avLst/>
          </a:prstGeom>
          <a:solidFill>
            <a:srgbClr val="B08D3C"/>
          </a:solidFill>
          <a:ln/>
        </p:spPr>
      </p:sp>
      <p:pic>
        <p:nvPicPr>
          <p:cNvPr id="14" name="Image 2" descr="icons/list-w.png"/>
          <p:cNvPicPr>
            <a:picLocks noChangeAspect="1"/>
          </p:cNvPicPr>
          <p:nvPr/>
        </p:nvPicPr>
        <p:blipFill>
          <a:blip r:embed="rId5"/>
          <a:stretch>
            <a:fillRect/>
          </a:stretch>
        </p:blipFill>
        <p:spPr>
          <a:xfrm>
            <a:off x="822960" y="3666744"/>
            <a:ext cx="219456" cy="219456"/>
          </a:xfrm>
          <a:prstGeom prst="rect">
            <a:avLst/>
          </a:prstGeom>
        </p:spPr>
      </p:pic>
      <p:sp>
        <p:nvSpPr>
          <p:cNvPr id="15" name="Text 10"/>
          <p:cNvSpPr/>
          <p:nvPr/>
        </p:nvSpPr>
        <p:spPr>
          <a:xfrm>
            <a:off x="1280160" y="3511296"/>
            <a:ext cx="4530852" cy="1252728"/>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Clases de faltas</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Gravísimas (taxativas), graves y leves (según criterios del código). La culpabilidad es requisito: se responde a título de dolo o culpa; está proscrita toda responsabilidad objetiva.</a:t>
            </a:r>
            <a:endParaRPr lang="en-US" sz="1450" dirty="0"/>
          </a:p>
        </p:txBody>
      </p:sp>
      <p:sp>
        <p:nvSpPr>
          <p:cNvPr id="16" name="Shape 11"/>
          <p:cNvSpPr/>
          <p:nvPr/>
        </p:nvSpPr>
        <p:spPr>
          <a:xfrm>
            <a:off x="6195060" y="3346704"/>
            <a:ext cx="5490972" cy="1545336"/>
          </a:xfrm>
          <a:prstGeom prst="roundRect">
            <a:avLst>
              <a:gd name="adj" fmla="val 3550"/>
            </a:avLst>
          </a:prstGeom>
          <a:solidFill>
            <a:srgbClr val="F2F5FC"/>
          </a:solidFill>
          <a:ln w="12700">
            <a:solidFill>
              <a:srgbClr val="D9E1F2"/>
            </a:solidFill>
            <a:prstDash val="solid"/>
          </a:ln>
        </p:spPr>
      </p:sp>
      <p:sp>
        <p:nvSpPr>
          <p:cNvPr id="17" name="Shape 12"/>
          <p:cNvSpPr/>
          <p:nvPr/>
        </p:nvSpPr>
        <p:spPr>
          <a:xfrm>
            <a:off x="6396228" y="3547872"/>
            <a:ext cx="457200" cy="457200"/>
          </a:xfrm>
          <a:prstGeom prst="ellipse">
            <a:avLst/>
          </a:prstGeom>
          <a:solidFill>
            <a:srgbClr val="B08D3C"/>
          </a:solidFill>
          <a:ln/>
        </p:spPr>
      </p:sp>
      <p:pic>
        <p:nvPicPr>
          <p:cNvPr id="18" name="Image 3" descr="icons/warning-w.png"/>
          <p:cNvPicPr>
            <a:picLocks noChangeAspect="1"/>
          </p:cNvPicPr>
          <p:nvPr/>
        </p:nvPicPr>
        <p:blipFill>
          <a:blip r:embed="rId6"/>
          <a:stretch>
            <a:fillRect/>
          </a:stretch>
        </p:blipFill>
        <p:spPr>
          <a:xfrm>
            <a:off x="6515100" y="3666744"/>
            <a:ext cx="219456" cy="219456"/>
          </a:xfrm>
          <a:prstGeom prst="rect">
            <a:avLst/>
          </a:prstGeom>
        </p:spPr>
      </p:pic>
      <p:sp>
        <p:nvSpPr>
          <p:cNvPr id="19" name="Text 13"/>
          <p:cNvSpPr/>
          <p:nvPr/>
        </p:nvSpPr>
        <p:spPr>
          <a:xfrm>
            <a:off x="6972300" y="3511296"/>
            <a:ext cx="4530852" cy="1252728"/>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Sanciones</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Destitución e inhabilidad general (gravísimas dolosas o con culpa gravísima) · suspensión e inhabilidad especial · suspensión · multa · amonestación escrita, según la falta y la culpabilidad.</a:t>
            </a:r>
            <a:endParaRPr lang="en-US" sz="1450" dirty="0"/>
          </a:p>
        </p:txBody>
      </p:sp>
      <p:sp>
        <p:nvSpPr>
          <p:cNvPr id="20" name="Shape 14"/>
          <p:cNvSpPr/>
          <p:nvPr/>
        </p:nvSpPr>
        <p:spPr>
          <a:xfrm>
            <a:off x="502920" y="5120640"/>
            <a:ext cx="11183112" cy="1005840"/>
          </a:xfrm>
          <a:prstGeom prst="roundRect">
            <a:avLst>
              <a:gd name="adj" fmla="val 6364"/>
            </a:avLst>
          </a:prstGeom>
          <a:solidFill>
            <a:srgbClr val="1E2761"/>
          </a:solidFill>
          <a:ln/>
        </p:spPr>
      </p:sp>
      <p:sp>
        <p:nvSpPr>
          <p:cNvPr id="21" name="Text 15"/>
          <p:cNvSpPr/>
          <p:nvPr/>
        </p:nvSpPr>
        <p:spPr>
          <a:xfrm>
            <a:off x="868680" y="5120640"/>
            <a:ext cx="10469880" cy="1005840"/>
          </a:xfrm>
          <a:prstGeom prst="rect">
            <a:avLst/>
          </a:prstGeom>
          <a:noFill/>
          <a:ln/>
        </p:spPr>
        <p:txBody>
          <a:bodyPr wrap="square" lIns="0" tIns="0" rIns="0" bIns="0" rtlCol="0" anchor="ctr"/>
          <a:lstStyle/>
          <a:p>
            <a:pPr marL="0" indent="0">
              <a:buNone/>
            </a:pPr>
            <a:r>
              <a:rPr lang="en-US" sz="1400" b="1" dirty="0">
                <a:solidFill>
                  <a:srgbClr val="B08D3C"/>
                </a:solidFill>
                <a:latin typeface="Calibri" pitchFamily="34" charset="0"/>
                <a:ea typeface="Calibri" pitchFamily="34" charset="-122"/>
                <a:cs typeface="Calibri" pitchFamily="34" charset="-120"/>
              </a:rPr>
              <a:t>Novedad de la Ley 2094 de 2021: </a:t>
            </a:r>
            <a:r>
              <a:rPr lang="en-US" sz="1400" dirty="0">
                <a:solidFill>
                  <a:srgbClr val="FFFFFF"/>
                </a:solidFill>
                <a:latin typeface="Calibri" pitchFamily="34" charset="0"/>
                <a:ea typeface="Calibri" pitchFamily="34" charset="-122"/>
                <a:cs typeface="Calibri" pitchFamily="34" charset="-120"/>
              </a:rPr>
              <a:t>separación de las funciones de instrucción y de juzgamiento, para reforzar la imparcialidad: quien investiga no es quien decide.</a:t>
            </a:r>
            <a:endParaRPr lang="en-US" sz="1400" dirty="0"/>
          </a:p>
        </p:txBody>
      </p:sp>
      <p:sp>
        <p:nvSpPr>
          <p:cNvPr id="22" name="Text 16"/>
          <p:cNvSpPr/>
          <p:nvPr/>
        </p:nvSpPr>
        <p:spPr>
          <a:xfrm>
            <a:off x="502920" y="6473952"/>
            <a:ext cx="6858000" cy="274320"/>
          </a:xfrm>
          <a:prstGeom prst="rect">
            <a:avLst/>
          </a:prstGeom>
          <a:noFill/>
          <a:ln/>
        </p:spPr>
        <p:txBody>
          <a:bodyPr wrap="square" lIns="0" tIns="0" rIns="0" bIns="0" rtlCol="0" anchor="ctr"/>
          <a:lstStyle/>
          <a:p>
            <a:pPr marL="0" indent="0">
              <a:buNone/>
            </a:pPr>
            <a:r>
              <a:rPr lang="en-US" sz="900" dirty="0">
                <a:solidFill>
                  <a:srgbClr val="5A6480"/>
                </a:solidFill>
                <a:latin typeface="Calibri" pitchFamily="34" charset="0"/>
                <a:ea typeface="Calibri" pitchFamily="34" charset="-122"/>
                <a:cs typeface="Calibri" pitchFamily="34" charset="-120"/>
              </a:rPr>
              <a:t>Consultorios Jurídicos — Universidad de Nariño · Área de Derecho Público</a:t>
            </a:r>
            <a:endParaRPr lang="en-US" sz="900" dirty="0"/>
          </a:p>
        </p:txBody>
      </p:sp>
      <p:sp>
        <p:nvSpPr>
          <p:cNvPr id="23" name="Text 17"/>
          <p:cNvSpPr/>
          <p:nvPr/>
        </p:nvSpPr>
        <p:spPr>
          <a:xfrm>
            <a:off x="11338560" y="6473952"/>
            <a:ext cx="457200" cy="274320"/>
          </a:xfrm>
          <a:prstGeom prst="rect">
            <a:avLst/>
          </a:prstGeom>
          <a:noFill/>
          <a:ln/>
        </p:spPr>
        <p:txBody>
          <a:bodyPr wrap="square" lIns="0" tIns="0" rIns="0" bIns="0" rtlCol="0" anchor="ctr"/>
          <a:lstStyle/>
          <a:p>
            <a:pPr marL="0" indent="0" algn="r">
              <a:buNone/>
            </a:pPr>
            <a:r>
              <a:rPr lang="en-US" sz="900" dirty="0">
                <a:solidFill>
                  <a:srgbClr val="5A6480"/>
                </a:solidFill>
                <a:latin typeface="Calibri" pitchFamily="34" charset="0"/>
                <a:ea typeface="Calibri" pitchFamily="34" charset="-122"/>
                <a:cs typeface="Calibri" pitchFamily="34" charset="-120"/>
              </a:rPr>
              <a:t>25</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74320"/>
          </a:xfrm>
          <a:prstGeom prst="rect">
            <a:avLst/>
          </a:prstGeom>
          <a:noFill/>
          <a:ln/>
        </p:spPr>
        <p:txBody>
          <a:bodyPr wrap="square" lIns="0" tIns="0" rIns="0" bIns="0" rtlCol="0" anchor="ctr"/>
          <a:lstStyle/>
          <a:p>
            <a:pPr marL="0" indent="0">
              <a:buNone/>
            </a:pPr>
            <a:r>
              <a:rPr lang="en-US" sz="1200" b="1" kern="0" spc="200" dirty="0">
                <a:solidFill>
                  <a:srgbClr val="8F7020"/>
                </a:solidFill>
                <a:latin typeface="Calibri" pitchFamily="34" charset="0"/>
                <a:ea typeface="Calibri" pitchFamily="34" charset="-122"/>
                <a:cs typeface="Calibri" pitchFamily="34" charset="-120"/>
              </a:rPr>
              <a:t>TEMA 6 · ESTRUCTURA DEL PROCESO DISCIPLINARIO</a:t>
            </a:r>
            <a:endParaRPr lang="en-US" sz="1200" dirty="0"/>
          </a:p>
        </p:txBody>
      </p:sp>
      <p:sp>
        <p:nvSpPr>
          <p:cNvPr id="3" name="Text 1"/>
          <p:cNvSpPr/>
          <p:nvPr/>
        </p:nvSpPr>
        <p:spPr>
          <a:xfrm>
            <a:off x="502920" y="658368"/>
            <a:ext cx="11155680" cy="685800"/>
          </a:xfrm>
          <a:prstGeom prst="rect">
            <a:avLst/>
          </a:prstGeom>
          <a:noFill/>
          <a:ln/>
        </p:spPr>
        <p:txBody>
          <a:bodyPr wrap="square" lIns="0" tIns="0" rIns="0" bIns="0" rtlCol="0" anchor="t"/>
          <a:lstStyle/>
          <a:p>
            <a:pPr marL="0" indent="0">
              <a:buNone/>
            </a:pPr>
            <a:r>
              <a:rPr lang="en-US" sz="3000" b="1" dirty="0">
                <a:solidFill>
                  <a:srgbClr val="1E2761"/>
                </a:solidFill>
                <a:latin typeface="Cambria" pitchFamily="34" charset="0"/>
                <a:ea typeface="Cambria" pitchFamily="34" charset="-122"/>
                <a:cs typeface="Cambria" pitchFamily="34" charset="-120"/>
              </a:rPr>
              <a:t>Etapas que el defensor de oficio debe conocer y vigilar</a:t>
            </a:r>
            <a:endParaRPr lang="en-US" sz="3000" dirty="0"/>
          </a:p>
        </p:txBody>
      </p:sp>
      <p:sp>
        <p:nvSpPr>
          <p:cNvPr id="4" name="Shape 2"/>
          <p:cNvSpPr/>
          <p:nvPr/>
        </p:nvSpPr>
        <p:spPr>
          <a:xfrm>
            <a:off x="502920" y="1828800"/>
            <a:ext cx="1635252" cy="1371600"/>
          </a:xfrm>
          <a:prstGeom prst="roundRect">
            <a:avLst>
              <a:gd name="adj" fmla="val 3333"/>
            </a:avLst>
          </a:prstGeom>
          <a:solidFill>
            <a:srgbClr val="1E2761"/>
          </a:solidFill>
          <a:ln/>
        </p:spPr>
      </p:sp>
      <p:sp>
        <p:nvSpPr>
          <p:cNvPr id="5" name="Text 3"/>
          <p:cNvSpPr/>
          <p:nvPr/>
        </p:nvSpPr>
        <p:spPr>
          <a:xfrm>
            <a:off x="612648" y="1883664"/>
            <a:ext cx="1415796" cy="126187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Indagación previa</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Identificar al posible autor y verificar la ocurrencia de la falta</a:t>
            </a:r>
            <a:endParaRPr lang="en-US" sz="1150" dirty="0"/>
          </a:p>
        </p:txBody>
      </p:sp>
      <p:sp>
        <p:nvSpPr>
          <p:cNvPr id="6" name="Shape 4"/>
          <p:cNvSpPr/>
          <p:nvPr/>
        </p:nvSpPr>
        <p:spPr>
          <a:xfrm>
            <a:off x="2179320" y="2414016"/>
            <a:ext cx="192024" cy="201168"/>
          </a:xfrm>
          <a:prstGeom prst="chevron">
            <a:avLst/>
          </a:prstGeom>
          <a:solidFill>
            <a:srgbClr val="B08D3C"/>
          </a:solidFill>
          <a:ln/>
        </p:spPr>
      </p:sp>
      <p:sp>
        <p:nvSpPr>
          <p:cNvPr id="7" name="Shape 5"/>
          <p:cNvSpPr/>
          <p:nvPr/>
        </p:nvSpPr>
        <p:spPr>
          <a:xfrm>
            <a:off x="2412492" y="1828800"/>
            <a:ext cx="1635252" cy="1371600"/>
          </a:xfrm>
          <a:prstGeom prst="roundRect">
            <a:avLst>
              <a:gd name="adj" fmla="val 3333"/>
            </a:avLst>
          </a:prstGeom>
          <a:solidFill>
            <a:srgbClr val="2B3775"/>
          </a:solidFill>
          <a:ln/>
        </p:spPr>
      </p:sp>
      <p:sp>
        <p:nvSpPr>
          <p:cNvPr id="8" name="Text 6"/>
          <p:cNvSpPr/>
          <p:nvPr/>
        </p:nvSpPr>
        <p:spPr>
          <a:xfrm>
            <a:off x="2522220" y="1883664"/>
            <a:ext cx="1415796" cy="126187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Investigación disciplinaria</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Recaudo probatorio con plazos legales</a:t>
            </a:r>
            <a:endParaRPr lang="en-US" sz="1150" dirty="0"/>
          </a:p>
        </p:txBody>
      </p:sp>
      <p:sp>
        <p:nvSpPr>
          <p:cNvPr id="9" name="Shape 7"/>
          <p:cNvSpPr/>
          <p:nvPr/>
        </p:nvSpPr>
        <p:spPr>
          <a:xfrm>
            <a:off x="4088892" y="2414016"/>
            <a:ext cx="192024" cy="201168"/>
          </a:xfrm>
          <a:prstGeom prst="chevron">
            <a:avLst/>
          </a:prstGeom>
          <a:solidFill>
            <a:srgbClr val="B08D3C"/>
          </a:solidFill>
          <a:ln/>
        </p:spPr>
      </p:sp>
      <p:sp>
        <p:nvSpPr>
          <p:cNvPr id="10" name="Shape 8"/>
          <p:cNvSpPr/>
          <p:nvPr/>
        </p:nvSpPr>
        <p:spPr>
          <a:xfrm>
            <a:off x="4322064" y="1828800"/>
            <a:ext cx="1635252" cy="1371600"/>
          </a:xfrm>
          <a:prstGeom prst="roundRect">
            <a:avLst>
              <a:gd name="adj" fmla="val 3333"/>
            </a:avLst>
          </a:prstGeom>
          <a:solidFill>
            <a:srgbClr val="1E2761"/>
          </a:solidFill>
          <a:ln/>
        </p:spPr>
      </p:sp>
      <p:sp>
        <p:nvSpPr>
          <p:cNvPr id="11" name="Text 9"/>
          <p:cNvSpPr/>
          <p:nvPr/>
        </p:nvSpPr>
        <p:spPr>
          <a:xfrm>
            <a:off x="4431792" y="1883664"/>
            <a:ext cx="1415796" cy="126187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Cierre y evaluación</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Archivo o formulación de cargos</a:t>
            </a:r>
            <a:endParaRPr lang="en-US" sz="1150" dirty="0"/>
          </a:p>
        </p:txBody>
      </p:sp>
      <p:sp>
        <p:nvSpPr>
          <p:cNvPr id="12" name="Shape 10"/>
          <p:cNvSpPr/>
          <p:nvPr/>
        </p:nvSpPr>
        <p:spPr>
          <a:xfrm>
            <a:off x="5998464" y="2414016"/>
            <a:ext cx="192024" cy="201168"/>
          </a:xfrm>
          <a:prstGeom prst="chevron">
            <a:avLst/>
          </a:prstGeom>
          <a:solidFill>
            <a:srgbClr val="B08D3C"/>
          </a:solidFill>
          <a:ln/>
        </p:spPr>
      </p:sp>
      <p:sp>
        <p:nvSpPr>
          <p:cNvPr id="13" name="Shape 11"/>
          <p:cNvSpPr/>
          <p:nvPr/>
        </p:nvSpPr>
        <p:spPr>
          <a:xfrm>
            <a:off x="6231636" y="1828800"/>
            <a:ext cx="1635252" cy="1371600"/>
          </a:xfrm>
          <a:prstGeom prst="roundRect">
            <a:avLst>
              <a:gd name="adj" fmla="val 3333"/>
            </a:avLst>
          </a:prstGeom>
          <a:solidFill>
            <a:srgbClr val="2B3775"/>
          </a:solidFill>
          <a:ln/>
        </p:spPr>
      </p:sp>
      <p:sp>
        <p:nvSpPr>
          <p:cNvPr id="14" name="Text 12"/>
          <p:cNvSpPr/>
          <p:nvPr/>
        </p:nvSpPr>
        <p:spPr>
          <a:xfrm>
            <a:off x="6341364" y="1883664"/>
            <a:ext cx="1415796" cy="126187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Pliego de cargos</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Imputación fáctica y jurídica precisa</a:t>
            </a:r>
            <a:endParaRPr lang="en-US" sz="1150" dirty="0"/>
          </a:p>
        </p:txBody>
      </p:sp>
      <p:sp>
        <p:nvSpPr>
          <p:cNvPr id="15" name="Shape 13"/>
          <p:cNvSpPr/>
          <p:nvPr/>
        </p:nvSpPr>
        <p:spPr>
          <a:xfrm>
            <a:off x="7908036" y="2414016"/>
            <a:ext cx="192024" cy="201168"/>
          </a:xfrm>
          <a:prstGeom prst="chevron">
            <a:avLst/>
          </a:prstGeom>
          <a:solidFill>
            <a:srgbClr val="B08D3C"/>
          </a:solidFill>
          <a:ln/>
        </p:spPr>
      </p:sp>
      <p:sp>
        <p:nvSpPr>
          <p:cNvPr id="16" name="Shape 14"/>
          <p:cNvSpPr/>
          <p:nvPr/>
        </p:nvSpPr>
        <p:spPr>
          <a:xfrm>
            <a:off x="8141208" y="1828800"/>
            <a:ext cx="1635252" cy="1371600"/>
          </a:xfrm>
          <a:prstGeom prst="roundRect">
            <a:avLst>
              <a:gd name="adj" fmla="val 3333"/>
            </a:avLst>
          </a:prstGeom>
          <a:solidFill>
            <a:srgbClr val="1E2761"/>
          </a:solidFill>
          <a:ln/>
        </p:spPr>
      </p:sp>
      <p:sp>
        <p:nvSpPr>
          <p:cNvPr id="17" name="Text 15"/>
          <p:cNvSpPr/>
          <p:nvPr/>
        </p:nvSpPr>
        <p:spPr>
          <a:xfrm>
            <a:off x="8250936" y="1883664"/>
            <a:ext cx="1415796" cy="126187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Descargos y pruebas</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Defensa, contradicción y alegatos</a:t>
            </a:r>
            <a:endParaRPr lang="en-US" sz="1150" dirty="0"/>
          </a:p>
        </p:txBody>
      </p:sp>
      <p:sp>
        <p:nvSpPr>
          <p:cNvPr id="18" name="Shape 16"/>
          <p:cNvSpPr/>
          <p:nvPr/>
        </p:nvSpPr>
        <p:spPr>
          <a:xfrm>
            <a:off x="9817608" y="2414016"/>
            <a:ext cx="192024" cy="201168"/>
          </a:xfrm>
          <a:prstGeom prst="chevron">
            <a:avLst/>
          </a:prstGeom>
          <a:solidFill>
            <a:srgbClr val="B08D3C"/>
          </a:solidFill>
          <a:ln/>
        </p:spPr>
      </p:sp>
      <p:sp>
        <p:nvSpPr>
          <p:cNvPr id="19" name="Shape 17"/>
          <p:cNvSpPr/>
          <p:nvPr/>
        </p:nvSpPr>
        <p:spPr>
          <a:xfrm>
            <a:off x="10050780" y="1828800"/>
            <a:ext cx="1635252" cy="1371600"/>
          </a:xfrm>
          <a:prstGeom prst="roundRect">
            <a:avLst>
              <a:gd name="adj" fmla="val 3333"/>
            </a:avLst>
          </a:prstGeom>
          <a:solidFill>
            <a:srgbClr val="2B3775"/>
          </a:solidFill>
          <a:ln/>
        </p:spPr>
      </p:sp>
      <p:sp>
        <p:nvSpPr>
          <p:cNvPr id="20" name="Text 18"/>
          <p:cNvSpPr/>
          <p:nvPr/>
        </p:nvSpPr>
        <p:spPr>
          <a:xfrm>
            <a:off x="10160508" y="1883664"/>
            <a:ext cx="1415796" cy="126187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Fallo y recursos</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1ª y 2ª instancia; control judicial posterior</a:t>
            </a:r>
            <a:endParaRPr lang="en-US" sz="1150" dirty="0"/>
          </a:p>
        </p:txBody>
      </p:sp>
      <p:sp>
        <p:nvSpPr>
          <p:cNvPr id="21" name="Shape 19"/>
          <p:cNvSpPr/>
          <p:nvPr/>
        </p:nvSpPr>
        <p:spPr>
          <a:xfrm>
            <a:off x="502920" y="3657600"/>
            <a:ext cx="3593592" cy="2468880"/>
          </a:xfrm>
          <a:prstGeom prst="roundRect">
            <a:avLst>
              <a:gd name="adj" fmla="val 2222"/>
            </a:avLst>
          </a:prstGeom>
          <a:solidFill>
            <a:srgbClr val="F2F5FC"/>
          </a:solidFill>
          <a:ln w="12700">
            <a:solidFill>
              <a:srgbClr val="D9E1F2"/>
            </a:solidFill>
            <a:prstDash val="solid"/>
          </a:ln>
        </p:spPr>
      </p:sp>
      <p:sp>
        <p:nvSpPr>
          <p:cNvPr id="22" name="Shape 20"/>
          <p:cNvSpPr/>
          <p:nvPr/>
        </p:nvSpPr>
        <p:spPr>
          <a:xfrm>
            <a:off x="704088" y="3858768"/>
            <a:ext cx="420624" cy="420624"/>
          </a:xfrm>
          <a:prstGeom prst="ellipse">
            <a:avLst/>
          </a:prstGeom>
          <a:solidFill>
            <a:srgbClr val="B08D3C"/>
          </a:solidFill>
          <a:ln/>
        </p:spPr>
      </p:sp>
      <p:pic>
        <p:nvPicPr>
          <p:cNvPr id="23" name="Image 0" descr="icons/shield-w.png"/>
          <p:cNvPicPr>
            <a:picLocks noChangeAspect="1"/>
          </p:cNvPicPr>
          <p:nvPr/>
        </p:nvPicPr>
        <p:blipFill>
          <a:blip r:embed="rId3"/>
          <a:stretch>
            <a:fillRect/>
          </a:stretch>
        </p:blipFill>
        <p:spPr>
          <a:xfrm>
            <a:off x="813450" y="3968130"/>
            <a:ext cx="201900" cy="201900"/>
          </a:xfrm>
          <a:prstGeom prst="rect">
            <a:avLst/>
          </a:prstGeom>
        </p:spPr>
      </p:pic>
      <p:sp>
        <p:nvSpPr>
          <p:cNvPr id="24" name="Text 21"/>
          <p:cNvSpPr/>
          <p:nvPr/>
        </p:nvSpPr>
        <p:spPr>
          <a:xfrm>
            <a:off x="704088" y="4434840"/>
            <a:ext cx="3191256" cy="156362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Garantías del disciplinado</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Presunción de inocencia, defensa material y técnica, contradicción de pruebas, notificación de decisiones, doble instancia (regla general) y non bis in idem. Toda prueba ilícita es nula.</a:t>
            </a:r>
            <a:endParaRPr lang="en-US" sz="1450" dirty="0"/>
          </a:p>
        </p:txBody>
      </p:sp>
      <p:sp>
        <p:nvSpPr>
          <p:cNvPr id="25" name="Shape 22"/>
          <p:cNvSpPr/>
          <p:nvPr/>
        </p:nvSpPr>
        <p:spPr>
          <a:xfrm>
            <a:off x="4297680" y="3657600"/>
            <a:ext cx="3593592" cy="2468880"/>
          </a:xfrm>
          <a:prstGeom prst="roundRect">
            <a:avLst>
              <a:gd name="adj" fmla="val 2222"/>
            </a:avLst>
          </a:prstGeom>
          <a:solidFill>
            <a:srgbClr val="F2F5FC"/>
          </a:solidFill>
          <a:ln w="12700">
            <a:solidFill>
              <a:srgbClr val="D9E1F2"/>
            </a:solidFill>
            <a:prstDash val="solid"/>
          </a:ln>
        </p:spPr>
      </p:sp>
      <p:sp>
        <p:nvSpPr>
          <p:cNvPr id="26" name="Shape 23"/>
          <p:cNvSpPr/>
          <p:nvPr/>
        </p:nvSpPr>
        <p:spPr>
          <a:xfrm>
            <a:off x="4498848" y="3858768"/>
            <a:ext cx="420624" cy="420624"/>
          </a:xfrm>
          <a:prstGeom prst="ellipse">
            <a:avLst/>
          </a:prstGeom>
          <a:solidFill>
            <a:srgbClr val="B08D3C"/>
          </a:solidFill>
          <a:ln/>
        </p:spPr>
      </p:sp>
      <p:pic>
        <p:nvPicPr>
          <p:cNvPr id="27" name="Image 1" descr="icons/clock-w.png"/>
          <p:cNvPicPr>
            <a:picLocks noChangeAspect="1"/>
          </p:cNvPicPr>
          <p:nvPr/>
        </p:nvPicPr>
        <p:blipFill>
          <a:blip r:embed="rId4"/>
          <a:stretch>
            <a:fillRect/>
          </a:stretch>
        </p:blipFill>
        <p:spPr>
          <a:xfrm>
            <a:off x="4608210" y="3968130"/>
            <a:ext cx="201900" cy="201900"/>
          </a:xfrm>
          <a:prstGeom prst="rect">
            <a:avLst/>
          </a:prstGeom>
        </p:spPr>
      </p:pic>
      <p:sp>
        <p:nvSpPr>
          <p:cNvPr id="28" name="Text 24"/>
          <p:cNvSpPr/>
          <p:nvPr/>
        </p:nvSpPr>
        <p:spPr>
          <a:xfrm>
            <a:off x="4498848" y="4434840"/>
            <a:ext cx="3191256" cy="156362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Extinción de la acción</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Verificar siempre la caducidad y la prescripción de la acción disciplinaria: son la primera línea de defensa cuando los hechos son antiguos (arts. 32 y 33 CGD).</a:t>
            </a:r>
            <a:endParaRPr lang="en-US" sz="1450" dirty="0"/>
          </a:p>
        </p:txBody>
      </p:sp>
      <p:sp>
        <p:nvSpPr>
          <p:cNvPr id="29" name="Shape 25"/>
          <p:cNvSpPr/>
          <p:nvPr/>
        </p:nvSpPr>
        <p:spPr>
          <a:xfrm>
            <a:off x="8092440" y="3657600"/>
            <a:ext cx="3593592" cy="2468880"/>
          </a:xfrm>
          <a:prstGeom prst="roundRect">
            <a:avLst>
              <a:gd name="adj" fmla="val 2222"/>
            </a:avLst>
          </a:prstGeom>
          <a:solidFill>
            <a:srgbClr val="F2F5FC"/>
          </a:solidFill>
          <a:ln w="12700">
            <a:solidFill>
              <a:srgbClr val="D9E1F2"/>
            </a:solidFill>
            <a:prstDash val="solid"/>
          </a:ln>
        </p:spPr>
      </p:sp>
      <p:sp>
        <p:nvSpPr>
          <p:cNvPr id="30" name="Shape 26"/>
          <p:cNvSpPr/>
          <p:nvPr/>
        </p:nvSpPr>
        <p:spPr>
          <a:xfrm>
            <a:off x="8293608" y="3858768"/>
            <a:ext cx="420624" cy="420624"/>
          </a:xfrm>
          <a:prstGeom prst="ellipse">
            <a:avLst/>
          </a:prstGeom>
          <a:solidFill>
            <a:srgbClr val="B08D3C"/>
          </a:solidFill>
          <a:ln/>
        </p:spPr>
      </p:sp>
      <p:pic>
        <p:nvPicPr>
          <p:cNvPr id="31" name="Image 2" descr="icons/search-w.png"/>
          <p:cNvPicPr>
            <a:picLocks noChangeAspect="1"/>
          </p:cNvPicPr>
          <p:nvPr/>
        </p:nvPicPr>
        <p:blipFill>
          <a:blip r:embed="rId5"/>
          <a:stretch>
            <a:fillRect/>
          </a:stretch>
        </p:blipFill>
        <p:spPr>
          <a:xfrm>
            <a:off x="8402970" y="3968130"/>
            <a:ext cx="201900" cy="201900"/>
          </a:xfrm>
          <a:prstGeom prst="rect">
            <a:avLst/>
          </a:prstGeom>
        </p:spPr>
      </p:pic>
      <p:sp>
        <p:nvSpPr>
          <p:cNvPr id="32" name="Text 27"/>
          <p:cNvSpPr/>
          <p:nvPr/>
        </p:nvSpPr>
        <p:spPr>
          <a:xfrm>
            <a:off x="8293608" y="4434840"/>
            <a:ext cx="3191256" cy="156362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Control posterior</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Las sanciones son actos administrativos demandables ante la jurisdicción contenciosa; las decisiones contra elegidos popularmente tienen reglas especiales de revisión judicial (Ley 2094).</a:t>
            </a:r>
            <a:endParaRPr lang="en-US" sz="1450" dirty="0"/>
          </a:p>
        </p:txBody>
      </p:sp>
      <p:sp>
        <p:nvSpPr>
          <p:cNvPr id="33" name="Text 28"/>
          <p:cNvSpPr/>
          <p:nvPr/>
        </p:nvSpPr>
        <p:spPr>
          <a:xfrm>
            <a:off x="502920" y="6473952"/>
            <a:ext cx="6858000" cy="274320"/>
          </a:xfrm>
          <a:prstGeom prst="rect">
            <a:avLst/>
          </a:prstGeom>
          <a:noFill/>
          <a:ln/>
        </p:spPr>
        <p:txBody>
          <a:bodyPr wrap="square" lIns="0" tIns="0" rIns="0" bIns="0" rtlCol="0" anchor="ctr"/>
          <a:lstStyle/>
          <a:p>
            <a:pPr marL="0" indent="0">
              <a:buNone/>
            </a:pPr>
            <a:r>
              <a:rPr lang="en-US" sz="900" dirty="0">
                <a:solidFill>
                  <a:srgbClr val="5A6480"/>
                </a:solidFill>
                <a:latin typeface="Calibri" pitchFamily="34" charset="0"/>
                <a:ea typeface="Calibri" pitchFamily="34" charset="-122"/>
                <a:cs typeface="Calibri" pitchFamily="34" charset="-120"/>
              </a:rPr>
              <a:t>Consultorios Jurídicos — Universidad de Nariño · Área de Derecho Público</a:t>
            </a:r>
            <a:endParaRPr lang="en-US" sz="900" dirty="0"/>
          </a:p>
        </p:txBody>
      </p:sp>
      <p:sp>
        <p:nvSpPr>
          <p:cNvPr id="34" name="Text 29"/>
          <p:cNvSpPr/>
          <p:nvPr/>
        </p:nvSpPr>
        <p:spPr>
          <a:xfrm>
            <a:off x="11338560" y="6473952"/>
            <a:ext cx="457200" cy="274320"/>
          </a:xfrm>
          <a:prstGeom prst="rect">
            <a:avLst/>
          </a:prstGeom>
          <a:noFill/>
          <a:ln/>
        </p:spPr>
        <p:txBody>
          <a:bodyPr wrap="square" lIns="0" tIns="0" rIns="0" bIns="0" rtlCol="0" anchor="ctr"/>
          <a:lstStyle/>
          <a:p>
            <a:pPr marL="0" indent="0" algn="r">
              <a:buNone/>
            </a:pPr>
            <a:r>
              <a:rPr lang="en-US" sz="900" dirty="0">
                <a:solidFill>
                  <a:srgbClr val="5A6480"/>
                </a:solidFill>
                <a:latin typeface="Calibri" pitchFamily="34" charset="0"/>
                <a:ea typeface="Calibri" pitchFamily="34" charset="-122"/>
                <a:cs typeface="Calibri" pitchFamily="34" charset="-120"/>
              </a:rPr>
              <a:t>26</a:t>
            </a:r>
            <a:endParaRPr lang="en-US"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74320"/>
          </a:xfrm>
          <a:prstGeom prst="rect">
            <a:avLst/>
          </a:prstGeom>
          <a:noFill/>
          <a:ln/>
        </p:spPr>
        <p:txBody>
          <a:bodyPr wrap="square" lIns="0" tIns="0" rIns="0" bIns="0" rtlCol="0" anchor="ctr"/>
          <a:lstStyle/>
          <a:p>
            <a:pPr marL="0" indent="0">
              <a:buNone/>
            </a:pPr>
            <a:r>
              <a:rPr lang="en-US" sz="1200" b="1" kern="0" spc="200" dirty="0">
                <a:solidFill>
                  <a:srgbClr val="8F7020"/>
                </a:solidFill>
                <a:latin typeface="Calibri" pitchFamily="34" charset="0"/>
                <a:ea typeface="Calibri" pitchFamily="34" charset="-122"/>
                <a:cs typeface="Calibri" pitchFamily="34" charset="-120"/>
              </a:rPr>
              <a:t>TEMA 6 · LA DEFENSA DE OFICIO DEL ESTUDIANTE</a:t>
            </a:r>
            <a:endParaRPr lang="en-US" sz="1200" dirty="0"/>
          </a:p>
        </p:txBody>
      </p:sp>
      <p:sp>
        <p:nvSpPr>
          <p:cNvPr id="3" name="Text 1"/>
          <p:cNvSpPr/>
          <p:nvPr/>
        </p:nvSpPr>
        <p:spPr>
          <a:xfrm>
            <a:off x="502920" y="658368"/>
            <a:ext cx="11155680" cy="685800"/>
          </a:xfrm>
          <a:prstGeom prst="rect">
            <a:avLst/>
          </a:prstGeom>
          <a:noFill/>
          <a:ln/>
        </p:spPr>
        <p:txBody>
          <a:bodyPr wrap="square" lIns="0" tIns="0" rIns="0" bIns="0" rtlCol="0" anchor="t"/>
          <a:lstStyle/>
          <a:p>
            <a:pPr marL="0" indent="0">
              <a:buNone/>
            </a:pPr>
            <a:r>
              <a:rPr lang="en-US" sz="3000" b="1" dirty="0">
                <a:solidFill>
                  <a:srgbClr val="1E2761"/>
                </a:solidFill>
                <a:latin typeface="Cambria" pitchFamily="34" charset="0"/>
                <a:ea typeface="Cambria" pitchFamily="34" charset="-122"/>
                <a:cs typeface="Cambria" pitchFamily="34" charset="-120"/>
              </a:rPr>
              <a:t>¿Cuándo actúa y cómo defiende?</a:t>
            </a:r>
            <a:endParaRPr lang="en-US" sz="3000" dirty="0"/>
          </a:p>
        </p:txBody>
      </p:sp>
      <p:sp>
        <p:nvSpPr>
          <p:cNvPr id="4" name="Shape 2"/>
          <p:cNvSpPr/>
          <p:nvPr/>
        </p:nvSpPr>
        <p:spPr>
          <a:xfrm>
            <a:off x="502920" y="1572768"/>
            <a:ext cx="5440680" cy="4526280"/>
          </a:xfrm>
          <a:prstGeom prst="roundRect">
            <a:avLst>
              <a:gd name="adj" fmla="val 1414"/>
            </a:avLst>
          </a:prstGeom>
          <a:solidFill>
            <a:srgbClr val="1E2761"/>
          </a:solidFill>
          <a:ln/>
        </p:spPr>
      </p:sp>
      <p:sp>
        <p:nvSpPr>
          <p:cNvPr id="5" name="Shape 3"/>
          <p:cNvSpPr/>
          <p:nvPr/>
        </p:nvSpPr>
        <p:spPr>
          <a:xfrm>
            <a:off x="777240" y="1810512"/>
            <a:ext cx="475488" cy="475488"/>
          </a:xfrm>
          <a:prstGeom prst="ellipse">
            <a:avLst/>
          </a:prstGeom>
          <a:solidFill>
            <a:srgbClr val="B08D3C"/>
          </a:solidFill>
          <a:ln/>
        </p:spPr>
      </p:sp>
      <p:pic>
        <p:nvPicPr>
          <p:cNvPr id="6" name="Image 0" descr="icons/usershield-w.png"/>
          <p:cNvPicPr>
            <a:picLocks noChangeAspect="1"/>
          </p:cNvPicPr>
          <p:nvPr/>
        </p:nvPicPr>
        <p:blipFill>
          <a:blip r:embed="rId3"/>
          <a:stretch>
            <a:fillRect/>
          </a:stretch>
        </p:blipFill>
        <p:spPr>
          <a:xfrm>
            <a:off x="900867" y="1934139"/>
            <a:ext cx="228234" cy="228234"/>
          </a:xfrm>
          <a:prstGeom prst="rect">
            <a:avLst/>
          </a:prstGeom>
        </p:spPr>
      </p:pic>
      <p:sp>
        <p:nvSpPr>
          <p:cNvPr id="7" name="Text 4"/>
          <p:cNvSpPr/>
          <p:nvPr/>
        </p:nvSpPr>
        <p:spPr>
          <a:xfrm>
            <a:off x="1463040" y="1856232"/>
            <a:ext cx="4297680" cy="411480"/>
          </a:xfrm>
          <a:prstGeom prst="rect">
            <a:avLst/>
          </a:prstGeom>
          <a:noFill/>
          <a:ln/>
        </p:spPr>
        <p:txBody>
          <a:bodyPr wrap="square" lIns="0" tIns="0" rIns="0" bIns="0" rtlCol="0" anchor="ctr"/>
          <a:lstStyle/>
          <a:p>
            <a:pPr marL="0" indent="0">
              <a:buNone/>
            </a:pPr>
            <a:r>
              <a:rPr lang="en-US" sz="1550" b="1" dirty="0">
                <a:solidFill>
                  <a:srgbClr val="B08D3C"/>
                </a:solidFill>
                <a:latin typeface="Calibri" pitchFamily="34" charset="0"/>
                <a:ea typeface="Calibri" pitchFamily="34" charset="-122"/>
                <a:cs typeface="Calibri" pitchFamily="34" charset="-120"/>
              </a:rPr>
              <a:t>Designación</a:t>
            </a:r>
            <a:endParaRPr lang="en-US" sz="1550" dirty="0"/>
          </a:p>
        </p:txBody>
      </p:sp>
      <p:sp>
        <p:nvSpPr>
          <p:cNvPr id="8" name="Text 5"/>
          <p:cNvSpPr/>
          <p:nvPr/>
        </p:nvSpPr>
        <p:spPr>
          <a:xfrm>
            <a:off x="822960" y="2423160"/>
            <a:ext cx="4846320" cy="3566160"/>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FFFFFF"/>
                </a:solidFill>
                <a:latin typeface="Calibri" pitchFamily="34" charset="0"/>
                <a:ea typeface="Calibri" pitchFamily="34" charset="-122"/>
                <a:cs typeface="Calibri" pitchFamily="34" charset="-120"/>
              </a:rPr>
              <a:t>Procede cuando el disciplinado está ausente o no designa apoderado y la ley exige garantizar su defensa (declaratoria de persona ausente).</a:t>
            </a:r>
            <a:endParaRPr lang="en-US" sz="1300" dirty="0"/>
          </a:p>
          <a:p>
            <a:pPr marL="177800" indent="-177800">
              <a:spcAft>
                <a:spcPts val="800"/>
              </a:spcAft>
              <a:buSzPct val="100000"/>
              <a:buChar char="•"/>
            </a:pPr>
            <a:r>
              <a:rPr lang="en-US" sz="1300" dirty="0">
                <a:solidFill>
                  <a:srgbClr val="FFFFFF"/>
                </a:solidFill>
                <a:latin typeface="Calibri" pitchFamily="34" charset="0"/>
                <a:ea typeface="Calibri" pitchFamily="34" charset="-122"/>
                <a:cs typeface="Calibri" pitchFamily="34" charset="-120"/>
              </a:rPr>
              <a:t>La defensa puede ser asumida por estudiantes de Consultorio Jurídico, en los términos de la ley (CGD y Ley 2113 de 2021, art. 9).</a:t>
            </a:r>
            <a:endParaRPr lang="en-US" sz="1300" dirty="0"/>
          </a:p>
          <a:p>
            <a:pPr marL="177800" indent="-177800">
              <a:spcAft>
                <a:spcPts val="800"/>
              </a:spcAft>
              <a:buSzPct val="100000"/>
              <a:buChar char="•"/>
            </a:pPr>
            <a:r>
              <a:rPr lang="en-US" sz="1300" dirty="0">
                <a:solidFill>
                  <a:srgbClr val="FFFFFF"/>
                </a:solidFill>
                <a:latin typeface="Calibri" pitchFamily="34" charset="0"/>
                <a:ea typeface="Calibri" pitchFamily="34" charset="-122"/>
                <a:cs typeface="Calibri" pitchFamily="34" charset="-120"/>
              </a:rPr>
              <a:t>Asignación exclusiva por el Director Administrativo; posesión inmediata y acta dentro de 2 días hábiles (Acuerdo 020, arts. 44 a 46).</a:t>
            </a:r>
            <a:endParaRPr lang="en-US" sz="1300" dirty="0"/>
          </a:p>
          <a:p>
            <a:pPr marL="177800" indent="-177800">
              <a:spcAft>
                <a:spcPts val="800"/>
              </a:spcAft>
              <a:buSzPct val="100000"/>
              <a:buChar char="•"/>
            </a:pPr>
            <a:r>
              <a:rPr lang="en-US" sz="1300" b="1" dirty="0">
                <a:solidFill>
                  <a:srgbClr val="FFFFFF"/>
                </a:solidFill>
                <a:latin typeface="Calibri" pitchFamily="34" charset="0"/>
                <a:ea typeface="Calibri" pitchFamily="34" charset="-122"/>
                <a:cs typeface="Calibri" pitchFamily="34" charset="-120"/>
              </a:rPr>
              <a:t>El defensor de oficio tiene las mismas facultades del apoderado de confianza: pedir y controvertir pruebas, alegar, impugnar.</a:t>
            </a:r>
            <a:endParaRPr lang="en-US" sz="1300" dirty="0"/>
          </a:p>
        </p:txBody>
      </p:sp>
      <p:sp>
        <p:nvSpPr>
          <p:cNvPr id="9" name="Shape 6"/>
          <p:cNvSpPr/>
          <p:nvPr/>
        </p:nvSpPr>
        <p:spPr>
          <a:xfrm>
            <a:off x="6217920" y="1572768"/>
            <a:ext cx="5468112" cy="4526280"/>
          </a:xfrm>
          <a:prstGeom prst="roundRect">
            <a:avLst>
              <a:gd name="adj" fmla="val 1414"/>
            </a:avLst>
          </a:prstGeom>
          <a:solidFill>
            <a:srgbClr val="F2F5FC"/>
          </a:solidFill>
          <a:ln w="12700">
            <a:solidFill>
              <a:srgbClr val="D9E1F2"/>
            </a:solidFill>
            <a:prstDash val="solid"/>
          </a:ln>
        </p:spPr>
      </p:sp>
      <p:sp>
        <p:nvSpPr>
          <p:cNvPr id="10" name="Text 7"/>
          <p:cNvSpPr/>
          <p:nvPr/>
        </p:nvSpPr>
        <p:spPr>
          <a:xfrm>
            <a:off x="6492240" y="1810512"/>
            <a:ext cx="4937760" cy="365760"/>
          </a:xfrm>
          <a:prstGeom prst="rect">
            <a:avLst/>
          </a:prstGeom>
          <a:noFill/>
          <a:ln/>
        </p:spPr>
        <p:txBody>
          <a:bodyPr wrap="square" lIns="0" tIns="0" rIns="0" bIns="0" rtlCol="0" anchor="ctr"/>
          <a:lstStyle/>
          <a:p>
            <a:pPr marL="0" indent="0">
              <a:buNone/>
            </a:pPr>
            <a:r>
              <a:rPr lang="en-US" sz="1550" b="1" dirty="0">
                <a:solidFill>
                  <a:srgbClr val="1E2761"/>
                </a:solidFill>
                <a:latin typeface="Calibri" pitchFamily="34" charset="0"/>
                <a:ea typeface="Calibri" pitchFamily="34" charset="-122"/>
                <a:cs typeface="Calibri" pitchFamily="34" charset="-120"/>
              </a:rPr>
              <a:t>Líneas de defensa habituales</a:t>
            </a:r>
            <a:endParaRPr lang="en-US" sz="1550" dirty="0"/>
          </a:p>
        </p:txBody>
      </p:sp>
      <p:sp>
        <p:nvSpPr>
          <p:cNvPr id="11" name="Shape 8"/>
          <p:cNvSpPr/>
          <p:nvPr/>
        </p:nvSpPr>
        <p:spPr>
          <a:xfrm>
            <a:off x="6492240" y="2313432"/>
            <a:ext cx="329184" cy="329184"/>
          </a:xfrm>
          <a:prstGeom prst="ellipse">
            <a:avLst/>
          </a:prstGeom>
          <a:solidFill>
            <a:srgbClr val="B08D3C"/>
          </a:solidFill>
          <a:ln/>
        </p:spPr>
      </p:sp>
      <p:pic>
        <p:nvPicPr>
          <p:cNvPr id="12" name="Image 1" descr="icons/check-w.png"/>
          <p:cNvPicPr>
            <a:picLocks noChangeAspect="1"/>
          </p:cNvPicPr>
          <p:nvPr/>
        </p:nvPicPr>
        <p:blipFill>
          <a:blip r:embed="rId4"/>
          <a:stretch>
            <a:fillRect/>
          </a:stretch>
        </p:blipFill>
        <p:spPr>
          <a:xfrm>
            <a:off x="6577828" y="2399020"/>
            <a:ext cx="158008" cy="158008"/>
          </a:xfrm>
          <a:prstGeom prst="rect">
            <a:avLst/>
          </a:prstGeom>
        </p:spPr>
      </p:pic>
      <p:sp>
        <p:nvSpPr>
          <p:cNvPr id="13" name="Text 9"/>
          <p:cNvSpPr/>
          <p:nvPr/>
        </p:nvSpPr>
        <p:spPr>
          <a:xfrm>
            <a:off x="6967728" y="2286000"/>
            <a:ext cx="4526280" cy="731520"/>
          </a:xfrm>
          <a:prstGeom prst="rect">
            <a:avLst/>
          </a:prstGeom>
          <a:noFill/>
          <a:ln/>
        </p:spPr>
        <p:txBody>
          <a:bodyPr wrap="square" lIns="0" tIns="0" rIns="0" bIns="0" rtlCol="0" anchor="t"/>
          <a:lstStyle/>
          <a:p>
            <a:pPr marL="0" indent="0">
              <a:buNone/>
            </a:pPr>
            <a:r>
              <a:rPr lang="en-US" sz="1250" b="1" dirty="0">
                <a:solidFill>
                  <a:srgbClr val="1E2761"/>
                </a:solidFill>
                <a:latin typeface="Calibri" pitchFamily="34" charset="0"/>
                <a:ea typeface="Calibri" pitchFamily="34" charset="-122"/>
                <a:cs typeface="Calibri" pitchFamily="34" charset="-120"/>
              </a:rPr>
              <a:t>Atipicidad: </a:t>
            </a:r>
            <a:r>
              <a:rPr lang="en-US" sz="1250" dirty="0">
                <a:solidFill>
                  <a:srgbClr val="1C2340"/>
                </a:solidFill>
                <a:latin typeface="Calibri" pitchFamily="34" charset="0"/>
                <a:ea typeface="Calibri" pitchFamily="34" charset="-122"/>
                <a:cs typeface="Calibri" pitchFamily="34" charset="-120"/>
              </a:rPr>
              <a:t>La conducta no encaja en la falta imputada o el deber funcional no existía.</a:t>
            </a:r>
            <a:endParaRPr lang="en-US" sz="1250" dirty="0"/>
          </a:p>
        </p:txBody>
      </p:sp>
      <p:sp>
        <p:nvSpPr>
          <p:cNvPr id="14" name="Shape 10"/>
          <p:cNvSpPr/>
          <p:nvPr/>
        </p:nvSpPr>
        <p:spPr>
          <a:xfrm>
            <a:off x="6492240" y="3063240"/>
            <a:ext cx="329184" cy="329184"/>
          </a:xfrm>
          <a:prstGeom prst="ellipse">
            <a:avLst/>
          </a:prstGeom>
          <a:solidFill>
            <a:srgbClr val="B08D3C"/>
          </a:solidFill>
          <a:ln/>
        </p:spPr>
      </p:sp>
      <p:pic>
        <p:nvPicPr>
          <p:cNvPr id="15" name="Image 2" descr="icons/check-w.png"/>
          <p:cNvPicPr>
            <a:picLocks noChangeAspect="1"/>
          </p:cNvPicPr>
          <p:nvPr/>
        </p:nvPicPr>
        <p:blipFill>
          <a:blip r:embed="rId4"/>
          <a:stretch>
            <a:fillRect/>
          </a:stretch>
        </p:blipFill>
        <p:spPr>
          <a:xfrm>
            <a:off x="6577828" y="3148828"/>
            <a:ext cx="158008" cy="158008"/>
          </a:xfrm>
          <a:prstGeom prst="rect">
            <a:avLst/>
          </a:prstGeom>
        </p:spPr>
      </p:pic>
      <p:sp>
        <p:nvSpPr>
          <p:cNvPr id="16" name="Text 11"/>
          <p:cNvSpPr/>
          <p:nvPr/>
        </p:nvSpPr>
        <p:spPr>
          <a:xfrm>
            <a:off x="6967728" y="3035808"/>
            <a:ext cx="4526280" cy="731520"/>
          </a:xfrm>
          <a:prstGeom prst="rect">
            <a:avLst/>
          </a:prstGeom>
          <a:noFill/>
          <a:ln/>
        </p:spPr>
        <p:txBody>
          <a:bodyPr wrap="square" lIns="0" tIns="0" rIns="0" bIns="0" rtlCol="0" anchor="t"/>
          <a:lstStyle/>
          <a:p>
            <a:pPr marL="0" indent="0">
              <a:buNone/>
            </a:pPr>
            <a:r>
              <a:rPr lang="en-US" sz="1250" b="1" dirty="0">
                <a:solidFill>
                  <a:srgbClr val="1E2761"/>
                </a:solidFill>
                <a:latin typeface="Calibri" pitchFamily="34" charset="0"/>
                <a:ea typeface="Calibri" pitchFamily="34" charset="-122"/>
                <a:cs typeface="Calibri" pitchFamily="34" charset="-120"/>
              </a:rPr>
              <a:t>Falta de ilicitud sustancial: </a:t>
            </a:r>
            <a:r>
              <a:rPr lang="en-US" sz="1250" dirty="0">
                <a:solidFill>
                  <a:srgbClr val="1C2340"/>
                </a:solidFill>
                <a:latin typeface="Calibri" pitchFamily="34" charset="0"/>
                <a:ea typeface="Calibri" pitchFamily="34" charset="-122"/>
                <a:cs typeface="Calibri" pitchFamily="34" charset="-120"/>
              </a:rPr>
              <a:t>No hubo afectación real del deber funcional, o existía justificación.</a:t>
            </a:r>
            <a:endParaRPr lang="en-US" sz="1250" dirty="0"/>
          </a:p>
        </p:txBody>
      </p:sp>
      <p:sp>
        <p:nvSpPr>
          <p:cNvPr id="17" name="Shape 12"/>
          <p:cNvSpPr/>
          <p:nvPr/>
        </p:nvSpPr>
        <p:spPr>
          <a:xfrm>
            <a:off x="6492240" y="3813048"/>
            <a:ext cx="329184" cy="329184"/>
          </a:xfrm>
          <a:prstGeom prst="ellipse">
            <a:avLst/>
          </a:prstGeom>
          <a:solidFill>
            <a:srgbClr val="B08D3C"/>
          </a:solidFill>
          <a:ln/>
        </p:spPr>
      </p:sp>
      <p:pic>
        <p:nvPicPr>
          <p:cNvPr id="18" name="Image 3" descr="icons/check-w.png"/>
          <p:cNvPicPr>
            <a:picLocks noChangeAspect="1"/>
          </p:cNvPicPr>
          <p:nvPr/>
        </p:nvPicPr>
        <p:blipFill>
          <a:blip r:embed="rId4"/>
          <a:stretch>
            <a:fillRect/>
          </a:stretch>
        </p:blipFill>
        <p:spPr>
          <a:xfrm>
            <a:off x="6577828" y="3898636"/>
            <a:ext cx="158008" cy="158008"/>
          </a:xfrm>
          <a:prstGeom prst="rect">
            <a:avLst/>
          </a:prstGeom>
        </p:spPr>
      </p:pic>
      <p:sp>
        <p:nvSpPr>
          <p:cNvPr id="19" name="Text 13"/>
          <p:cNvSpPr/>
          <p:nvPr/>
        </p:nvSpPr>
        <p:spPr>
          <a:xfrm>
            <a:off x="6967728" y="3785616"/>
            <a:ext cx="4526280" cy="731520"/>
          </a:xfrm>
          <a:prstGeom prst="rect">
            <a:avLst/>
          </a:prstGeom>
          <a:noFill/>
          <a:ln/>
        </p:spPr>
        <p:txBody>
          <a:bodyPr wrap="square" lIns="0" tIns="0" rIns="0" bIns="0" rtlCol="0" anchor="t"/>
          <a:lstStyle/>
          <a:p>
            <a:pPr marL="0" indent="0">
              <a:buNone/>
            </a:pPr>
            <a:r>
              <a:rPr lang="en-US" sz="1250" b="1" dirty="0">
                <a:solidFill>
                  <a:srgbClr val="1E2761"/>
                </a:solidFill>
                <a:latin typeface="Calibri" pitchFamily="34" charset="0"/>
                <a:ea typeface="Calibri" pitchFamily="34" charset="-122"/>
                <a:cs typeface="Calibri" pitchFamily="34" charset="-120"/>
              </a:rPr>
              <a:t>Ausencia de culpabilidad: </a:t>
            </a:r>
            <a:r>
              <a:rPr lang="en-US" sz="1250" dirty="0">
                <a:solidFill>
                  <a:srgbClr val="1C2340"/>
                </a:solidFill>
                <a:latin typeface="Calibri" pitchFamily="34" charset="0"/>
                <a:ea typeface="Calibri" pitchFamily="34" charset="-122"/>
                <a:cs typeface="Calibri" pitchFamily="34" charset="-120"/>
              </a:rPr>
              <a:t>No hay dolo ni culpa exigible; error invencible; caso fortuito o fuerza mayor.</a:t>
            </a:r>
            <a:endParaRPr lang="en-US" sz="1250" dirty="0"/>
          </a:p>
        </p:txBody>
      </p:sp>
      <p:sp>
        <p:nvSpPr>
          <p:cNvPr id="20" name="Shape 14"/>
          <p:cNvSpPr/>
          <p:nvPr/>
        </p:nvSpPr>
        <p:spPr>
          <a:xfrm>
            <a:off x="6492240" y="4562856"/>
            <a:ext cx="329184" cy="329184"/>
          </a:xfrm>
          <a:prstGeom prst="ellipse">
            <a:avLst/>
          </a:prstGeom>
          <a:solidFill>
            <a:srgbClr val="B08D3C"/>
          </a:solidFill>
          <a:ln/>
        </p:spPr>
      </p:sp>
      <p:pic>
        <p:nvPicPr>
          <p:cNvPr id="21" name="Image 4" descr="icons/check-w.png"/>
          <p:cNvPicPr>
            <a:picLocks noChangeAspect="1"/>
          </p:cNvPicPr>
          <p:nvPr/>
        </p:nvPicPr>
        <p:blipFill>
          <a:blip r:embed="rId4"/>
          <a:stretch>
            <a:fillRect/>
          </a:stretch>
        </p:blipFill>
        <p:spPr>
          <a:xfrm>
            <a:off x="6577828" y="4648444"/>
            <a:ext cx="158008" cy="158008"/>
          </a:xfrm>
          <a:prstGeom prst="rect">
            <a:avLst/>
          </a:prstGeom>
        </p:spPr>
      </p:pic>
      <p:sp>
        <p:nvSpPr>
          <p:cNvPr id="22" name="Text 15"/>
          <p:cNvSpPr/>
          <p:nvPr/>
        </p:nvSpPr>
        <p:spPr>
          <a:xfrm>
            <a:off x="6967728" y="4535424"/>
            <a:ext cx="4526280" cy="731520"/>
          </a:xfrm>
          <a:prstGeom prst="rect">
            <a:avLst/>
          </a:prstGeom>
          <a:noFill/>
          <a:ln/>
        </p:spPr>
        <p:txBody>
          <a:bodyPr wrap="square" lIns="0" tIns="0" rIns="0" bIns="0" rtlCol="0" anchor="t"/>
          <a:lstStyle/>
          <a:p>
            <a:pPr marL="0" indent="0">
              <a:buNone/>
            </a:pPr>
            <a:r>
              <a:rPr lang="en-US" sz="1250" b="1" dirty="0">
                <a:solidFill>
                  <a:srgbClr val="1E2761"/>
                </a:solidFill>
                <a:latin typeface="Calibri" pitchFamily="34" charset="0"/>
                <a:ea typeface="Calibri" pitchFamily="34" charset="-122"/>
                <a:cs typeface="Calibri" pitchFamily="34" charset="-120"/>
              </a:rPr>
              <a:t>Vicios procesales: </a:t>
            </a:r>
            <a:r>
              <a:rPr lang="en-US" sz="1250" dirty="0">
                <a:solidFill>
                  <a:srgbClr val="1C2340"/>
                </a:solidFill>
                <a:latin typeface="Calibri" pitchFamily="34" charset="0"/>
                <a:ea typeface="Calibri" pitchFamily="34" charset="-122"/>
                <a:cs typeface="Calibri" pitchFamily="34" charset="-120"/>
              </a:rPr>
              <a:t>Indebida notificación, pruebas ilícitas, violación de congruencia o del derecho de defensa.</a:t>
            </a:r>
            <a:endParaRPr lang="en-US" sz="1250" dirty="0"/>
          </a:p>
        </p:txBody>
      </p:sp>
      <p:sp>
        <p:nvSpPr>
          <p:cNvPr id="23" name="Shape 16"/>
          <p:cNvSpPr/>
          <p:nvPr/>
        </p:nvSpPr>
        <p:spPr>
          <a:xfrm>
            <a:off x="6492240" y="5312664"/>
            <a:ext cx="329184" cy="329184"/>
          </a:xfrm>
          <a:prstGeom prst="ellipse">
            <a:avLst/>
          </a:prstGeom>
          <a:solidFill>
            <a:srgbClr val="B08D3C"/>
          </a:solidFill>
          <a:ln/>
        </p:spPr>
      </p:sp>
      <p:pic>
        <p:nvPicPr>
          <p:cNvPr id="24" name="Image 5" descr="icons/check-w.png"/>
          <p:cNvPicPr>
            <a:picLocks noChangeAspect="1"/>
          </p:cNvPicPr>
          <p:nvPr/>
        </p:nvPicPr>
        <p:blipFill>
          <a:blip r:embed="rId4"/>
          <a:stretch>
            <a:fillRect/>
          </a:stretch>
        </p:blipFill>
        <p:spPr>
          <a:xfrm>
            <a:off x="6577828" y="5398252"/>
            <a:ext cx="158008" cy="158008"/>
          </a:xfrm>
          <a:prstGeom prst="rect">
            <a:avLst/>
          </a:prstGeom>
        </p:spPr>
      </p:pic>
      <p:sp>
        <p:nvSpPr>
          <p:cNvPr id="25" name="Text 17"/>
          <p:cNvSpPr/>
          <p:nvPr/>
        </p:nvSpPr>
        <p:spPr>
          <a:xfrm>
            <a:off x="6967728" y="5285232"/>
            <a:ext cx="4526280" cy="731520"/>
          </a:xfrm>
          <a:prstGeom prst="rect">
            <a:avLst/>
          </a:prstGeom>
          <a:noFill/>
          <a:ln/>
        </p:spPr>
        <p:txBody>
          <a:bodyPr wrap="square" lIns="0" tIns="0" rIns="0" bIns="0" rtlCol="0" anchor="t"/>
          <a:lstStyle/>
          <a:p>
            <a:pPr marL="0" indent="0">
              <a:buNone/>
            </a:pPr>
            <a:r>
              <a:rPr lang="en-US" sz="1250" b="1" dirty="0">
                <a:solidFill>
                  <a:srgbClr val="1E2761"/>
                </a:solidFill>
                <a:latin typeface="Calibri" pitchFamily="34" charset="0"/>
                <a:ea typeface="Calibri" pitchFamily="34" charset="-122"/>
                <a:cs typeface="Calibri" pitchFamily="34" charset="-120"/>
              </a:rPr>
              <a:t>Extinción de la acción: </a:t>
            </a:r>
            <a:r>
              <a:rPr lang="en-US" sz="1250" dirty="0">
                <a:solidFill>
                  <a:srgbClr val="1C2340"/>
                </a:solidFill>
                <a:latin typeface="Calibri" pitchFamily="34" charset="0"/>
                <a:ea typeface="Calibri" pitchFamily="34" charset="-122"/>
                <a:cs typeface="Calibri" pitchFamily="34" charset="-120"/>
              </a:rPr>
              <a:t>Prescripción o caducidad de la acción disciplinaria.</a:t>
            </a:r>
            <a:endParaRPr lang="en-US" sz="1250" dirty="0"/>
          </a:p>
        </p:txBody>
      </p:sp>
      <p:sp>
        <p:nvSpPr>
          <p:cNvPr id="26" name="Text 18"/>
          <p:cNvSpPr/>
          <p:nvPr/>
        </p:nvSpPr>
        <p:spPr>
          <a:xfrm>
            <a:off x="502920" y="6473952"/>
            <a:ext cx="6858000" cy="274320"/>
          </a:xfrm>
          <a:prstGeom prst="rect">
            <a:avLst/>
          </a:prstGeom>
          <a:noFill/>
          <a:ln/>
        </p:spPr>
        <p:txBody>
          <a:bodyPr wrap="square" lIns="0" tIns="0" rIns="0" bIns="0" rtlCol="0" anchor="ctr"/>
          <a:lstStyle/>
          <a:p>
            <a:pPr marL="0" indent="0">
              <a:buNone/>
            </a:pPr>
            <a:r>
              <a:rPr lang="en-US" sz="900" dirty="0">
                <a:solidFill>
                  <a:srgbClr val="5A6480"/>
                </a:solidFill>
                <a:latin typeface="Calibri" pitchFamily="34" charset="0"/>
                <a:ea typeface="Calibri" pitchFamily="34" charset="-122"/>
                <a:cs typeface="Calibri" pitchFamily="34" charset="-120"/>
              </a:rPr>
              <a:t>Consultorios Jurídicos — Universidad de Nariño · Área de Derecho Público</a:t>
            </a:r>
            <a:endParaRPr lang="en-US" sz="900" dirty="0"/>
          </a:p>
        </p:txBody>
      </p:sp>
      <p:sp>
        <p:nvSpPr>
          <p:cNvPr id="27" name="Text 19"/>
          <p:cNvSpPr/>
          <p:nvPr/>
        </p:nvSpPr>
        <p:spPr>
          <a:xfrm>
            <a:off x="11338560" y="6473952"/>
            <a:ext cx="457200" cy="274320"/>
          </a:xfrm>
          <a:prstGeom prst="rect">
            <a:avLst/>
          </a:prstGeom>
          <a:noFill/>
          <a:ln/>
        </p:spPr>
        <p:txBody>
          <a:bodyPr wrap="square" lIns="0" tIns="0" rIns="0" bIns="0" rtlCol="0" anchor="ctr"/>
          <a:lstStyle/>
          <a:p>
            <a:pPr marL="0" indent="0" algn="r">
              <a:buNone/>
            </a:pPr>
            <a:r>
              <a:rPr lang="en-US" sz="900" dirty="0">
                <a:solidFill>
                  <a:srgbClr val="5A6480"/>
                </a:solidFill>
                <a:latin typeface="Calibri" pitchFamily="34" charset="0"/>
                <a:ea typeface="Calibri" pitchFamily="34" charset="-122"/>
                <a:cs typeface="Calibri" pitchFamily="34" charset="-120"/>
              </a:rPr>
              <a:t>27</a:t>
            </a:r>
            <a:endParaRPr lang="en-US"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E2761"/>
        </a:solidFill>
        <a:effectLst/>
      </p:bgPr>
    </p:bg>
    <p:spTree>
      <p:nvGrpSpPr>
        <p:cNvPr id="1" name=""/>
        <p:cNvGrpSpPr/>
        <p:nvPr/>
      </p:nvGrpSpPr>
      <p:grpSpPr>
        <a:xfrm>
          <a:off x="0" y="0"/>
          <a:ext cx="0" cy="0"/>
          <a:chOff x="0" y="0"/>
          <a:chExt cx="0" cy="0"/>
        </a:xfrm>
      </p:grpSpPr>
      <p:sp>
        <p:nvSpPr>
          <p:cNvPr id="2" name="Text 0"/>
          <p:cNvSpPr/>
          <p:nvPr/>
        </p:nvSpPr>
        <p:spPr>
          <a:xfrm>
            <a:off x="7406640" y="822960"/>
            <a:ext cx="4572000" cy="5120640"/>
          </a:xfrm>
          <a:prstGeom prst="rect">
            <a:avLst/>
          </a:prstGeom>
          <a:noFill/>
          <a:ln/>
        </p:spPr>
        <p:txBody>
          <a:bodyPr wrap="square" lIns="0" tIns="0" rIns="0" bIns="0" rtlCol="0" anchor="ctr"/>
          <a:lstStyle/>
          <a:p>
            <a:pPr marL="0" indent="0" algn="r">
              <a:buNone/>
            </a:pPr>
            <a:r>
              <a:rPr lang="en-US" sz="30000" b="1" dirty="0">
                <a:solidFill>
                  <a:srgbClr val="2B3775"/>
                </a:solidFill>
                <a:latin typeface="Cambria" pitchFamily="34" charset="0"/>
                <a:ea typeface="Cambria" pitchFamily="34" charset="-122"/>
                <a:cs typeface="Cambria" pitchFamily="34" charset="-120"/>
              </a:rPr>
              <a:t>7</a:t>
            </a:r>
            <a:endParaRPr lang="en-US" sz="30000" dirty="0"/>
          </a:p>
        </p:txBody>
      </p:sp>
      <p:sp>
        <p:nvSpPr>
          <p:cNvPr id="3" name="Shape 1"/>
          <p:cNvSpPr/>
          <p:nvPr/>
        </p:nvSpPr>
        <p:spPr>
          <a:xfrm>
            <a:off x="777240" y="1371600"/>
            <a:ext cx="822960" cy="822960"/>
          </a:xfrm>
          <a:prstGeom prst="ellipse">
            <a:avLst/>
          </a:prstGeom>
          <a:solidFill>
            <a:srgbClr val="B08D3C"/>
          </a:solidFill>
          <a:ln/>
        </p:spPr>
      </p:sp>
      <p:pic>
        <p:nvPicPr>
          <p:cNvPr id="4" name="Image 0" descr="icons/warning-w.png"/>
          <p:cNvPicPr>
            <a:picLocks noChangeAspect="1"/>
          </p:cNvPicPr>
          <p:nvPr/>
        </p:nvPicPr>
        <p:blipFill>
          <a:blip r:embed="rId3"/>
          <a:stretch>
            <a:fillRect/>
          </a:stretch>
        </p:blipFill>
        <p:spPr>
          <a:xfrm>
            <a:off x="991210" y="1585570"/>
            <a:ext cx="395021" cy="395021"/>
          </a:xfrm>
          <a:prstGeom prst="rect">
            <a:avLst/>
          </a:prstGeom>
        </p:spPr>
      </p:pic>
      <p:sp>
        <p:nvSpPr>
          <p:cNvPr id="5" name="Text 2"/>
          <p:cNvSpPr/>
          <p:nvPr/>
        </p:nvSpPr>
        <p:spPr>
          <a:xfrm>
            <a:off x="822960" y="2514600"/>
            <a:ext cx="5486400" cy="365760"/>
          </a:xfrm>
          <a:prstGeom prst="rect">
            <a:avLst/>
          </a:prstGeom>
          <a:noFill/>
          <a:ln/>
        </p:spPr>
        <p:txBody>
          <a:bodyPr wrap="square" lIns="0" tIns="0" rIns="0" bIns="0" rtlCol="0" anchor="ctr"/>
          <a:lstStyle/>
          <a:p>
            <a:pPr marL="0" indent="0">
              <a:buNone/>
            </a:pPr>
            <a:r>
              <a:rPr lang="en-US" sz="1400" b="1" kern="0" spc="300" dirty="0">
                <a:solidFill>
                  <a:srgbClr val="B08D3C"/>
                </a:solidFill>
                <a:latin typeface="Calibri" pitchFamily="34" charset="0"/>
                <a:ea typeface="Calibri" pitchFamily="34" charset="-122"/>
                <a:cs typeface="Calibri" pitchFamily="34" charset="-120"/>
              </a:rPr>
              <a:t>TEMA 7</a:t>
            </a:r>
            <a:endParaRPr lang="en-US" sz="1400" dirty="0"/>
          </a:p>
        </p:txBody>
      </p:sp>
      <p:sp>
        <p:nvSpPr>
          <p:cNvPr id="6" name="Text 3"/>
          <p:cNvSpPr/>
          <p:nvPr/>
        </p:nvSpPr>
        <p:spPr>
          <a:xfrm>
            <a:off x="822960" y="2880360"/>
            <a:ext cx="7863840" cy="173736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Procedimiento administrativo sancionatorio</a:t>
            </a:r>
            <a:endParaRPr lang="en-US" sz="4000" dirty="0"/>
          </a:p>
        </p:txBody>
      </p:sp>
      <p:sp>
        <p:nvSpPr>
          <p:cNvPr id="7" name="Text 4"/>
          <p:cNvSpPr/>
          <p:nvPr/>
        </p:nvSpPr>
        <p:spPr>
          <a:xfrm>
            <a:off x="822960" y="4572000"/>
            <a:ext cx="7498080" cy="731520"/>
          </a:xfrm>
          <a:prstGeom prst="rect">
            <a:avLst/>
          </a:prstGeom>
          <a:noFill/>
          <a:ln/>
        </p:spPr>
        <p:txBody>
          <a:bodyPr wrap="square" lIns="0" tIns="0" rIns="0" bIns="0" rtlCol="0" anchor="t"/>
          <a:lstStyle/>
          <a:p>
            <a:pPr marL="0" indent="0">
              <a:buNone/>
            </a:pPr>
            <a:r>
              <a:rPr lang="en-US" sz="1600" dirty="0">
                <a:solidFill>
                  <a:srgbClr val="CADCFC"/>
                </a:solidFill>
                <a:latin typeface="Calibri" pitchFamily="34" charset="0"/>
                <a:ea typeface="Calibri" pitchFamily="34" charset="-122"/>
                <a:cs typeface="Calibri" pitchFamily="34" charset="-120"/>
              </a:rPr>
              <a:t>Cuando la administración castiga: garantías y etapas del art. 47 y siguientes del CPACA.</a:t>
            </a:r>
            <a:endParaRPr lang="en-US" sz="1600" dirty="0"/>
          </a:p>
        </p:txBody>
      </p:sp>
      <p:sp>
        <p:nvSpPr>
          <p:cNvPr id="8" name="Text 5"/>
          <p:cNvSpPr/>
          <p:nvPr/>
        </p:nvSpPr>
        <p:spPr>
          <a:xfrm>
            <a:off x="822960" y="5806440"/>
            <a:ext cx="10515600" cy="457200"/>
          </a:xfrm>
          <a:prstGeom prst="rect">
            <a:avLst/>
          </a:prstGeom>
          <a:noFill/>
          <a:ln/>
        </p:spPr>
        <p:txBody>
          <a:bodyPr wrap="square" lIns="0" tIns="0" rIns="0" bIns="0" rtlCol="0" anchor="ctr"/>
          <a:lstStyle/>
          <a:p>
            <a:pPr marL="0" indent="0">
              <a:buNone/>
            </a:pPr>
            <a:r>
              <a:rPr lang="en-US" sz="1200" i="1" dirty="0">
                <a:solidFill>
                  <a:srgbClr val="CADCFC"/>
                </a:solidFill>
                <a:latin typeface="Calibri" pitchFamily="34" charset="0"/>
                <a:ea typeface="Calibri" pitchFamily="34" charset="-122"/>
                <a:cs typeface="Calibri" pitchFamily="34" charset="-120"/>
              </a:rPr>
              <a:t>Marco normativo: Constitución Política, art. 29 · Ley 1437 de 2011 (CPACA), arts. 47 a 52</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74320"/>
          </a:xfrm>
          <a:prstGeom prst="rect">
            <a:avLst/>
          </a:prstGeom>
          <a:noFill/>
          <a:ln/>
        </p:spPr>
        <p:txBody>
          <a:bodyPr wrap="square" lIns="0" tIns="0" rIns="0" bIns="0" rtlCol="0" anchor="ctr"/>
          <a:lstStyle/>
          <a:p>
            <a:pPr marL="0" indent="0">
              <a:buNone/>
            </a:pPr>
            <a:r>
              <a:rPr lang="en-US" sz="1200" b="1" kern="0" spc="200" dirty="0">
                <a:solidFill>
                  <a:srgbClr val="8F7020"/>
                </a:solidFill>
                <a:latin typeface="Calibri" pitchFamily="34" charset="0"/>
                <a:ea typeface="Calibri" pitchFamily="34" charset="-122"/>
                <a:cs typeface="Calibri" pitchFamily="34" charset="-120"/>
              </a:rPr>
              <a:t>TEMA 7 · FUNDAMENTO Y ÁMBITO</a:t>
            </a:r>
            <a:endParaRPr lang="en-US" sz="1200" dirty="0"/>
          </a:p>
        </p:txBody>
      </p:sp>
      <p:sp>
        <p:nvSpPr>
          <p:cNvPr id="3" name="Text 1"/>
          <p:cNvSpPr/>
          <p:nvPr/>
        </p:nvSpPr>
        <p:spPr>
          <a:xfrm>
            <a:off x="502920" y="658368"/>
            <a:ext cx="11155680" cy="685800"/>
          </a:xfrm>
          <a:prstGeom prst="rect">
            <a:avLst/>
          </a:prstGeom>
          <a:noFill/>
          <a:ln/>
        </p:spPr>
        <p:txBody>
          <a:bodyPr wrap="square" lIns="0" tIns="0" rIns="0" bIns="0" rtlCol="0" anchor="t"/>
          <a:lstStyle/>
          <a:p>
            <a:pPr marL="0" indent="0">
              <a:buNone/>
            </a:pPr>
            <a:r>
              <a:rPr lang="en-US" sz="3000" b="1" dirty="0">
                <a:solidFill>
                  <a:srgbClr val="1E2761"/>
                </a:solidFill>
                <a:latin typeface="Cambria" pitchFamily="34" charset="0"/>
                <a:ea typeface="Cambria" pitchFamily="34" charset="-122"/>
                <a:cs typeface="Cambria" pitchFamily="34" charset="-120"/>
              </a:rPr>
              <a:t>La potestad sancionatoria de la administración tiene límites</a:t>
            </a:r>
            <a:endParaRPr lang="en-US" sz="3000" dirty="0"/>
          </a:p>
        </p:txBody>
      </p:sp>
      <p:sp>
        <p:nvSpPr>
          <p:cNvPr id="4" name="Shape 2"/>
          <p:cNvSpPr/>
          <p:nvPr/>
        </p:nvSpPr>
        <p:spPr>
          <a:xfrm>
            <a:off x="502920" y="1600200"/>
            <a:ext cx="5477256" cy="2125980"/>
          </a:xfrm>
          <a:prstGeom prst="roundRect">
            <a:avLst>
              <a:gd name="adj" fmla="val 2581"/>
            </a:avLst>
          </a:prstGeom>
          <a:solidFill>
            <a:srgbClr val="F2F5FC"/>
          </a:solidFill>
          <a:ln w="12700">
            <a:solidFill>
              <a:srgbClr val="D9E1F2"/>
            </a:solidFill>
            <a:prstDash val="solid"/>
          </a:ln>
        </p:spPr>
      </p:sp>
      <p:sp>
        <p:nvSpPr>
          <p:cNvPr id="5" name="Shape 3"/>
          <p:cNvSpPr/>
          <p:nvPr/>
        </p:nvSpPr>
        <p:spPr>
          <a:xfrm>
            <a:off x="704088" y="1801368"/>
            <a:ext cx="457200" cy="457200"/>
          </a:xfrm>
          <a:prstGeom prst="ellipse">
            <a:avLst/>
          </a:prstGeom>
          <a:solidFill>
            <a:srgbClr val="B08D3C"/>
          </a:solidFill>
          <a:ln/>
        </p:spPr>
      </p:sp>
      <p:pic>
        <p:nvPicPr>
          <p:cNvPr id="6" name="Image 0" descr="icons/landmark-w.png"/>
          <p:cNvPicPr>
            <a:picLocks noChangeAspect="1"/>
          </p:cNvPicPr>
          <p:nvPr/>
        </p:nvPicPr>
        <p:blipFill>
          <a:blip r:embed="rId3"/>
          <a:stretch>
            <a:fillRect/>
          </a:stretch>
        </p:blipFill>
        <p:spPr>
          <a:xfrm>
            <a:off x="822960" y="1920240"/>
            <a:ext cx="219456" cy="219456"/>
          </a:xfrm>
          <a:prstGeom prst="rect">
            <a:avLst/>
          </a:prstGeom>
        </p:spPr>
      </p:pic>
      <p:sp>
        <p:nvSpPr>
          <p:cNvPr id="7" name="Text 4"/>
          <p:cNvSpPr/>
          <p:nvPr/>
        </p:nvSpPr>
        <p:spPr>
          <a:xfrm>
            <a:off x="1280160" y="1764792"/>
            <a:ext cx="4517136" cy="1833372"/>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¿Qué es?</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La facultad de las autoridades administrativas de imponer sanciones (multas, cierres, suspensiones, decomisos) a quienes infringen normas administrativas, sin acudir al juez.</a:t>
            </a:r>
            <a:endParaRPr lang="en-US" sz="1450" dirty="0"/>
          </a:p>
        </p:txBody>
      </p:sp>
      <p:sp>
        <p:nvSpPr>
          <p:cNvPr id="8" name="Shape 5"/>
          <p:cNvSpPr/>
          <p:nvPr/>
        </p:nvSpPr>
        <p:spPr>
          <a:xfrm>
            <a:off x="6208776" y="1600200"/>
            <a:ext cx="5477256" cy="2125980"/>
          </a:xfrm>
          <a:prstGeom prst="roundRect">
            <a:avLst>
              <a:gd name="adj" fmla="val 2581"/>
            </a:avLst>
          </a:prstGeom>
          <a:solidFill>
            <a:srgbClr val="F2F5FC"/>
          </a:solidFill>
          <a:ln w="12700">
            <a:solidFill>
              <a:srgbClr val="D9E1F2"/>
            </a:solidFill>
            <a:prstDash val="solid"/>
          </a:ln>
        </p:spPr>
      </p:sp>
      <p:sp>
        <p:nvSpPr>
          <p:cNvPr id="9" name="Shape 6"/>
          <p:cNvSpPr/>
          <p:nvPr/>
        </p:nvSpPr>
        <p:spPr>
          <a:xfrm>
            <a:off x="6409944" y="1801368"/>
            <a:ext cx="457200" cy="457200"/>
          </a:xfrm>
          <a:prstGeom prst="ellipse">
            <a:avLst/>
          </a:prstGeom>
          <a:solidFill>
            <a:srgbClr val="B08D3C"/>
          </a:solidFill>
          <a:ln/>
        </p:spPr>
      </p:sp>
      <p:pic>
        <p:nvPicPr>
          <p:cNvPr id="10" name="Image 1" descr="icons/shield-w.png"/>
          <p:cNvPicPr>
            <a:picLocks noChangeAspect="1"/>
          </p:cNvPicPr>
          <p:nvPr/>
        </p:nvPicPr>
        <p:blipFill>
          <a:blip r:embed="rId4"/>
          <a:stretch>
            <a:fillRect/>
          </a:stretch>
        </p:blipFill>
        <p:spPr>
          <a:xfrm>
            <a:off x="6528816" y="1920240"/>
            <a:ext cx="219456" cy="219456"/>
          </a:xfrm>
          <a:prstGeom prst="rect">
            <a:avLst/>
          </a:prstGeom>
        </p:spPr>
      </p:pic>
      <p:sp>
        <p:nvSpPr>
          <p:cNvPr id="11" name="Text 7"/>
          <p:cNvSpPr/>
          <p:nvPr/>
        </p:nvSpPr>
        <p:spPr>
          <a:xfrm>
            <a:off x="6986016" y="1764792"/>
            <a:ext cx="4517136" cy="1833372"/>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Debido proceso pleno (art. 29 CP y art. 3 CPACA)</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Legalidad y tipicidad de la falta y de la sanción, presunción de inocencia, derecho de defensa y contradicción, favorabilidad, non bis in idem y proporcionalidad.</a:t>
            </a:r>
            <a:endParaRPr lang="en-US" sz="1450" dirty="0"/>
          </a:p>
        </p:txBody>
      </p:sp>
      <p:sp>
        <p:nvSpPr>
          <p:cNvPr id="12" name="Shape 8"/>
          <p:cNvSpPr/>
          <p:nvPr/>
        </p:nvSpPr>
        <p:spPr>
          <a:xfrm>
            <a:off x="502920" y="3954780"/>
            <a:ext cx="5477256" cy="2125980"/>
          </a:xfrm>
          <a:prstGeom prst="roundRect">
            <a:avLst>
              <a:gd name="adj" fmla="val 2581"/>
            </a:avLst>
          </a:prstGeom>
          <a:solidFill>
            <a:srgbClr val="F2F5FC"/>
          </a:solidFill>
          <a:ln w="12700">
            <a:solidFill>
              <a:srgbClr val="D9E1F2"/>
            </a:solidFill>
            <a:prstDash val="solid"/>
          </a:ln>
        </p:spPr>
      </p:sp>
      <p:sp>
        <p:nvSpPr>
          <p:cNvPr id="13" name="Shape 9"/>
          <p:cNvSpPr/>
          <p:nvPr/>
        </p:nvSpPr>
        <p:spPr>
          <a:xfrm>
            <a:off x="704088" y="4155948"/>
            <a:ext cx="457200" cy="457200"/>
          </a:xfrm>
          <a:prstGeom prst="ellipse">
            <a:avLst/>
          </a:prstGeom>
          <a:solidFill>
            <a:srgbClr val="B08D3C"/>
          </a:solidFill>
          <a:ln/>
        </p:spPr>
      </p:sp>
      <p:pic>
        <p:nvPicPr>
          <p:cNvPr id="14" name="Image 2" descr="icons/book-w.png"/>
          <p:cNvPicPr>
            <a:picLocks noChangeAspect="1"/>
          </p:cNvPicPr>
          <p:nvPr/>
        </p:nvPicPr>
        <p:blipFill>
          <a:blip r:embed="rId5"/>
          <a:stretch>
            <a:fillRect/>
          </a:stretch>
        </p:blipFill>
        <p:spPr>
          <a:xfrm>
            <a:off x="822960" y="4274820"/>
            <a:ext cx="219456" cy="219456"/>
          </a:xfrm>
          <a:prstGeom prst="rect">
            <a:avLst/>
          </a:prstGeom>
        </p:spPr>
      </p:pic>
      <p:sp>
        <p:nvSpPr>
          <p:cNvPr id="15" name="Text 10"/>
          <p:cNvSpPr/>
          <p:nvPr/>
        </p:nvSpPr>
        <p:spPr>
          <a:xfrm>
            <a:off x="1280160" y="4119372"/>
            <a:ext cx="4517136" cy="1833372"/>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Carácter residual (art. 47 CPACA)</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El procedimiento del CPACA aplica en lo no previsto por leyes especiales (tránsito, ambiental, urbanístico, cambiario, protección al consumidor…). Siempre verificar primero si existe régimen especial.</a:t>
            </a:r>
            <a:endParaRPr lang="en-US" sz="1450" dirty="0"/>
          </a:p>
        </p:txBody>
      </p:sp>
      <p:sp>
        <p:nvSpPr>
          <p:cNvPr id="16" name="Shape 11"/>
          <p:cNvSpPr/>
          <p:nvPr/>
        </p:nvSpPr>
        <p:spPr>
          <a:xfrm>
            <a:off x="6208776" y="3954780"/>
            <a:ext cx="5477256" cy="2125980"/>
          </a:xfrm>
          <a:prstGeom prst="roundRect">
            <a:avLst>
              <a:gd name="adj" fmla="val 2581"/>
            </a:avLst>
          </a:prstGeom>
          <a:solidFill>
            <a:srgbClr val="F2F5FC"/>
          </a:solidFill>
          <a:ln w="12700">
            <a:solidFill>
              <a:srgbClr val="D9E1F2"/>
            </a:solidFill>
            <a:prstDash val="solid"/>
          </a:ln>
        </p:spPr>
      </p:sp>
      <p:sp>
        <p:nvSpPr>
          <p:cNvPr id="17" name="Shape 12"/>
          <p:cNvSpPr/>
          <p:nvPr/>
        </p:nvSpPr>
        <p:spPr>
          <a:xfrm>
            <a:off x="6409944" y="4155948"/>
            <a:ext cx="457200" cy="457200"/>
          </a:xfrm>
          <a:prstGeom prst="ellipse">
            <a:avLst/>
          </a:prstGeom>
          <a:solidFill>
            <a:srgbClr val="B08D3C"/>
          </a:solidFill>
          <a:ln/>
        </p:spPr>
      </p:sp>
      <p:pic>
        <p:nvPicPr>
          <p:cNvPr id="18" name="Image 3" descr="icons/clock-w.png"/>
          <p:cNvPicPr>
            <a:picLocks noChangeAspect="1"/>
          </p:cNvPicPr>
          <p:nvPr/>
        </p:nvPicPr>
        <p:blipFill>
          <a:blip r:embed="rId6"/>
          <a:stretch>
            <a:fillRect/>
          </a:stretch>
        </p:blipFill>
        <p:spPr>
          <a:xfrm>
            <a:off x="6528816" y="4274820"/>
            <a:ext cx="219456" cy="219456"/>
          </a:xfrm>
          <a:prstGeom prst="rect">
            <a:avLst/>
          </a:prstGeom>
        </p:spPr>
      </p:pic>
      <p:sp>
        <p:nvSpPr>
          <p:cNvPr id="19" name="Text 13"/>
          <p:cNvSpPr/>
          <p:nvPr/>
        </p:nvSpPr>
        <p:spPr>
          <a:xfrm>
            <a:off x="6986016" y="4119372"/>
            <a:ext cx="4517136" cy="1833372"/>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Caducidad: 3 años (art. 52)</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Salvo norma especial, la facultad sancionatoria caduca a los 3 años de ocurrido el hecho; dentro de ese término debe expedirse Y notificarse el acto que impone la sanción. Es la primera defensa a verificar.</a:t>
            </a:r>
            <a:endParaRPr lang="en-US" sz="1450" dirty="0"/>
          </a:p>
        </p:txBody>
      </p:sp>
      <p:sp>
        <p:nvSpPr>
          <p:cNvPr id="20" name="Text 14"/>
          <p:cNvSpPr/>
          <p:nvPr/>
        </p:nvSpPr>
        <p:spPr>
          <a:xfrm>
            <a:off x="502920" y="6473952"/>
            <a:ext cx="6858000" cy="274320"/>
          </a:xfrm>
          <a:prstGeom prst="rect">
            <a:avLst/>
          </a:prstGeom>
          <a:noFill/>
          <a:ln/>
        </p:spPr>
        <p:txBody>
          <a:bodyPr wrap="square" lIns="0" tIns="0" rIns="0" bIns="0" rtlCol="0" anchor="ctr"/>
          <a:lstStyle/>
          <a:p>
            <a:pPr marL="0" indent="0">
              <a:buNone/>
            </a:pPr>
            <a:r>
              <a:rPr lang="en-US" sz="900" dirty="0">
                <a:solidFill>
                  <a:srgbClr val="5A6480"/>
                </a:solidFill>
                <a:latin typeface="Calibri" pitchFamily="34" charset="0"/>
                <a:ea typeface="Calibri" pitchFamily="34" charset="-122"/>
                <a:cs typeface="Calibri" pitchFamily="34" charset="-120"/>
              </a:rPr>
              <a:t>Consultorios Jurídicos — Universidad de Nariño · Área de Derecho Público</a:t>
            </a:r>
            <a:endParaRPr lang="en-US" sz="900" dirty="0"/>
          </a:p>
        </p:txBody>
      </p:sp>
      <p:sp>
        <p:nvSpPr>
          <p:cNvPr id="21" name="Text 15"/>
          <p:cNvSpPr/>
          <p:nvPr/>
        </p:nvSpPr>
        <p:spPr>
          <a:xfrm>
            <a:off x="11338560" y="6473952"/>
            <a:ext cx="457200" cy="274320"/>
          </a:xfrm>
          <a:prstGeom prst="rect">
            <a:avLst/>
          </a:prstGeom>
          <a:noFill/>
          <a:ln/>
        </p:spPr>
        <p:txBody>
          <a:bodyPr wrap="square" lIns="0" tIns="0" rIns="0" bIns="0" rtlCol="0" anchor="ctr"/>
          <a:lstStyle/>
          <a:p>
            <a:pPr marL="0" indent="0" algn="r">
              <a:buNone/>
            </a:pPr>
            <a:r>
              <a:rPr lang="en-US" sz="900" dirty="0">
                <a:solidFill>
                  <a:srgbClr val="5A6480"/>
                </a:solidFill>
                <a:latin typeface="Calibri" pitchFamily="34" charset="0"/>
                <a:ea typeface="Calibri" pitchFamily="34" charset="-122"/>
                <a:cs typeface="Calibri" pitchFamily="34" charset="-120"/>
              </a:rPr>
              <a:t>29</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74320"/>
          </a:xfrm>
          <a:prstGeom prst="rect">
            <a:avLst/>
          </a:prstGeom>
          <a:noFill/>
          <a:ln/>
        </p:spPr>
        <p:txBody>
          <a:bodyPr wrap="square" lIns="0" tIns="0" rIns="0" bIns="0" rtlCol="0" anchor="ctr"/>
          <a:lstStyle/>
          <a:p>
            <a:pPr marL="0" indent="0">
              <a:buNone/>
            </a:pPr>
            <a:r>
              <a:rPr lang="en-US" sz="1200" b="1" kern="0" spc="200" dirty="0">
                <a:solidFill>
                  <a:srgbClr val="8F7020"/>
                </a:solidFill>
                <a:latin typeface="Calibri" pitchFamily="34" charset="0"/>
                <a:ea typeface="Calibri" pitchFamily="34" charset="-122"/>
                <a:cs typeface="Calibri" pitchFamily="34" charset="-120"/>
              </a:rPr>
              <a:t>TEMA 7 · ETAPAS DEL PROCEDIMIENTO (ARTS. 47 A 49 CPACA)</a:t>
            </a:r>
            <a:endParaRPr lang="en-US" sz="1200" dirty="0"/>
          </a:p>
        </p:txBody>
      </p:sp>
      <p:sp>
        <p:nvSpPr>
          <p:cNvPr id="3" name="Text 1"/>
          <p:cNvSpPr/>
          <p:nvPr/>
        </p:nvSpPr>
        <p:spPr>
          <a:xfrm>
            <a:off x="502920" y="658368"/>
            <a:ext cx="11155680" cy="685800"/>
          </a:xfrm>
          <a:prstGeom prst="rect">
            <a:avLst/>
          </a:prstGeom>
          <a:noFill/>
          <a:ln/>
        </p:spPr>
        <p:txBody>
          <a:bodyPr wrap="square" lIns="0" tIns="0" rIns="0" bIns="0" rtlCol="0" anchor="t"/>
          <a:lstStyle/>
          <a:p>
            <a:pPr marL="0" indent="0">
              <a:buNone/>
            </a:pPr>
            <a:r>
              <a:rPr lang="en-US" sz="3000" b="1" dirty="0">
                <a:solidFill>
                  <a:srgbClr val="1E2761"/>
                </a:solidFill>
                <a:latin typeface="Cambria" pitchFamily="34" charset="0"/>
                <a:ea typeface="Cambria" pitchFamily="34" charset="-122"/>
                <a:cs typeface="Cambria" pitchFamily="34" charset="-120"/>
              </a:rPr>
              <a:t>Términos que el practicante debe controlar</a:t>
            </a:r>
            <a:endParaRPr lang="en-US" sz="3000" dirty="0"/>
          </a:p>
        </p:txBody>
      </p:sp>
      <p:sp>
        <p:nvSpPr>
          <p:cNvPr id="4" name="Shape 2"/>
          <p:cNvSpPr/>
          <p:nvPr/>
        </p:nvSpPr>
        <p:spPr>
          <a:xfrm>
            <a:off x="502920" y="1828800"/>
            <a:ext cx="1635252" cy="1417320"/>
          </a:xfrm>
          <a:prstGeom prst="roundRect">
            <a:avLst>
              <a:gd name="adj" fmla="val 3226"/>
            </a:avLst>
          </a:prstGeom>
          <a:solidFill>
            <a:srgbClr val="1E2761"/>
          </a:solidFill>
          <a:ln/>
        </p:spPr>
      </p:sp>
      <p:sp>
        <p:nvSpPr>
          <p:cNvPr id="5" name="Text 3"/>
          <p:cNvSpPr/>
          <p:nvPr/>
        </p:nvSpPr>
        <p:spPr>
          <a:xfrm>
            <a:off x="612648" y="1883664"/>
            <a:ext cx="1415796" cy="130759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Actuaciones previas</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Averiguaciones preliminares; puede iniciar de oficio o por denuncia</a:t>
            </a:r>
            <a:endParaRPr lang="en-US" sz="1150" dirty="0"/>
          </a:p>
        </p:txBody>
      </p:sp>
      <p:sp>
        <p:nvSpPr>
          <p:cNvPr id="6" name="Shape 4"/>
          <p:cNvSpPr/>
          <p:nvPr/>
        </p:nvSpPr>
        <p:spPr>
          <a:xfrm>
            <a:off x="2179320" y="2436876"/>
            <a:ext cx="192024" cy="201168"/>
          </a:xfrm>
          <a:prstGeom prst="chevron">
            <a:avLst/>
          </a:prstGeom>
          <a:solidFill>
            <a:srgbClr val="B08D3C"/>
          </a:solidFill>
          <a:ln/>
        </p:spPr>
      </p:sp>
      <p:sp>
        <p:nvSpPr>
          <p:cNvPr id="7" name="Shape 5"/>
          <p:cNvSpPr/>
          <p:nvPr/>
        </p:nvSpPr>
        <p:spPr>
          <a:xfrm>
            <a:off x="2412492" y="1828800"/>
            <a:ext cx="1635252" cy="1417320"/>
          </a:xfrm>
          <a:prstGeom prst="roundRect">
            <a:avLst>
              <a:gd name="adj" fmla="val 3226"/>
            </a:avLst>
          </a:prstGeom>
          <a:solidFill>
            <a:srgbClr val="2B3775"/>
          </a:solidFill>
          <a:ln/>
        </p:spPr>
      </p:sp>
      <p:sp>
        <p:nvSpPr>
          <p:cNvPr id="8" name="Text 6"/>
          <p:cNvSpPr/>
          <p:nvPr/>
        </p:nvSpPr>
        <p:spPr>
          <a:xfrm>
            <a:off x="2522220" y="1883664"/>
            <a:ext cx="1415796" cy="130759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Formulación de cargos</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Acto motivado: hechos, normas infringidas y sanciones procedentes. Notificación personal</a:t>
            </a:r>
            <a:endParaRPr lang="en-US" sz="1150" dirty="0"/>
          </a:p>
        </p:txBody>
      </p:sp>
      <p:sp>
        <p:nvSpPr>
          <p:cNvPr id="9" name="Shape 7"/>
          <p:cNvSpPr/>
          <p:nvPr/>
        </p:nvSpPr>
        <p:spPr>
          <a:xfrm>
            <a:off x="4088892" y="2436876"/>
            <a:ext cx="192024" cy="201168"/>
          </a:xfrm>
          <a:prstGeom prst="chevron">
            <a:avLst/>
          </a:prstGeom>
          <a:solidFill>
            <a:srgbClr val="B08D3C"/>
          </a:solidFill>
          <a:ln/>
        </p:spPr>
      </p:sp>
      <p:sp>
        <p:nvSpPr>
          <p:cNvPr id="10" name="Shape 8"/>
          <p:cNvSpPr/>
          <p:nvPr/>
        </p:nvSpPr>
        <p:spPr>
          <a:xfrm>
            <a:off x="4322064" y="1828800"/>
            <a:ext cx="1635252" cy="1417320"/>
          </a:xfrm>
          <a:prstGeom prst="roundRect">
            <a:avLst>
              <a:gd name="adj" fmla="val 3226"/>
            </a:avLst>
          </a:prstGeom>
          <a:solidFill>
            <a:srgbClr val="1E2761"/>
          </a:solidFill>
          <a:ln/>
        </p:spPr>
      </p:sp>
      <p:sp>
        <p:nvSpPr>
          <p:cNvPr id="11" name="Text 9"/>
          <p:cNvSpPr/>
          <p:nvPr/>
        </p:nvSpPr>
        <p:spPr>
          <a:xfrm>
            <a:off x="4431792" y="1883664"/>
            <a:ext cx="1415796" cy="130759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Descargos: 15 días</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El investigado presenta defensa y solicita o aporta pruebas</a:t>
            </a:r>
            <a:endParaRPr lang="en-US" sz="1150" dirty="0"/>
          </a:p>
        </p:txBody>
      </p:sp>
      <p:sp>
        <p:nvSpPr>
          <p:cNvPr id="12" name="Shape 10"/>
          <p:cNvSpPr/>
          <p:nvPr/>
        </p:nvSpPr>
        <p:spPr>
          <a:xfrm>
            <a:off x="5998464" y="2436876"/>
            <a:ext cx="192024" cy="201168"/>
          </a:xfrm>
          <a:prstGeom prst="chevron">
            <a:avLst/>
          </a:prstGeom>
          <a:solidFill>
            <a:srgbClr val="B08D3C"/>
          </a:solidFill>
          <a:ln/>
        </p:spPr>
      </p:sp>
      <p:sp>
        <p:nvSpPr>
          <p:cNvPr id="13" name="Shape 11"/>
          <p:cNvSpPr/>
          <p:nvPr/>
        </p:nvSpPr>
        <p:spPr>
          <a:xfrm>
            <a:off x="6231636" y="1828800"/>
            <a:ext cx="1635252" cy="1417320"/>
          </a:xfrm>
          <a:prstGeom prst="roundRect">
            <a:avLst>
              <a:gd name="adj" fmla="val 3226"/>
            </a:avLst>
          </a:prstGeom>
          <a:solidFill>
            <a:srgbClr val="2B3775"/>
          </a:solidFill>
          <a:ln/>
        </p:spPr>
      </p:sp>
      <p:sp>
        <p:nvSpPr>
          <p:cNvPr id="14" name="Text 12"/>
          <p:cNvSpPr/>
          <p:nvPr/>
        </p:nvSpPr>
        <p:spPr>
          <a:xfrm>
            <a:off x="6341364" y="1883664"/>
            <a:ext cx="1415796" cy="130759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Pruebas: hasta 30 días</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Hasta 60 días si hay 3 o más investigados o lo exige la práctica</a:t>
            </a:r>
            <a:endParaRPr lang="en-US" sz="1150" dirty="0"/>
          </a:p>
        </p:txBody>
      </p:sp>
      <p:sp>
        <p:nvSpPr>
          <p:cNvPr id="15" name="Shape 13"/>
          <p:cNvSpPr/>
          <p:nvPr/>
        </p:nvSpPr>
        <p:spPr>
          <a:xfrm>
            <a:off x="7908036" y="2436876"/>
            <a:ext cx="192024" cy="201168"/>
          </a:xfrm>
          <a:prstGeom prst="chevron">
            <a:avLst/>
          </a:prstGeom>
          <a:solidFill>
            <a:srgbClr val="B08D3C"/>
          </a:solidFill>
          <a:ln/>
        </p:spPr>
      </p:sp>
      <p:sp>
        <p:nvSpPr>
          <p:cNvPr id="16" name="Shape 14"/>
          <p:cNvSpPr/>
          <p:nvPr/>
        </p:nvSpPr>
        <p:spPr>
          <a:xfrm>
            <a:off x="8141208" y="1828800"/>
            <a:ext cx="1635252" cy="1417320"/>
          </a:xfrm>
          <a:prstGeom prst="roundRect">
            <a:avLst>
              <a:gd name="adj" fmla="val 3226"/>
            </a:avLst>
          </a:prstGeom>
          <a:solidFill>
            <a:srgbClr val="1E2761"/>
          </a:solidFill>
          <a:ln/>
        </p:spPr>
      </p:sp>
      <p:sp>
        <p:nvSpPr>
          <p:cNvPr id="17" name="Text 15"/>
          <p:cNvSpPr/>
          <p:nvPr/>
        </p:nvSpPr>
        <p:spPr>
          <a:xfrm>
            <a:off x="8250936" y="1883664"/>
            <a:ext cx="1415796" cy="130759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Alegatos: 10 días</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Traslado para alegar de conclusión</a:t>
            </a:r>
            <a:endParaRPr lang="en-US" sz="1150" dirty="0"/>
          </a:p>
        </p:txBody>
      </p:sp>
      <p:sp>
        <p:nvSpPr>
          <p:cNvPr id="18" name="Shape 16"/>
          <p:cNvSpPr/>
          <p:nvPr/>
        </p:nvSpPr>
        <p:spPr>
          <a:xfrm>
            <a:off x="9817608" y="2436876"/>
            <a:ext cx="192024" cy="201168"/>
          </a:xfrm>
          <a:prstGeom prst="chevron">
            <a:avLst/>
          </a:prstGeom>
          <a:solidFill>
            <a:srgbClr val="B08D3C"/>
          </a:solidFill>
          <a:ln/>
        </p:spPr>
      </p:sp>
      <p:sp>
        <p:nvSpPr>
          <p:cNvPr id="19" name="Shape 17"/>
          <p:cNvSpPr/>
          <p:nvPr/>
        </p:nvSpPr>
        <p:spPr>
          <a:xfrm>
            <a:off x="10050780" y="1828800"/>
            <a:ext cx="1635252" cy="1417320"/>
          </a:xfrm>
          <a:prstGeom prst="roundRect">
            <a:avLst>
              <a:gd name="adj" fmla="val 3226"/>
            </a:avLst>
          </a:prstGeom>
          <a:solidFill>
            <a:srgbClr val="2B3775"/>
          </a:solidFill>
          <a:ln/>
        </p:spPr>
      </p:sp>
      <p:sp>
        <p:nvSpPr>
          <p:cNvPr id="20" name="Text 18"/>
          <p:cNvSpPr/>
          <p:nvPr/>
        </p:nvSpPr>
        <p:spPr>
          <a:xfrm>
            <a:off x="10160508" y="1883664"/>
            <a:ext cx="1415796" cy="1307592"/>
          </a:xfrm>
          <a:prstGeom prst="rect">
            <a:avLst/>
          </a:prstGeom>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Decisión: 30 días</a:t>
            </a:r>
            <a:endParaRPr lang="en-US" sz="1150" dirty="0"/>
          </a:p>
          <a:p>
            <a:pPr marL="0" indent="0">
              <a:buNone/>
            </a:pPr>
            <a:r>
              <a:rPr lang="en-US" sz="950" dirty="0">
                <a:solidFill>
                  <a:srgbClr val="CADCFC"/>
                </a:solidFill>
                <a:latin typeface="Calibri" pitchFamily="34" charset="0"/>
                <a:ea typeface="Calibri" pitchFamily="34" charset="-122"/>
                <a:cs typeface="Calibri" pitchFamily="34" charset="-120"/>
              </a:rPr>
              <a:t>Acto motivado (art. 49); contra él proceden los recursos</a:t>
            </a:r>
            <a:endParaRPr lang="en-US" sz="1150" dirty="0"/>
          </a:p>
        </p:txBody>
      </p:sp>
      <p:sp>
        <p:nvSpPr>
          <p:cNvPr id="21" name="Shape 19"/>
          <p:cNvSpPr/>
          <p:nvPr/>
        </p:nvSpPr>
        <p:spPr>
          <a:xfrm>
            <a:off x="502920" y="3703320"/>
            <a:ext cx="11183112" cy="2377440"/>
          </a:xfrm>
          <a:prstGeom prst="roundRect">
            <a:avLst>
              <a:gd name="adj" fmla="val 2692"/>
            </a:avLst>
          </a:prstGeom>
          <a:solidFill>
            <a:srgbClr val="F2F5FC"/>
          </a:solidFill>
          <a:ln w="12700">
            <a:solidFill>
              <a:srgbClr val="D9E1F2"/>
            </a:solidFill>
            <a:prstDash val="solid"/>
          </a:ln>
        </p:spPr>
      </p:sp>
      <p:sp>
        <p:nvSpPr>
          <p:cNvPr id="22" name="Text 20"/>
          <p:cNvSpPr/>
          <p:nvPr/>
        </p:nvSpPr>
        <p:spPr>
          <a:xfrm>
            <a:off x="868680" y="3886200"/>
            <a:ext cx="10469880" cy="365760"/>
          </a:xfrm>
          <a:prstGeom prst="rect">
            <a:avLst/>
          </a:prstGeom>
          <a:noFill/>
          <a:ln/>
        </p:spPr>
        <p:txBody>
          <a:bodyPr wrap="square" lIns="0" tIns="0" rIns="0" bIns="0" rtlCol="0" anchor="ctr"/>
          <a:lstStyle/>
          <a:p>
            <a:pPr marL="0" indent="0">
              <a:buNone/>
            </a:pPr>
            <a:r>
              <a:rPr lang="en-US" sz="1400" b="1" dirty="0">
                <a:solidFill>
                  <a:srgbClr val="1E2761"/>
                </a:solidFill>
                <a:latin typeface="Calibri" pitchFamily="34" charset="0"/>
                <a:ea typeface="Calibri" pitchFamily="34" charset="-122"/>
                <a:cs typeface="Calibri" pitchFamily="34" charset="-120"/>
              </a:rPr>
              <a:t>Graduación de las sanciones (art. 50 CPACA) — criterios de agravación que la defensa debe controvertir:</a:t>
            </a:r>
            <a:endParaRPr lang="en-US" sz="1400" dirty="0"/>
          </a:p>
        </p:txBody>
      </p:sp>
      <p:sp>
        <p:nvSpPr>
          <p:cNvPr id="23" name="Text 21"/>
          <p:cNvSpPr/>
          <p:nvPr/>
        </p:nvSpPr>
        <p:spPr>
          <a:xfrm>
            <a:off x="868680" y="4343400"/>
            <a:ext cx="10469880" cy="1645920"/>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C2340"/>
                </a:solidFill>
                <a:latin typeface="Calibri" pitchFamily="34" charset="0"/>
                <a:ea typeface="Calibri" pitchFamily="34" charset="-122"/>
                <a:cs typeface="Calibri" pitchFamily="34" charset="-120"/>
              </a:rPr>
              <a:t>Daño o peligro para la salubridad, seguridad o medio ambiente · beneficio económico obtenido · reincidencia.</a:t>
            </a:r>
            <a:endParaRPr lang="en-US" sz="1300" dirty="0"/>
          </a:p>
          <a:p>
            <a:pPr marL="177800" indent="-177800">
              <a:spcAft>
                <a:spcPts val="800"/>
              </a:spcAft>
              <a:buSzPct val="100000"/>
              <a:buChar char="•"/>
            </a:pPr>
            <a:r>
              <a:rPr lang="en-US" sz="1300" dirty="0">
                <a:solidFill>
                  <a:srgbClr val="1C2340"/>
                </a:solidFill>
                <a:latin typeface="Calibri" pitchFamily="34" charset="0"/>
                <a:ea typeface="Calibri" pitchFamily="34" charset="-122"/>
                <a:cs typeface="Calibri" pitchFamily="34" charset="-120"/>
              </a:rPr>
              <a:t>Resistencia o negativa a suministrar información · utilización de medios fraudulentos o de persona interpuesta · grado de prudencia para atenuar el daño · renuencia a cumplir órdenes.</a:t>
            </a:r>
            <a:endParaRPr lang="en-US" sz="1300" dirty="0"/>
          </a:p>
          <a:p>
            <a:pPr marL="177800" indent="-177800">
              <a:spcAft>
                <a:spcPts val="800"/>
              </a:spcAft>
              <a:buSzPct val="100000"/>
              <a:buChar char="•"/>
            </a:pPr>
            <a:r>
              <a:rPr lang="en-US" sz="1300" b="1" dirty="0">
                <a:solidFill>
                  <a:srgbClr val="1C2340"/>
                </a:solidFill>
                <a:latin typeface="Calibri" pitchFamily="34" charset="0"/>
                <a:ea typeface="Calibri" pitchFamily="34" charset="-122"/>
                <a:cs typeface="Calibri" pitchFamily="34" charset="-120"/>
              </a:rPr>
              <a:t>La sanción debe ser proporcional: sin agravantes probados, corresponde el mínimo. Este es un argumento central en descargos y recursos.</a:t>
            </a:r>
            <a:endParaRPr lang="en-US" sz="1300" dirty="0"/>
          </a:p>
        </p:txBody>
      </p:sp>
      <p:sp>
        <p:nvSpPr>
          <p:cNvPr id="24" name="Text 22"/>
          <p:cNvSpPr/>
          <p:nvPr/>
        </p:nvSpPr>
        <p:spPr>
          <a:xfrm>
            <a:off x="502920" y="6473952"/>
            <a:ext cx="6858000" cy="274320"/>
          </a:xfrm>
          <a:prstGeom prst="rect">
            <a:avLst/>
          </a:prstGeom>
          <a:noFill/>
          <a:ln/>
        </p:spPr>
        <p:txBody>
          <a:bodyPr wrap="square" lIns="0" tIns="0" rIns="0" bIns="0" rtlCol="0" anchor="ctr"/>
          <a:lstStyle/>
          <a:p>
            <a:pPr marL="0" indent="0">
              <a:buNone/>
            </a:pPr>
            <a:r>
              <a:rPr lang="en-US" sz="900" dirty="0">
                <a:solidFill>
                  <a:srgbClr val="5A6480"/>
                </a:solidFill>
                <a:latin typeface="Calibri" pitchFamily="34" charset="0"/>
                <a:ea typeface="Calibri" pitchFamily="34" charset="-122"/>
                <a:cs typeface="Calibri" pitchFamily="34" charset="-120"/>
              </a:rPr>
              <a:t>Consultorios Jurídicos — Universidad de Nariño · Área de Derecho Público</a:t>
            </a:r>
            <a:endParaRPr lang="en-US" sz="900" dirty="0"/>
          </a:p>
        </p:txBody>
      </p:sp>
      <p:sp>
        <p:nvSpPr>
          <p:cNvPr id="25" name="Text 23"/>
          <p:cNvSpPr/>
          <p:nvPr/>
        </p:nvSpPr>
        <p:spPr>
          <a:xfrm>
            <a:off x="11338560" y="6473952"/>
            <a:ext cx="457200" cy="274320"/>
          </a:xfrm>
          <a:prstGeom prst="rect">
            <a:avLst/>
          </a:prstGeom>
          <a:noFill/>
          <a:ln/>
        </p:spPr>
        <p:txBody>
          <a:bodyPr wrap="square" lIns="0" tIns="0" rIns="0" bIns="0" rtlCol="0" anchor="ctr"/>
          <a:lstStyle/>
          <a:p>
            <a:pPr marL="0" indent="0" algn="r">
              <a:buNone/>
            </a:pPr>
            <a:r>
              <a:rPr lang="en-US" sz="900" dirty="0">
                <a:solidFill>
                  <a:srgbClr val="5A6480"/>
                </a:solidFill>
                <a:latin typeface="Calibri" pitchFamily="34" charset="0"/>
                <a:ea typeface="Calibri" pitchFamily="34" charset="-122"/>
                <a:cs typeface="Calibri" pitchFamily="34" charset="-120"/>
              </a:rPr>
              <a:t>30</a:t>
            </a:r>
            <a:endParaRPr lang="en-US"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E2761"/>
        </a:solidFill>
        <a:effectLst/>
      </p:bgPr>
    </p:bg>
    <p:spTree>
      <p:nvGrpSpPr>
        <p:cNvPr id="1" name=""/>
        <p:cNvGrpSpPr/>
        <p:nvPr/>
      </p:nvGrpSpPr>
      <p:grpSpPr>
        <a:xfrm>
          <a:off x="0" y="0"/>
          <a:ext cx="0" cy="0"/>
          <a:chOff x="0" y="0"/>
          <a:chExt cx="0" cy="0"/>
        </a:xfrm>
      </p:grpSpPr>
      <p:sp>
        <p:nvSpPr>
          <p:cNvPr id="2" name="Text 0"/>
          <p:cNvSpPr/>
          <p:nvPr/>
        </p:nvSpPr>
        <p:spPr>
          <a:xfrm>
            <a:off x="7406640" y="822960"/>
            <a:ext cx="4572000" cy="5120640"/>
          </a:xfrm>
          <a:prstGeom prst="rect">
            <a:avLst/>
          </a:prstGeom>
          <a:noFill/>
          <a:ln/>
        </p:spPr>
        <p:txBody>
          <a:bodyPr wrap="square" lIns="0" tIns="0" rIns="0" bIns="0" rtlCol="0" anchor="ctr"/>
          <a:lstStyle/>
          <a:p>
            <a:pPr marL="0" indent="0" algn="r">
              <a:buNone/>
            </a:pPr>
            <a:r>
              <a:rPr lang="en-US" sz="30000" b="1" dirty="0">
                <a:solidFill>
                  <a:srgbClr val="2B3775"/>
                </a:solidFill>
                <a:latin typeface="Cambria" pitchFamily="34" charset="0"/>
                <a:ea typeface="Cambria" pitchFamily="34" charset="-122"/>
                <a:cs typeface="Cambria" pitchFamily="34" charset="-120"/>
              </a:rPr>
              <a:t>8</a:t>
            </a:r>
            <a:endParaRPr lang="en-US" sz="30000" dirty="0"/>
          </a:p>
        </p:txBody>
      </p:sp>
      <p:sp>
        <p:nvSpPr>
          <p:cNvPr id="3" name="Shape 1"/>
          <p:cNvSpPr/>
          <p:nvPr/>
        </p:nvSpPr>
        <p:spPr>
          <a:xfrm>
            <a:off x="777240" y="1371600"/>
            <a:ext cx="822960" cy="822960"/>
          </a:xfrm>
          <a:prstGeom prst="ellipse">
            <a:avLst/>
          </a:prstGeom>
          <a:solidFill>
            <a:srgbClr val="B08D3C"/>
          </a:solidFill>
          <a:ln/>
        </p:spPr>
      </p:sp>
      <p:pic>
        <p:nvPicPr>
          <p:cNvPr id="4" name="Image 0" descr="icons/redo-w.png"/>
          <p:cNvPicPr>
            <a:picLocks noChangeAspect="1"/>
          </p:cNvPicPr>
          <p:nvPr/>
        </p:nvPicPr>
        <p:blipFill>
          <a:blip r:embed="rId3"/>
          <a:stretch>
            <a:fillRect/>
          </a:stretch>
        </p:blipFill>
        <p:spPr>
          <a:xfrm>
            <a:off x="991210" y="1585570"/>
            <a:ext cx="395021" cy="395021"/>
          </a:xfrm>
          <a:prstGeom prst="rect">
            <a:avLst/>
          </a:prstGeom>
        </p:spPr>
      </p:pic>
      <p:sp>
        <p:nvSpPr>
          <p:cNvPr id="5" name="Text 2"/>
          <p:cNvSpPr/>
          <p:nvPr/>
        </p:nvSpPr>
        <p:spPr>
          <a:xfrm>
            <a:off x="822960" y="2514600"/>
            <a:ext cx="5486400" cy="365760"/>
          </a:xfrm>
          <a:prstGeom prst="rect">
            <a:avLst/>
          </a:prstGeom>
          <a:noFill/>
          <a:ln/>
        </p:spPr>
        <p:txBody>
          <a:bodyPr wrap="square" lIns="0" tIns="0" rIns="0" bIns="0" rtlCol="0" anchor="ctr"/>
          <a:lstStyle/>
          <a:p>
            <a:pPr marL="0" indent="0">
              <a:buNone/>
            </a:pPr>
            <a:r>
              <a:rPr lang="en-US" sz="1400" b="1" kern="0" spc="300" dirty="0">
                <a:solidFill>
                  <a:srgbClr val="B08D3C"/>
                </a:solidFill>
                <a:latin typeface="Calibri" pitchFamily="34" charset="0"/>
                <a:ea typeface="Calibri" pitchFamily="34" charset="-122"/>
                <a:cs typeface="Calibri" pitchFamily="34" charset="-120"/>
              </a:rPr>
              <a:t>TEMA 8</a:t>
            </a:r>
            <a:endParaRPr lang="en-US" sz="1400" dirty="0"/>
          </a:p>
        </p:txBody>
      </p:sp>
      <p:sp>
        <p:nvSpPr>
          <p:cNvPr id="6" name="Text 3"/>
          <p:cNvSpPr/>
          <p:nvPr/>
        </p:nvSpPr>
        <p:spPr>
          <a:xfrm>
            <a:off x="822960" y="2880360"/>
            <a:ext cx="7863840" cy="173736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Recursos en sede administrativa</a:t>
            </a:r>
            <a:endParaRPr lang="en-US" sz="4000" dirty="0"/>
          </a:p>
        </p:txBody>
      </p:sp>
      <p:sp>
        <p:nvSpPr>
          <p:cNvPr id="7" name="Text 4"/>
          <p:cNvSpPr/>
          <p:nvPr/>
        </p:nvSpPr>
        <p:spPr>
          <a:xfrm>
            <a:off x="822960" y="4572000"/>
            <a:ext cx="7498080" cy="731520"/>
          </a:xfrm>
          <a:prstGeom prst="rect">
            <a:avLst/>
          </a:prstGeom>
          <a:noFill/>
          <a:ln/>
        </p:spPr>
        <p:txBody>
          <a:bodyPr wrap="square" lIns="0" tIns="0" rIns="0" bIns="0" rtlCol="0" anchor="t"/>
          <a:lstStyle/>
          <a:p>
            <a:pPr marL="0" indent="0">
              <a:buNone/>
            </a:pPr>
            <a:r>
              <a:rPr lang="en-US" sz="1600" dirty="0">
                <a:solidFill>
                  <a:srgbClr val="CADCFC"/>
                </a:solidFill>
                <a:latin typeface="Calibri" pitchFamily="34" charset="0"/>
                <a:ea typeface="Calibri" pitchFamily="34" charset="-122"/>
                <a:cs typeface="Calibri" pitchFamily="34" charset="-120"/>
              </a:rPr>
              <a:t>La primera oportunidad de corregir la decisión: reposición, apelación y queja.</a:t>
            </a:r>
            <a:endParaRPr lang="en-US" sz="1600" dirty="0"/>
          </a:p>
        </p:txBody>
      </p:sp>
      <p:sp>
        <p:nvSpPr>
          <p:cNvPr id="8" name="Text 5"/>
          <p:cNvSpPr/>
          <p:nvPr/>
        </p:nvSpPr>
        <p:spPr>
          <a:xfrm>
            <a:off x="822960" y="5806440"/>
            <a:ext cx="10515600" cy="457200"/>
          </a:xfrm>
          <a:prstGeom prst="rect">
            <a:avLst/>
          </a:prstGeom>
          <a:noFill/>
          <a:ln/>
        </p:spPr>
        <p:txBody>
          <a:bodyPr wrap="square" lIns="0" tIns="0" rIns="0" bIns="0" rtlCol="0" anchor="ctr"/>
          <a:lstStyle/>
          <a:p>
            <a:pPr marL="0" indent="0">
              <a:buNone/>
            </a:pPr>
            <a:r>
              <a:rPr lang="en-US" sz="1200" i="1" dirty="0">
                <a:solidFill>
                  <a:srgbClr val="CADCFC"/>
                </a:solidFill>
                <a:latin typeface="Calibri" pitchFamily="34" charset="0"/>
                <a:ea typeface="Calibri" pitchFamily="34" charset="-122"/>
                <a:cs typeface="Calibri" pitchFamily="34" charset="-120"/>
              </a:rPr>
              <a:t>Marco normativo: Ley 1437 de 2011 (CPACA), arts. 74 a 82 y 87 · Requisito para demandar: art. 161</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74320"/>
          </a:xfrm>
          <a:prstGeom prst="rect">
            <a:avLst/>
          </a:prstGeom>
          <a:noFill/>
          <a:ln/>
        </p:spPr>
        <p:txBody>
          <a:bodyPr wrap="square" lIns="0" tIns="0" rIns="0" bIns="0" rtlCol="0" anchor="ctr"/>
          <a:lstStyle/>
          <a:p>
            <a:pPr marL="0" indent="0">
              <a:buNone/>
            </a:pPr>
            <a:r>
              <a:rPr lang="en-US" sz="1200" b="1" kern="0" spc="200" dirty="0">
                <a:solidFill>
                  <a:srgbClr val="8F7020"/>
                </a:solidFill>
                <a:latin typeface="Calibri" pitchFamily="34" charset="0"/>
                <a:ea typeface="Calibri" pitchFamily="34" charset="-122"/>
                <a:cs typeface="Calibri" pitchFamily="34" charset="-120"/>
              </a:rPr>
              <a:t>TEMA 8 · LOS TRES RECURSOS (ART. 74 CPACA)</a:t>
            </a:r>
            <a:endParaRPr lang="en-US" sz="1200" dirty="0"/>
          </a:p>
        </p:txBody>
      </p:sp>
      <p:sp>
        <p:nvSpPr>
          <p:cNvPr id="3" name="Text 1"/>
          <p:cNvSpPr/>
          <p:nvPr/>
        </p:nvSpPr>
        <p:spPr>
          <a:xfrm>
            <a:off x="502920" y="658368"/>
            <a:ext cx="11155680" cy="685800"/>
          </a:xfrm>
          <a:prstGeom prst="rect">
            <a:avLst/>
          </a:prstGeom>
          <a:noFill/>
          <a:ln/>
        </p:spPr>
        <p:txBody>
          <a:bodyPr wrap="square" lIns="0" tIns="0" rIns="0" bIns="0" rtlCol="0" anchor="t"/>
          <a:lstStyle/>
          <a:p>
            <a:pPr marL="0" indent="0">
              <a:buNone/>
            </a:pPr>
            <a:r>
              <a:rPr lang="en-US" sz="3000" b="1" dirty="0">
                <a:solidFill>
                  <a:srgbClr val="1E2761"/>
                </a:solidFill>
                <a:latin typeface="Cambria" pitchFamily="34" charset="0"/>
                <a:ea typeface="Cambria" pitchFamily="34" charset="-122"/>
                <a:cs typeface="Cambria" pitchFamily="34" charset="-120"/>
              </a:rPr>
              <a:t>Contra los actos administrativos definitivos procede, por regla general:</a:t>
            </a:r>
            <a:endParaRPr lang="en-US" sz="3000" dirty="0"/>
          </a:p>
        </p:txBody>
      </p:sp>
      <p:sp>
        <p:nvSpPr>
          <p:cNvPr id="4" name="Shape 2"/>
          <p:cNvSpPr/>
          <p:nvPr/>
        </p:nvSpPr>
        <p:spPr>
          <a:xfrm>
            <a:off x="502920" y="1627632"/>
            <a:ext cx="3593592" cy="3291840"/>
          </a:xfrm>
          <a:prstGeom prst="roundRect">
            <a:avLst>
              <a:gd name="adj" fmla="val 1667"/>
            </a:avLst>
          </a:prstGeom>
          <a:solidFill>
            <a:srgbClr val="F2F5FC"/>
          </a:solidFill>
          <a:ln w="12700">
            <a:solidFill>
              <a:srgbClr val="D9E1F2"/>
            </a:solidFill>
            <a:prstDash val="solid"/>
          </a:ln>
        </p:spPr>
      </p:sp>
      <p:sp>
        <p:nvSpPr>
          <p:cNvPr id="5" name="Shape 3"/>
          <p:cNvSpPr/>
          <p:nvPr/>
        </p:nvSpPr>
        <p:spPr>
          <a:xfrm>
            <a:off x="704088" y="1828800"/>
            <a:ext cx="420624" cy="420624"/>
          </a:xfrm>
          <a:prstGeom prst="ellipse">
            <a:avLst/>
          </a:prstGeom>
          <a:solidFill>
            <a:srgbClr val="B08D3C"/>
          </a:solidFill>
          <a:ln/>
        </p:spPr>
      </p:sp>
      <p:pic>
        <p:nvPicPr>
          <p:cNvPr id="6" name="Image 0" descr="icons/redo-w.png"/>
          <p:cNvPicPr>
            <a:picLocks noChangeAspect="1"/>
          </p:cNvPicPr>
          <p:nvPr/>
        </p:nvPicPr>
        <p:blipFill>
          <a:blip r:embed="rId3"/>
          <a:stretch>
            <a:fillRect/>
          </a:stretch>
        </p:blipFill>
        <p:spPr>
          <a:xfrm>
            <a:off x="813450" y="1938162"/>
            <a:ext cx="201900" cy="201900"/>
          </a:xfrm>
          <a:prstGeom prst="rect">
            <a:avLst/>
          </a:prstGeom>
        </p:spPr>
      </p:pic>
      <p:sp>
        <p:nvSpPr>
          <p:cNvPr id="7" name="Text 4"/>
          <p:cNvSpPr/>
          <p:nvPr/>
        </p:nvSpPr>
        <p:spPr>
          <a:xfrm>
            <a:off x="704088" y="2404872"/>
            <a:ext cx="3191256" cy="238658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Reposición</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Ante el mismo funcionario que expidió el acto, para que lo aclare, modifique, adicione o revoque. Es facultativo: no es obligatorio interponerlo para acudir al juez.</a:t>
            </a:r>
            <a:endParaRPr lang="en-US" sz="1450" dirty="0"/>
          </a:p>
        </p:txBody>
      </p:sp>
      <p:sp>
        <p:nvSpPr>
          <p:cNvPr id="8" name="Shape 5"/>
          <p:cNvSpPr/>
          <p:nvPr/>
        </p:nvSpPr>
        <p:spPr>
          <a:xfrm>
            <a:off x="4297680" y="1627632"/>
            <a:ext cx="3593592" cy="3291840"/>
          </a:xfrm>
          <a:prstGeom prst="roundRect">
            <a:avLst>
              <a:gd name="adj" fmla="val 1667"/>
            </a:avLst>
          </a:prstGeom>
          <a:solidFill>
            <a:srgbClr val="F2F5FC"/>
          </a:solidFill>
          <a:ln w="12700">
            <a:solidFill>
              <a:srgbClr val="D9E1F2"/>
            </a:solidFill>
            <a:prstDash val="solid"/>
          </a:ln>
        </p:spPr>
      </p:sp>
      <p:sp>
        <p:nvSpPr>
          <p:cNvPr id="9" name="Shape 6"/>
          <p:cNvSpPr/>
          <p:nvPr/>
        </p:nvSpPr>
        <p:spPr>
          <a:xfrm>
            <a:off x="4498848" y="1828800"/>
            <a:ext cx="420624" cy="420624"/>
          </a:xfrm>
          <a:prstGeom prst="ellipse">
            <a:avLst/>
          </a:prstGeom>
          <a:solidFill>
            <a:srgbClr val="B08D3C"/>
          </a:solidFill>
          <a:ln/>
        </p:spPr>
      </p:sp>
      <p:pic>
        <p:nvPicPr>
          <p:cNvPr id="10" name="Image 1" descr="icons/arrowup-w.png"/>
          <p:cNvPicPr>
            <a:picLocks noChangeAspect="1"/>
          </p:cNvPicPr>
          <p:nvPr/>
        </p:nvPicPr>
        <p:blipFill>
          <a:blip r:embed="rId4"/>
          <a:stretch>
            <a:fillRect/>
          </a:stretch>
        </p:blipFill>
        <p:spPr>
          <a:xfrm>
            <a:off x="4608210" y="1938162"/>
            <a:ext cx="201900" cy="201900"/>
          </a:xfrm>
          <a:prstGeom prst="rect">
            <a:avLst/>
          </a:prstGeom>
        </p:spPr>
      </p:pic>
      <p:sp>
        <p:nvSpPr>
          <p:cNvPr id="11" name="Text 7"/>
          <p:cNvSpPr/>
          <p:nvPr/>
        </p:nvSpPr>
        <p:spPr>
          <a:xfrm>
            <a:off x="4498848" y="2404872"/>
            <a:ext cx="3191256" cy="238658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Apelación</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Ante el inmediato superior administrativo o funcional, con el mismo propósito. Cuando procede, es obligatorio interponerlo para poder demandar después (art. 161 num. 2 CPACA). No procede contra actos de ministros, directores de departamento administrativo, superintendentes y representantes legales de entidades descentralizadas.</a:t>
            </a:r>
            <a:endParaRPr lang="en-US" sz="1450" dirty="0"/>
          </a:p>
        </p:txBody>
      </p:sp>
      <p:sp>
        <p:nvSpPr>
          <p:cNvPr id="12" name="Shape 8"/>
          <p:cNvSpPr/>
          <p:nvPr/>
        </p:nvSpPr>
        <p:spPr>
          <a:xfrm>
            <a:off x="8092440" y="1627632"/>
            <a:ext cx="3593592" cy="3291840"/>
          </a:xfrm>
          <a:prstGeom prst="roundRect">
            <a:avLst>
              <a:gd name="adj" fmla="val 1667"/>
            </a:avLst>
          </a:prstGeom>
          <a:solidFill>
            <a:srgbClr val="F2F5FC"/>
          </a:solidFill>
          <a:ln w="12700">
            <a:solidFill>
              <a:srgbClr val="D9E1F2"/>
            </a:solidFill>
            <a:prstDash val="solid"/>
          </a:ln>
        </p:spPr>
      </p:sp>
      <p:sp>
        <p:nvSpPr>
          <p:cNvPr id="13" name="Shape 9"/>
          <p:cNvSpPr/>
          <p:nvPr/>
        </p:nvSpPr>
        <p:spPr>
          <a:xfrm>
            <a:off x="8293608" y="1828800"/>
            <a:ext cx="420624" cy="420624"/>
          </a:xfrm>
          <a:prstGeom prst="ellipse">
            <a:avLst/>
          </a:prstGeom>
          <a:solidFill>
            <a:srgbClr val="B08D3C"/>
          </a:solidFill>
          <a:ln/>
        </p:spPr>
      </p:sp>
      <p:pic>
        <p:nvPicPr>
          <p:cNvPr id="14" name="Image 2" descr="icons/bullhorn-w.png"/>
          <p:cNvPicPr>
            <a:picLocks noChangeAspect="1"/>
          </p:cNvPicPr>
          <p:nvPr/>
        </p:nvPicPr>
        <p:blipFill>
          <a:blip r:embed="rId5"/>
          <a:stretch>
            <a:fillRect/>
          </a:stretch>
        </p:blipFill>
        <p:spPr>
          <a:xfrm>
            <a:off x="8402970" y="1938162"/>
            <a:ext cx="201900" cy="201900"/>
          </a:xfrm>
          <a:prstGeom prst="rect">
            <a:avLst/>
          </a:prstGeom>
        </p:spPr>
      </p:pic>
      <p:sp>
        <p:nvSpPr>
          <p:cNvPr id="15" name="Text 10"/>
          <p:cNvSpPr/>
          <p:nvPr/>
        </p:nvSpPr>
        <p:spPr>
          <a:xfrm>
            <a:off x="8293608" y="2404872"/>
            <a:ext cx="3191256" cy="2386584"/>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Queja</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Cuando se rechace la apelación. Se interpone directamente ante el superior, dentro de los 5 días siguientes a la notificación del rechazo, con copia de la providencia. Busca que el superior ordene tramitar la apelación.</a:t>
            </a:r>
            <a:endParaRPr lang="en-US" sz="1450" dirty="0"/>
          </a:p>
        </p:txBody>
      </p:sp>
      <p:sp>
        <p:nvSpPr>
          <p:cNvPr id="16" name="Shape 11"/>
          <p:cNvSpPr/>
          <p:nvPr/>
        </p:nvSpPr>
        <p:spPr>
          <a:xfrm>
            <a:off x="502920" y="5120640"/>
            <a:ext cx="11183112" cy="1005840"/>
          </a:xfrm>
          <a:prstGeom prst="roundRect">
            <a:avLst>
              <a:gd name="adj" fmla="val 6364"/>
            </a:avLst>
          </a:prstGeom>
          <a:solidFill>
            <a:srgbClr val="1E2761"/>
          </a:solidFill>
          <a:ln/>
        </p:spPr>
      </p:sp>
      <p:sp>
        <p:nvSpPr>
          <p:cNvPr id="17" name="Text 12"/>
          <p:cNvSpPr/>
          <p:nvPr/>
        </p:nvSpPr>
        <p:spPr>
          <a:xfrm>
            <a:off x="868680" y="5120640"/>
            <a:ext cx="10469880" cy="1005840"/>
          </a:xfrm>
          <a:prstGeom prst="rect">
            <a:avLst/>
          </a:prstGeom>
          <a:noFill/>
          <a:ln/>
        </p:spPr>
        <p:txBody>
          <a:bodyPr wrap="square" lIns="0" tIns="0" rIns="0" bIns="0" rtlCol="0" anchor="ctr"/>
          <a:lstStyle/>
          <a:p>
            <a:pPr marL="0" indent="0">
              <a:buNone/>
            </a:pPr>
            <a:r>
              <a:rPr lang="en-US" sz="1400" b="1" dirty="0">
                <a:solidFill>
                  <a:srgbClr val="B08D3C"/>
                </a:solidFill>
                <a:latin typeface="Calibri" pitchFamily="34" charset="0"/>
                <a:ea typeface="Calibri" pitchFamily="34" charset="-122"/>
                <a:cs typeface="Calibri" pitchFamily="34" charset="-120"/>
              </a:rPr>
              <a:t>Oportunidad (art. 76): </a:t>
            </a:r>
            <a:r>
              <a:rPr lang="en-US" sz="1400" dirty="0">
                <a:solidFill>
                  <a:srgbClr val="FFFFFF"/>
                </a:solidFill>
                <a:latin typeface="Calibri" pitchFamily="34" charset="0"/>
                <a:ea typeface="Calibri" pitchFamily="34" charset="-122"/>
                <a:cs typeface="Calibri" pitchFamily="34" charset="-120"/>
              </a:rPr>
              <a:t>reposición y apelación se interponen dentro de los 10 días siguientes a la notificación (o en la diligencia de notificación personal), por escrito y con sustentación. Vencido el plazo, el acto queda en firme (art. 87).</a:t>
            </a:r>
            <a:endParaRPr lang="en-US" sz="1400" dirty="0"/>
          </a:p>
        </p:txBody>
      </p:sp>
      <p:sp>
        <p:nvSpPr>
          <p:cNvPr id="18" name="Text 13"/>
          <p:cNvSpPr/>
          <p:nvPr/>
        </p:nvSpPr>
        <p:spPr>
          <a:xfrm>
            <a:off x="502920" y="6473952"/>
            <a:ext cx="6858000" cy="274320"/>
          </a:xfrm>
          <a:prstGeom prst="rect">
            <a:avLst/>
          </a:prstGeom>
          <a:noFill/>
          <a:ln/>
        </p:spPr>
        <p:txBody>
          <a:bodyPr wrap="square" lIns="0" tIns="0" rIns="0" bIns="0" rtlCol="0" anchor="ctr"/>
          <a:lstStyle/>
          <a:p>
            <a:pPr marL="0" indent="0">
              <a:buNone/>
            </a:pPr>
            <a:r>
              <a:rPr lang="en-US" sz="900" dirty="0">
                <a:solidFill>
                  <a:srgbClr val="5A6480"/>
                </a:solidFill>
                <a:latin typeface="Calibri" pitchFamily="34" charset="0"/>
                <a:ea typeface="Calibri" pitchFamily="34" charset="-122"/>
                <a:cs typeface="Calibri" pitchFamily="34" charset="-120"/>
              </a:rPr>
              <a:t>Consultorios Jurídicos — Universidad de Nariño · Área de Derecho Público</a:t>
            </a:r>
            <a:endParaRPr lang="en-US" sz="900" dirty="0"/>
          </a:p>
        </p:txBody>
      </p:sp>
      <p:sp>
        <p:nvSpPr>
          <p:cNvPr id="19" name="Text 14"/>
          <p:cNvSpPr/>
          <p:nvPr/>
        </p:nvSpPr>
        <p:spPr>
          <a:xfrm>
            <a:off x="11338560" y="6473952"/>
            <a:ext cx="457200" cy="274320"/>
          </a:xfrm>
          <a:prstGeom prst="rect">
            <a:avLst/>
          </a:prstGeom>
          <a:noFill/>
          <a:ln/>
        </p:spPr>
        <p:txBody>
          <a:bodyPr wrap="square" lIns="0" tIns="0" rIns="0" bIns="0" rtlCol="0" anchor="ctr"/>
          <a:lstStyle/>
          <a:p>
            <a:pPr marL="0" indent="0" algn="r">
              <a:buNone/>
            </a:pPr>
            <a:r>
              <a:rPr lang="en-US" sz="900" dirty="0">
                <a:solidFill>
                  <a:srgbClr val="5A6480"/>
                </a:solidFill>
                <a:latin typeface="Calibri" pitchFamily="34" charset="0"/>
                <a:ea typeface="Calibri" pitchFamily="34" charset="-122"/>
                <a:cs typeface="Calibri" pitchFamily="34" charset="-120"/>
              </a:rPr>
              <a:t>32</a:t>
            </a:r>
            <a:endParaRPr lang="en-US" sz="9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74320"/>
          </a:xfrm>
          <a:prstGeom prst="rect">
            <a:avLst/>
          </a:prstGeom>
          <a:noFill/>
          <a:ln/>
        </p:spPr>
        <p:txBody>
          <a:bodyPr wrap="square" lIns="0" tIns="0" rIns="0" bIns="0" rtlCol="0" anchor="ctr"/>
          <a:lstStyle/>
          <a:p>
            <a:pPr marL="0" indent="0">
              <a:buNone/>
            </a:pPr>
            <a:r>
              <a:rPr lang="en-US" sz="1200" b="1" kern="0" spc="200" dirty="0">
                <a:solidFill>
                  <a:srgbClr val="8F7020"/>
                </a:solidFill>
                <a:latin typeface="Calibri" pitchFamily="34" charset="0"/>
                <a:ea typeface="Calibri" pitchFamily="34" charset="-122"/>
                <a:cs typeface="Calibri" pitchFamily="34" charset="-120"/>
              </a:rPr>
              <a:t>TEMA 8 · REGLAS DE TRÁMITE QUE DEFINEN EL ÉXITO DEL RECURSO</a:t>
            </a:r>
            <a:endParaRPr lang="en-US" sz="1200" dirty="0"/>
          </a:p>
        </p:txBody>
      </p:sp>
      <p:sp>
        <p:nvSpPr>
          <p:cNvPr id="3" name="Text 1"/>
          <p:cNvSpPr/>
          <p:nvPr/>
        </p:nvSpPr>
        <p:spPr>
          <a:xfrm>
            <a:off x="502920" y="658368"/>
            <a:ext cx="11155680" cy="685800"/>
          </a:xfrm>
          <a:prstGeom prst="rect">
            <a:avLst/>
          </a:prstGeom>
          <a:noFill/>
          <a:ln/>
        </p:spPr>
        <p:txBody>
          <a:bodyPr wrap="square" lIns="0" tIns="0" rIns="0" bIns="0" rtlCol="0" anchor="t"/>
          <a:lstStyle/>
          <a:p>
            <a:pPr marL="0" indent="0">
              <a:buNone/>
            </a:pPr>
            <a:r>
              <a:rPr lang="en-US" sz="3000" b="1" dirty="0">
                <a:solidFill>
                  <a:srgbClr val="1E2761"/>
                </a:solidFill>
                <a:latin typeface="Cambria" pitchFamily="34" charset="0"/>
                <a:ea typeface="Cambria" pitchFamily="34" charset="-122"/>
                <a:cs typeface="Cambria" pitchFamily="34" charset="-120"/>
              </a:rPr>
              <a:t>Requisitos, efectos y silencio (arts. 77 a 82 y 86 CPACA)</a:t>
            </a:r>
            <a:endParaRPr lang="en-US" sz="3000" dirty="0"/>
          </a:p>
        </p:txBody>
      </p:sp>
      <p:sp>
        <p:nvSpPr>
          <p:cNvPr id="4" name="Shape 2"/>
          <p:cNvSpPr/>
          <p:nvPr/>
        </p:nvSpPr>
        <p:spPr>
          <a:xfrm>
            <a:off x="502920" y="1627632"/>
            <a:ext cx="5477256" cy="2125980"/>
          </a:xfrm>
          <a:prstGeom prst="roundRect">
            <a:avLst>
              <a:gd name="adj" fmla="val 2581"/>
            </a:avLst>
          </a:prstGeom>
          <a:solidFill>
            <a:srgbClr val="F2F5FC"/>
          </a:solidFill>
          <a:ln w="12700">
            <a:solidFill>
              <a:srgbClr val="D9E1F2"/>
            </a:solidFill>
            <a:prstDash val="solid"/>
          </a:ln>
        </p:spPr>
      </p:sp>
      <p:sp>
        <p:nvSpPr>
          <p:cNvPr id="5" name="Shape 3"/>
          <p:cNvSpPr/>
          <p:nvPr/>
        </p:nvSpPr>
        <p:spPr>
          <a:xfrm>
            <a:off x="704088" y="1828800"/>
            <a:ext cx="457200" cy="457200"/>
          </a:xfrm>
          <a:prstGeom prst="ellipse">
            <a:avLst/>
          </a:prstGeom>
          <a:solidFill>
            <a:srgbClr val="B08D3C"/>
          </a:solidFill>
          <a:ln/>
        </p:spPr>
      </p:sp>
      <p:pic>
        <p:nvPicPr>
          <p:cNvPr id="6" name="Image 0" descr="icons/clipboard-w.png"/>
          <p:cNvPicPr>
            <a:picLocks noChangeAspect="1"/>
          </p:cNvPicPr>
          <p:nvPr/>
        </p:nvPicPr>
        <p:blipFill>
          <a:blip r:embed="rId3"/>
          <a:stretch>
            <a:fillRect/>
          </a:stretch>
        </p:blipFill>
        <p:spPr>
          <a:xfrm>
            <a:off x="822960" y="1947672"/>
            <a:ext cx="219456" cy="219456"/>
          </a:xfrm>
          <a:prstGeom prst="rect">
            <a:avLst/>
          </a:prstGeom>
        </p:spPr>
      </p:pic>
      <p:sp>
        <p:nvSpPr>
          <p:cNvPr id="7" name="Text 4"/>
          <p:cNvSpPr/>
          <p:nvPr/>
        </p:nvSpPr>
        <p:spPr>
          <a:xfrm>
            <a:off x="1280160" y="1792224"/>
            <a:ext cx="4517136" cy="1833372"/>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Requisitos (art. 77)</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Interponerlo en la oportunidad legal, personalmente o por representante o apoderado; sustentarlo con los motivos de inconformidad; indicar nombre y dirección del recurrente (y electrónica si acepta esa notificación); y relacionar las pruebas que se pretenden hacer valer. No requiere presentación personal si ya se identificó en la actuación.</a:t>
            </a:r>
            <a:endParaRPr lang="en-US" sz="1450" dirty="0"/>
          </a:p>
        </p:txBody>
      </p:sp>
      <p:sp>
        <p:nvSpPr>
          <p:cNvPr id="8" name="Shape 5"/>
          <p:cNvSpPr/>
          <p:nvPr/>
        </p:nvSpPr>
        <p:spPr>
          <a:xfrm>
            <a:off x="6208776" y="1627632"/>
            <a:ext cx="5477256" cy="2125980"/>
          </a:xfrm>
          <a:prstGeom prst="roundRect">
            <a:avLst>
              <a:gd name="adj" fmla="val 2581"/>
            </a:avLst>
          </a:prstGeom>
          <a:solidFill>
            <a:srgbClr val="F2F5FC"/>
          </a:solidFill>
          <a:ln w="12700">
            <a:solidFill>
              <a:srgbClr val="D9E1F2"/>
            </a:solidFill>
            <a:prstDash val="solid"/>
          </a:ln>
        </p:spPr>
      </p:sp>
      <p:sp>
        <p:nvSpPr>
          <p:cNvPr id="9" name="Shape 6"/>
          <p:cNvSpPr/>
          <p:nvPr/>
        </p:nvSpPr>
        <p:spPr>
          <a:xfrm>
            <a:off x="6409944" y="1828800"/>
            <a:ext cx="457200" cy="457200"/>
          </a:xfrm>
          <a:prstGeom prst="ellipse">
            <a:avLst/>
          </a:prstGeom>
          <a:solidFill>
            <a:srgbClr val="B08D3C"/>
          </a:solidFill>
          <a:ln/>
        </p:spPr>
      </p:sp>
      <p:pic>
        <p:nvPicPr>
          <p:cNvPr id="10" name="Image 1" descr="icons/shield-w.png"/>
          <p:cNvPicPr>
            <a:picLocks noChangeAspect="1"/>
          </p:cNvPicPr>
          <p:nvPr/>
        </p:nvPicPr>
        <p:blipFill>
          <a:blip r:embed="rId4"/>
          <a:stretch>
            <a:fillRect/>
          </a:stretch>
        </p:blipFill>
        <p:spPr>
          <a:xfrm>
            <a:off x="6528816" y="1947672"/>
            <a:ext cx="219456" cy="219456"/>
          </a:xfrm>
          <a:prstGeom prst="rect">
            <a:avLst/>
          </a:prstGeom>
        </p:spPr>
      </p:pic>
      <p:sp>
        <p:nvSpPr>
          <p:cNvPr id="11" name="Text 7"/>
          <p:cNvSpPr/>
          <p:nvPr/>
        </p:nvSpPr>
        <p:spPr>
          <a:xfrm>
            <a:off x="6986016" y="1792224"/>
            <a:ext cx="4517136" cy="1833372"/>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Efecto suspensivo (art. 79)</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Los recursos se conceden en efecto suspensivo: el acto no se ejecuta ni queda en firme mientras se resuelven. Los recursos se tramitan en el efecto devolutivo solo cuando la ley lo diga expresamente.</a:t>
            </a:r>
            <a:endParaRPr lang="en-US" sz="1450" dirty="0"/>
          </a:p>
        </p:txBody>
      </p:sp>
      <p:sp>
        <p:nvSpPr>
          <p:cNvPr id="12" name="Shape 8"/>
          <p:cNvSpPr/>
          <p:nvPr/>
        </p:nvSpPr>
        <p:spPr>
          <a:xfrm>
            <a:off x="502920" y="3982212"/>
            <a:ext cx="5477256" cy="2125980"/>
          </a:xfrm>
          <a:prstGeom prst="roundRect">
            <a:avLst>
              <a:gd name="adj" fmla="val 2581"/>
            </a:avLst>
          </a:prstGeom>
          <a:solidFill>
            <a:srgbClr val="F2F5FC"/>
          </a:solidFill>
          <a:ln w="12700">
            <a:solidFill>
              <a:srgbClr val="D9E1F2"/>
            </a:solidFill>
            <a:prstDash val="solid"/>
          </a:ln>
        </p:spPr>
      </p:sp>
      <p:sp>
        <p:nvSpPr>
          <p:cNvPr id="13" name="Shape 9"/>
          <p:cNvSpPr/>
          <p:nvPr/>
        </p:nvSpPr>
        <p:spPr>
          <a:xfrm>
            <a:off x="704088" y="4183380"/>
            <a:ext cx="457200" cy="457200"/>
          </a:xfrm>
          <a:prstGeom prst="ellipse">
            <a:avLst/>
          </a:prstGeom>
          <a:solidFill>
            <a:srgbClr val="B08D3C"/>
          </a:solidFill>
          <a:ln/>
        </p:spPr>
      </p:sp>
      <p:pic>
        <p:nvPicPr>
          <p:cNvPr id="14" name="Image 2" descr="icons/clock-w.png"/>
          <p:cNvPicPr>
            <a:picLocks noChangeAspect="1"/>
          </p:cNvPicPr>
          <p:nvPr/>
        </p:nvPicPr>
        <p:blipFill>
          <a:blip r:embed="rId5"/>
          <a:stretch>
            <a:fillRect/>
          </a:stretch>
        </p:blipFill>
        <p:spPr>
          <a:xfrm>
            <a:off x="822960" y="4302252"/>
            <a:ext cx="219456" cy="219456"/>
          </a:xfrm>
          <a:prstGeom prst="rect">
            <a:avLst/>
          </a:prstGeom>
        </p:spPr>
      </p:pic>
      <p:sp>
        <p:nvSpPr>
          <p:cNvPr id="15" name="Text 10"/>
          <p:cNvSpPr/>
          <p:nvPr/>
        </p:nvSpPr>
        <p:spPr>
          <a:xfrm>
            <a:off x="1280160" y="4146804"/>
            <a:ext cx="4517136" cy="1833372"/>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Silencio frente a recursos (art. 86)</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Transcurridos 2 meses desde la interposición sin que se haya notificado decisión expresa, se entiende que la decisión es negativa: queda agotada la vía y abierta la puerta de la demanda judicial.</a:t>
            </a:r>
            <a:endParaRPr lang="en-US" sz="1450" dirty="0"/>
          </a:p>
        </p:txBody>
      </p:sp>
      <p:sp>
        <p:nvSpPr>
          <p:cNvPr id="16" name="Shape 11"/>
          <p:cNvSpPr/>
          <p:nvPr/>
        </p:nvSpPr>
        <p:spPr>
          <a:xfrm>
            <a:off x="6208776" y="3982212"/>
            <a:ext cx="5477256" cy="2125980"/>
          </a:xfrm>
          <a:prstGeom prst="roundRect">
            <a:avLst>
              <a:gd name="adj" fmla="val 2581"/>
            </a:avLst>
          </a:prstGeom>
          <a:solidFill>
            <a:srgbClr val="F2F5FC"/>
          </a:solidFill>
          <a:ln w="12700">
            <a:solidFill>
              <a:srgbClr val="D9E1F2"/>
            </a:solidFill>
            <a:prstDash val="solid"/>
          </a:ln>
        </p:spPr>
      </p:sp>
      <p:sp>
        <p:nvSpPr>
          <p:cNvPr id="17" name="Shape 12"/>
          <p:cNvSpPr/>
          <p:nvPr/>
        </p:nvSpPr>
        <p:spPr>
          <a:xfrm>
            <a:off x="6409944" y="4183380"/>
            <a:ext cx="457200" cy="457200"/>
          </a:xfrm>
          <a:prstGeom prst="ellipse">
            <a:avLst/>
          </a:prstGeom>
          <a:solidFill>
            <a:srgbClr val="B08D3C"/>
          </a:solidFill>
          <a:ln/>
        </p:spPr>
      </p:sp>
      <p:pic>
        <p:nvPicPr>
          <p:cNvPr id="18" name="Image 3" descr="icons/key-w.png"/>
          <p:cNvPicPr>
            <a:picLocks noChangeAspect="1"/>
          </p:cNvPicPr>
          <p:nvPr/>
        </p:nvPicPr>
        <p:blipFill>
          <a:blip r:embed="rId6"/>
          <a:stretch>
            <a:fillRect/>
          </a:stretch>
        </p:blipFill>
        <p:spPr>
          <a:xfrm>
            <a:off x="6528816" y="4302252"/>
            <a:ext cx="219456" cy="219456"/>
          </a:xfrm>
          <a:prstGeom prst="rect">
            <a:avLst/>
          </a:prstGeom>
        </p:spPr>
      </p:pic>
      <p:sp>
        <p:nvSpPr>
          <p:cNvPr id="19" name="Text 13"/>
          <p:cNvSpPr/>
          <p:nvPr/>
        </p:nvSpPr>
        <p:spPr>
          <a:xfrm>
            <a:off x="6986016" y="4146804"/>
            <a:ext cx="4517136" cy="1833372"/>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Requisito de procedibilidad (art. 161)</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Para demandar la nulidad y restablecimiento del derecho es necesario haber interpuesto y decidido los recursos obligatorios (apelación). Si el Consultorio omite el recurso, puede cerrarle al usuario el acceso al juez.</a:t>
            </a:r>
            <a:endParaRPr lang="en-US" sz="1450" dirty="0"/>
          </a:p>
        </p:txBody>
      </p:sp>
      <p:sp>
        <p:nvSpPr>
          <p:cNvPr id="20" name="Text 14"/>
          <p:cNvSpPr/>
          <p:nvPr/>
        </p:nvSpPr>
        <p:spPr>
          <a:xfrm>
            <a:off x="502920" y="6473952"/>
            <a:ext cx="6858000" cy="274320"/>
          </a:xfrm>
          <a:prstGeom prst="rect">
            <a:avLst/>
          </a:prstGeom>
          <a:noFill/>
          <a:ln/>
        </p:spPr>
        <p:txBody>
          <a:bodyPr wrap="square" lIns="0" tIns="0" rIns="0" bIns="0" rtlCol="0" anchor="ctr"/>
          <a:lstStyle/>
          <a:p>
            <a:pPr marL="0" indent="0">
              <a:buNone/>
            </a:pPr>
            <a:r>
              <a:rPr lang="en-US" sz="900" dirty="0">
                <a:solidFill>
                  <a:srgbClr val="5A6480"/>
                </a:solidFill>
                <a:latin typeface="Calibri" pitchFamily="34" charset="0"/>
                <a:ea typeface="Calibri" pitchFamily="34" charset="-122"/>
                <a:cs typeface="Calibri" pitchFamily="34" charset="-120"/>
              </a:rPr>
              <a:t>Consultorios Jurídicos — Universidad de Nariño · Área de Derecho Público</a:t>
            </a:r>
            <a:endParaRPr lang="en-US" sz="900" dirty="0"/>
          </a:p>
        </p:txBody>
      </p:sp>
      <p:sp>
        <p:nvSpPr>
          <p:cNvPr id="21" name="Text 15"/>
          <p:cNvSpPr/>
          <p:nvPr/>
        </p:nvSpPr>
        <p:spPr>
          <a:xfrm>
            <a:off x="11338560" y="6473952"/>
            <a:ext cx="457200" cy="274320"/>
          </a:xfrm>
          <a:prstGeom prst="rect">
            <a:avLst/>
          </a:prstGeom>
          <a:noFill/>
          <a:ln/>
        </p:spPr>
        <p:txBody>
          <a:bodyPr wrap="square" lIns="0" tIns="0" rIns="0" bIns="0" rtlCol="0" anchor="ctr"/>
          <a:lstStyle/>
          <a:p>
            <a:pPr marL="0" indent="0" algn="r">
              <a:buNone/>
            </a:pPr>
            <a:r>
              <a:rPr lang="en-US" sz="900" dirty="0">
                <a:solidFill>
                  <a:srgbClr val="5A6480"/>
                </a:solidFill>
                <a:latin typeface="Calibri" pitchFamily="34" charset="0"/>
                <a:ea typeface="Calibri" pitchFamily="34" charset="-122"/>
                <a:cs typeface="Calibri" pitchFamily="34" charset="-120"/>
              </a:rPr>
              <a:t>33</a:t>
            </a:r>
            <a:endParaRPr lang="en-US" sz="9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74320"/>
          </a:xfrm>
          <a:prstGeom prst="rect">
            <a:avLst/>
          </a:prstGeom>
          <a:noFill/>
          <a:ln/>
        </p:spPr>
        <p:txBody>
          <a:bodyPr wrap="square" lIns="0" tIns="0" rIns="0" bIns="0" rtlCol="0" anchor="ctr"/>
          <a:lstStyle/>
          <a:p>
            <a:pPr marL="0" indent="0">
              <a:buNone/>
            </a:pPr>
            <a:r>
              <a:rPr lang="en-US" sz="1200" b="1" kern="0" spc="200" dirty="0">
                <a:solidFill>
                  <a:srgbClr val="8F7020"/>
                </a:solidFill>
                <a:latin typeface="Calibri" pitchFamily="34" charset="0"/>
                <a:ea typeface="Calibri" pitchFamily="34" charset="-122"/>
                <a:cs typeface="Calibri" pitchFamily="34" charset="-120"/>
              </a:rPr>
              <a:t>SÍNTESIS DE LA JORNADA</a:t>
            </a:r>
            <a:endParaRPr lang="en-US" sz="1200" dirty="0"/>
          </a:p>
        </p:txBody>
      </p:sp>
      <p:sp>
        <p:nvSpPr>
          <p:cNvPr id="3" name="Text 1"/>
          <p:cNvSpPr/>
          <p:nvPr/>
        </p:nvSpPr>
        <p:spPr>
          <a:xfrm>
            <a:off x="502920" y="658368"/>
            <a:ext cx="11155680" cy="685800"/>
          </a:xfrm>
          <a:prstGeom prst="rect">
            <a:avLst/>
          </a:prstGeom>
          <a:noFill/>
          <a:ln/>
        </p:spPr>
        <p:txBody>
          <a:bodyPr wrap="square" lIns="0" tIns="0" rIns="0" bIns="0" rtlCol="0" anchor="t"/>
          <a:lstStyle/>
          <a:p>
            <a:pPr marL="0" indent="0">
              <a:buNone/>
            </a:pPr>
            <a:r>
              <a:rPr lang="en-US" sz="3000" b="1" dirty="0">
                <a:solidFill>
                  <a:srgbClr val="1E2761"/>
                </a:solidFill>
                <a:latin typeface="Cambria" pitchFamily="34" charset="0"/>
                <a:ea typeface="Cambria" pitchFamily="34" charset="-122"/>
                <a:cs typeface="Cambria" pitchFamily="34" charset="-120"/>
              </a:rPr>
              <a:t>Lo que el practicante de Derecho Público no puede olvidar</a:t>
            </a:r>
            <a:endParaRPr lang="en-US" sz="3000" dirty="0"/>
          </a:p>
        </p:txBody>
      </p:sp>
      <p:sp>
        <p:nvSpPr>
          <p:cNvPr id="4" name="Shape 2"/>
          <p:cNvSpPr/>
          <p:nvPr/>
        </p:nvSpPr>
        <p:spPr>
          <a:xfrm>
            <a:off x="502920" y="1600200"/>
            <a:ext cx="5500116" cy="982980"/>
          </a:xfrm>
          <a:prstGeom prst="roundRect">
            <a:avLst>
              <a:gd name="adj" fmla="val 5581"/>
            </a:avLst>
          </a:prstGeom>
          <a:solidFill>
            <a:srgbClr val="F2F5FC"/>
          </a:solidFill>
          <a:ln w="12700">
            <a:solidFill>
              <a:srgbClr val="D9E1F2"/>
            </a:solidFill>
            <a:prstDash val="solid"/>
          </a:ln>
        </p:spPr>
      </p:sp>
      <p:sp>
        <p:nvSpPr>
          <p:cNvPr id="5" name="Shape 3"/>
          <p:cNvSpPr/>
          <p:nvPr/>
        </p:nvSpPr>
        <p:spPr>
          <a:xfrm>
            <a:off x="685800" y="1783080"/>
            <a:ext cx="384048" cy="384048"/>
          </a:xfrm>
          <a:prstGeom prst="ellipse">
            <a:avLst/>
          </a:prstGeom>
          <a:solidFill>
            <a:srgbClr val="1E2761"/>
          </a:solidFill>
          <a:ln/>
        </p:spPr>
      </p:sp>
      <p:sp>
        <p:nvSpPr>
          <p:cNvPr id="6" name="Text 4"/>
          <p:cNvSpPr/>
          <p:nvPr/>
        </p:nvSpPr>
        <p:spPr>
          <a:xfrm>
            <a:off x="685800" y="1783080"/>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7" name="Text 5"/>
          <p:cNvSpPr/>
          <p:nvPr/>
        </p:nvSpPr>
        <p:spPr>
          <a:xfrm>
            <a:off x="1216152" y="1764792"/>
            <a:ext cx="4604004" cy="690372"/>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Los principios son normas</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Arts. 209 CP y 3 CPACA: la base argumentativa de toda actuación.</a:t>
            </a:r>
            <a:endParaRPr lang="en-US" sz="1450" dirty="0"/>
          </a:p>
        </p:txBody>
      </p:sp>
      <p:sp>
        <p:nvSpPr>
          <p:cNvPr id="8" name="Shape 6"/>
          <p:cNvSpPr/>
          <p:nvPr/>
        </p:nvSpPr>
        <p:spPr>
          <a:xfrm>
            <a:off x="6185916" y="1600200"/>
            <a:ext cx="5500116" cy="982980"/>
          </a:xfrm>
          <a:prstGeom prst="roundRect">
            <a:avLst>
              <a:gd name="adj" fmla="val 5581"/>
            </a:avLst>
          </a:prstGeom>
          <a:solidFill>
            <a:srgbClr val="F2F5FC"/>
          </a:solidFill>
          <a:ln w="12700">
            <a:solidFill>
              <a:srgbClr val="D9E1F2"/>
            </a:solidFill>
            <a:prstDash val="solid"/>
          </a:ln>
        </p:spPr>
      </p:sp>
      <p:sp>
        <p:nvSpPr>
          <p:cNvPr id="9" name="Shape 7"/>
          <p:cNvSpPr/>
          <p:nvPr/>
        </p:nvSpPr>
        <p:spPr>
          <a:xfrm>
            <a:off x="6368796" y="1783080"/>
            <a:ext cx="384048" cy="384048"/>
          </a:xfrm>
          <a:prstGeom prst="ellipse">
            <a:avLst/>
          </a:prstGeom>
          <a:solidFill>
            <a:srgbClr val="1E2761"/>
          </a:solidFill>
          <a:ln/>
        </p:spPr>
      </p:sp>
      <p:sp>
        <p:nvSpPr>
          <p:cNvPr id="10" name="Text 8"/>
          <p:cNvSpPr/>
          <p:nvPr/>
        </p:nvSpPr>
        <p:spPr>
          <a:xfrm>
            <a:off x="6368796" y="1783080"/>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1" name="Text 9"/>
          <p:cNvSpPr/>
          <p:nvPr/>
        </p:nvSpPr>
        <p:spPr>
          <a:xfrm>
            <a:off x="6899148" y="1764792"/>
            <a:ext cx="4604004" cy="690372"/>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Petición: 15 · 10 · 30</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Términos en días hábiles; el silencio se ataca por tutela.</a:t>
            </a:r>
            <a:endParaRPr lang="en-US" sz="1450" dirty="0"/>
          </a:p>
        </p:txBody>
      </p:sp>
      <p:sp>
        <p:nvSpPr>
          <p:cNvPr id="12" name="Shape 10"/>
          <p:cNvSpPr/>
          <p:nvPr/>
        </p:nvSpPr>
        <p:spPr>
          <a:xfrm>
            <a:off x="502920" y="2766060"/>
            <a:ext cx="5500116" cy="982980"/>
          </a:xfrm>
          <a:prstGeom prst="roundRect">
            <a:avLst>
              <a:gd name="adj" fmla="val 5581"/>
            </a:avLst>
          </a:prstGeom>
          <a:solidFill>
            <a:srgbClr val="F2F5FC"/>
          </a:solidFill>
          <a:ln w="12700">
            <a:solidFill>
              <a:srgbClr val="D9E1F2"/>
            </a:solidFill>
            <a:prstDash val="solid"/>
          </a:ln>
        </p:spPr>
      </p:sp>
      <p:sp>
        <p:nvSpPr>
          <p:cNvPr id="13" name="Shape 11"/>
          <p:cNvSpPr/>
          <p:nvPr/>
        </p:nvSpPr>
        <p:spPr>
          <a:xfrm>
            <a:off x="685800" y="2948940"/>
            <a:ext cx="384048" cy="384048"/>
          </a:xfrm>
          <a:prstGeom prst="ellipse">
            <a:avLst/>
          </a:prstGeom>
          <a:solidFill>
            <a:srgbClr val="1E2761"/>
          </a:solidFill>
          <a:ln/>
        </p:spPr>
      </p:sp>
      <p:sp>
        <p:nvSpPr>
          <p:cNvPr id="14" name="Text 12"/>
          <p:cNvSpPr/>
          <p:nvPr/>
        </p:nvSpPr>
        <p:spPr>
          <a:xfrm>
            <a:off x="685800" y="2948940"/>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5" name="Text 13"/>
          <p:cNvSpPr/>
          <p:nvPr/>
        </p:nvSpPr>
        <p:spPr>
          <a:xfrm>
            <a:off x="1216152" y="2930652"/>
            <a:ext cx="4604004" cy="690372"/>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Tutela: fallo en 10 días</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Subsidiaria e informal; impugnación en 3 días; desacato si no cumplen.</a:t>
            </a:r>
            <a:endParaRPr lang="en-US" sz="1450" dirty="0"/>
          </a:p>
        </p:txBody>
      </p:sp>
      <p:sp>
        <p:nvSpPr>
          <p:cNvPr id="16" name="Shape 14"/>
          <p:cNvSpPr/>
          <p:nvPr/>
        </p:nvSpPr>
        <p:spPr>
          <a:xfrm>
            <a:off x="6185916" y="2766060"/>
            <a:ext cx="5500116" cy="982980"/>
          </a:xfrm>
          <a:prstGeom prst="roundRect">
            <a:avLst>
              <a:gd name="adj" fmla="val 5581"/>
            </a:avLst>
          </a:prstGeom>
          <a:solidFill>
            <a:srgbClr val="F2F5FC"/>
          </a:solidFill>
          <a:ln w="12700">
            <a:solidFill>
              <a:srgbClr val="D9E1F2"/>
            </a:solidFill>
            <a:prstDash val="solid"/>
          </a:ln>
        </p:spPr>
      </p:sp>
      <p:sp>
        <p:nvSpPr>
          <p:cNvPr id="17" name="Shape 15"/>
          <p:cNvSpPr/>
          <p:nvPr/>
        </p:nvSpPr>
        <p:spPr>
          <a:xfrm>
            <a:off x="6368796" y="2948940"/>
            <a:ext cx="384048" cy="384048"/>
          </a:xfrm>
          <a:prstGeom prst="ellipse">
            <a:avLst/>
          </a:prstGeom>
          <a:solidFill>
            <a:srgbClr val="1E2761"/>
          </a:solidFill>
          <a:ln/>
        </p:spPr>
      </p:sp>
      <p:sp>
        <p:nvSpPr>
          <p:cNvPr id="18" name="Text 16"/>
          <p:cNvSpPr/>
          <p:nvPr/>
        </p:nvSpPr>
        <p:spPr>
          <a:xfrm>
            <a:off x="6368796" y="2948940"/>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9" name="Text 17"/>
          <p:cNvSpPr/>
          <p:nvPr/>
        </p:nvSpPr>
        <p:spPr>
          <a:xfrm>
            <a:off x="6899148" y="2930652"/>
            <a:ext cx="4604004" cy="690372"/>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Popular: sin caducidad</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Protege derechos colectivos de comunidades enteras; pacto de cumplimiento.</a:t>
            </a:r>
            <a:endParaRPr lang="en-US" sz="1450" dirty="0"/>
          </a:p>
        </p:txBody>
      </p:sp>
      <p:sp>
        <p:nvSpPr>
          <p:cNvPr id="20" name="Shape 18"/>
          <p:cNvSpPr/>
          <p:nvPr/>
        </p:nvSpPr>
        <p:spPr>
          <a:xfrm>
            <a:off x="502920" y="3931920"/>
            <a:ext cx="5500116" cy="982980"/>
          </a:xfrm>
          <a:prstGeom prst="roundRect">
            <a:avLst>
              <a:gd name="adj" fmla="val 5581"/>
            </a:avLst>
          </a:prstGeom>
          <a:solidFill>
            <a:srgbClr val="F2F5FC"/>
          </a:solidFill>
          <a:ln w="12700">
            <a:solidFill>
              <a:srgbClr val="D9E1F2"/>
            </a:solidFill>
            <a:prstDash val="solid"/>
          </a:ln>
        </p:spPr>
      </p:sp>
      <p:sp>
        <p:nvSpPr>
          <p:cNvPr id="21" name="Shape 19"/>
          <p:cNvSpPr/>
          <p:nvPr/>
        </p:nvSpPr>
        <p:spPr>
          <a:xfrm>
            <a:off x="685800" y="4114800"/>
            <a:ext cx="384048" cy="384048"/>
          </a:xfrm>
          <a:prstGeom prst="ellipse">
            <a:avLst/>
          </a:prstGeom>
          <a:solidFill>
            <a:srgbClr val="1E2761"/>
          </a:solidFill>
          <a:ln/>
        </p:spPr>
      </p:sp>
      <p:sp>
        <p:nvSpPr>
          <p:cNvPr id="22" name="Text 20"/>
          <p:cNvSpPr/>
          <p:nvPr/>
        </p:nvSpPr>
        <p:spPr>
          <a:xfrm>
            <a:off x="685800" y="4114800"/>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3" name="Text 21"/>
          <p:cNvSpPr/>
          <p:nvPr/>
        </p:nvSpPr>
        <p:spPr>
          <a:xfrm>
            <a:off x="1216152" y="4096512"/>
            <a:ext cx="4604004" cy="690372"/>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Fiscal: resarcir el daño</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Dolo o culpa grave + daño + nexo; caducidad y prescripción de 5 años.</a:t>
            </a:r>
            <a:endParaRPr lang="en-US" sz="1450" dirty="0"/>
          </a:p>
        </p:txBody>
      </p:sp>
      <p:sp>
        <p:nvSpPr>
          <p:cNvPr id="24" name="Shape 22"/>
          <p:cNvSpPr/>
          <p:nvPr/>
        </p:nvSpPr>
        <p:spPr>
          <a:xfrm>
            <a:off x="6185916" y="3931920"/>
            <a:ext cx="5500116" cy="982980"/>
          </a:xfrm>
          <a:prstGeom prst="roundRect">
            <a:avLst>
              <a:gd name="adj" fmla="val 5581"/>
            </a:avLst>
          </a:prstGeom>
          <a:solidFill>
            <a:srgbClr val="F2F5FC"/>
          </a:solidFill>
          <a:ln w="12700">
            <a:solidFill>
              <a:srgbClr val="D9E1F2"/>
            </a:solidFill>
            <a:prstDash val="solid"/>
          </a:ln>
        </p:spPr>
      </p:sp>
      <p:sp>
        <p:nvSpPr>
          <p:cNvPr id="25" name="Shape 23"/>
          <p:cNvSpPr/>
          <p:nvPr/>
        </p:nvSpPr>
        <p:spPr>
          <a:xfrm>
            <a:off x="6368796" y="4114800"/>
            <a:ext cx="384048" cy="384048"/>
          </a:xfrm>
          <a:prstGeom prst="ellipse">
            <a:avLst/>
          </a:prstGeom>
          <a:solidFill>
            <a:srgbClr val="1E2761"/>
          </a:solidFill>
          <a:ln/>
        </p:spPr>
      </p:sp>
      <p:sp>
        <p:nvSpPr>
          <p:cNvPr id="26" name="Text 24"/>
          <p:cNvSpPr/>
          <p:nvPr/>
        </p:nvSpPr>
        <p:spPr>
          <a:xfrm>
            <a:off x="6368796" y="4114800"/>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7" name="Text 25"/>
          <p:cNvSpPr/>
          <p:nvPr/>
        </p:nvSpPr>
        <p:spPr>
          <a:xfrm>
            <a:off x="6899148" y="4096512"/>
            <a:ext cx="4604004" cy="690372"/>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Disciplinario: la conducta</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Ilicitud sustancial y culpabilidad; defensa técnica real del ausente.</a:t>
            </a:r>
            <a:endParaRPr lang="en-US" sz="1450" dirty="0"/>
          </a:p>
        </p:txBody>
      </p:sp>
      <p:sp>
        <p:nvSpPr>
          <p:cNvPr id="28" name="Shape 26"/>
          <p:cNvSpPr/>
          <p:nvPr/>
        </p:nvSpPr>
        <p:spPr>
          <a:xfrm>
            <a:off x="502920" y="5097780"/>
            <a:ext cx="5500116" cy="982980"/>
          </a:xfrm>
          <a:prstGeom prst="roundRect">
            <a:avLst>
              <a:gd name="adj" fmla="val 5581"/>
            </a:avLst>
          </a:prstGeom>
          <a:solidFill>
            <a:srgbClr val="F2F5FC"/>
          </a:solidFill>
          <a:ln w="12700">
            <a:solidFill>
              <a:srgbClr val="D9E1F2"/>
            </a:solidFill>
            <a:prstDash val="solid"/>
          </a:ln>
        </p:spPr>
      </p:sp>
      <p:sp>
        <p:nvSpPr>
          <p:cNvPr id="29" name="Shape 27"/>
          <p:cNvSpPr/>
          <p:nvPr/>
        </p:nvSpPr>
        <p:spPr>
          <a:xfrm>
            <a:off x="685800" y="5280660"/>
            <a:ext cx="384048" cy="384048"/>
          </a:xfrm>
          <a:prstGeom prst="ellipse">
            <a:avLst/>
          </a:prstGeom>
          <a:solidFill>
            <a:srgbClr val="1E2761"/>
          </a:solidFill>
          <a:ln/>
        </p:spPr>
      </p:sp>
      <p:sp>
        <p:nvSpPr>
          <p:cNvPr id="30" name="Text 28"/>
          <p:cNvSpPr/>
          <p:nvPr/>
        </p:nvSpPr>
        <p:spPr>
          <a:xfrm>
            <a:off x="685800" y="5280660"/>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31" name="Text 29"/>
          <p:cNvSpPr/>
          <p:nvPr/>
        </p:nvSpPr>
        <p:spPr>
          <a:xfrm>
            <a:off x="1216152" y="5262372"/>
            <a:ext cx="4604004" cy="690372"/>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Sancionatorio: 3 años</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Caducidad del art. 52 CPACA; descargos en 15 días; proporcionalidad.</a:t>
            </a:r>
            <a:endParaRPr lang="en-US" sz="1450" dirty="0"/>
          </a:p>
        </p:txBody>
      </p:sp>
      <p:sp>
        <p:nvSpPr>
          <p:cNvPr id="32" name="Shape 30"/>
          <p:cNvSpPr/>
          <p:nvPr/>
        </p:nvSpPr>
        <p:spPr>
          <a:xfrm>
            <a:off x="6185916" y="5097780"/>
            <a:ext cx="5500116" cy="982980"/>
          </a:xfrm>
          <a:prstGeom prst="roundRect">
            <a:avLst>
              <a:gd name="adj" fmla="val 5581"/>
            </a:avLst>
          </a:prstGeom>
          <a:solidFill>
            <a:srgbClr val="F2F5FC"/>
          </a:solidFill>
          <a:ln w="12700">
            <a:solidFill>
              <a:srgbClr val="D9E1F2"/>
            </a:solidFill>
            <a:prstDash val="solid"/>
          </a:ln>
        </p:spPr>
      </p:sp>
      <p:sp>
        <p:nvSpPr>
          <p:cNvPr id="33" name="Shape 31"/>
          <p:cNvSpPr/>
          <p:nvPr/>
        </p:nvSpPr>
        <p:spPr>
          <a:xfrm>
            <a:off x="6368796" y="5280660"/>
            <a:ext cx="384048" cy="384048"/>
          </a:xfrm>
          <a:prstGeom prst="ellipse">
            <a:avLst/>
          </a:prstGeom>
          <a:solidFill>
            <a:srgbClr val="1E2761"/>
          </a:solidFill>
          <a:ln/>
        </p:spPr>
      </p:sp>
      <p:sp>
        <p:nvSpPr>
          <p:cNvPr id="34" name="Text 32"/>
          <p:cNvSpPr/>
          <p:nvPr/>
        </p:nvSpPr>
        <p:spPr>
          <a:xfrm>
            <a:off x="6368796" y="5280660"/>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8</a:t>
            </a:r>
            <a:endParaRPr lang="en-US" sz="1400" dirty="0"/>
          </a:p>
        </p:txBody>
      </p:sp>
      <p:sp>
        <p:nvSpPr>
          <p:cNvPr id="35" name="Text 33"/>
          <p:cNvSpPr/>
          <p:nvPr/>
        </p:nvSpPr>
        <p:spPr>
          <a:xfrm>
            <a:off x="6899148" y="5262372"/>
            <a:ext cx="4604004" cy="690372"/>
          </a:xfrm>
          <a:prstGeom prst="rect">
            <a:avLst/>
          </a:prstGeom>
          <a:noFill/>
          <a:ln/>
        </p:spPr>
        <p:txBody>
          <a:bodyPr wrap="square" lIns="0" tIns="0" rIns="0" bIns="0" rtlCol="0" anchor="t"/>
          <a:lstStyle/>
          <a:p>
            <a:pPr marL="0" indent="0">
              <a:spcAft>
                <a:spcPts val="500"/>
              </a:spcAft>
              <a:buNone/>
            </a:pPr>
            <a:r>
              <a:rPr lang="en-US" sz="1450" b="1" dirty="0">
                <a:solidFill>
                  <a:srgbClr val="1E2761"/>
                </a:solidFill>
                <a:latin typeface="Calibri" pitchFamily="34" charset="0"/>
                <a:ea typeface="Calibri" pitchFamily="34" charset="-122"/>
                <a:cs typeface="Calibri" pitchFamily="34" charset="-120"/>
              </a:rPr>
              <a:t>Recursos: 10 días</a:t>
            </a:r>
            <a:endParaRPr lang="en-US" sz="1450" dirty="0"/>
          </a:p>
          <a:p>
            <a:pPr marL="0" indent="0">
              <a:buNone/>
            </a:pPr>
            <a:r>
              <a:rPr lang="en-US" sz="1150" dirty="0">
                <a:solidFill>
                  <a:srgbClr val="5A6480"/>
                </a:solidFill>
                <a:latin typeface="Calibri" pitchFamily="34" charset="0"/>
                <a:ea typeface="Calibri" pitchFamily="34" charset="-122"/>
                <a:cs typeface="Calibri" pitchFamily="34" charset="-120"/>
              </a:rPr>
              <a:t>Sustentados y oportunos; la apelación obligatoria abre el acceso al juez.</a:t>
            </a:r>
            <a:endParaRPr lang="en-US" sz="1450" dirty="0"/>
          </a:p>
        </p:txBody>
      </p:sp>
      <p:sp>
        <p:nvSpPr>
          <p:cNvPr id="36" name="Text 34"/>
          <p:cNvSpPr/>
          <p:nvPr/>
        </p:nvSpPr>
        <p:spPr>
          <a:xfrm>
            <a:off x="502920" y="6473952"/>
            <a:ext cx="6858000" cy="274320"/>
          </a:xfrm>
          <a:prstGeom prst="rect">
            <a:avLst/>
          </a:prstGeom>
          <a:noFill/>
          <a:ln/>
        </p:spPr>
        <p:txBody>
          <a:bodyPr wrap="square" lIns="0" tIns="0" rIns="0" bIns="0" rtlCol="0" anchor="ctr"/>
          <a:lstStyle/>
          <a:p>
            <a:pPr marL="0" indent="0">
              <a:buNone/>
            </a:pPr>
            <a:r>
              <a:rPr lang="en-US" sz="900" dirty="0">
                <a:solidFill>
                  <a:srgbClr val="5A6480"/>
                </a:solidFill>
                <a:latin typeface="Calibri" pitchFamily="34" charset="0"/>
                <a:ea typeface="Calibri" pitchFamily="34" charset="-122"/>
                <a:cs typeface="Calibri" pitchFamily="34" charset="-120"/>
              </a:rPr>
              <a:t>Consultorios Jurídicos — Universidad de Nariño · Área de Derecho Público</a:t>
            </a:r>
            <a:endParaRPr lang="en-US" sz="900" dirty="0"/>
          </a:p>
        </p:txBody>
      </p:sp>
      <p:sp>
        <p:nvSpPr>
          <p:cNvPr id="37" name="Text 35"/>
          <p:cNvSpPr/>
          <p:nvPr/>
        </p:nvSpPr>
        <p:spPr>
          <a:xfrm>
            <a:off x="11338560" y="6473952"/>
            <a:ext cx="457200" cy="274320"/>
          </a:xfrm>
          <a:prstGeom prst="rect">
            <a:avLst/>
          </a:prstGeom>
          <a:noFill/>
          <a:ln/>
        </p:spPr>
        <p:txBody>
          <a:bodyPr wrap="square" lIns="0" tIns="0" rIns="0" bIns="0" rtlCol="0" anchor="ctr"/>
          <a:lstStyle/>
          <a:p>
            <a:pPr marL="0" indent="0" algn="r">
              <a:buNone/>
            </a:pPr>
            <a:r>
              <a:rPr lang="en-US" sz="900" dirty="0">
                <a:solidFill>
                  <a:srgbClr val="5A6480"/>
                </a:solidFill>
                <a:latin typeface="Calibri" pitchFamily="34" charset="0"/>
                <a:ea typeface="Calibri" pitchFamily="34" charset="-122"/>
                <a:cs typeface="Calibri" pitchFamily="34" charset="-120"/>
              </a:rPr>
              <a:t>34</a:t>
            </a:r>
            <a:endParaRPr lang="en-US" sz="9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E2761"/>
          </a:solidFill>
          <a:ln/>
        </p:spPr>
      </p:sp>
      <p:sp>
        <p:nvSpPr>
          <p:cNvPr id="3" name="Shape 1"/>
          <p:cNvSpPr/>
          <p:nvPr/>
        </p:nvSpPr>
        <p:spPr>
          <a:xfrm>
            <a:off x="5705856" y="1051560"/>
            <a:ext cx="777240" cy="777240"/>
          </a:xfrm>
          <a:prstGeom prst="ellipse">
            <a:avLst/>
          </a:prstGeom>
          <a:solidFill>
            <a:srgbClr val="B08D3C"/>
          </a:solidFill>
          <a:ln/>
        </p:spPr>
      </p:sp>
      <p:pic>
        <p:nvPicPr>
          <p:cNvPr id="4" name="Image 0" descr="icons/scale-w.png"/>
          <p:cNvPicPr>
            <a:picLocks noChangeAspect="1"/>
          </p:cNvPicPr>
          <p:nvPr/>
        </p:nvPicPr>
        <p:blipFill>
          <a:blip r:embed="rId3"/>
          <a:stretch>
            <a:fillRect/>
          </a:stretch>
        </p:blipFill>
        <p:spPr>
          <a:xfrm>
            <a:off x="5907938" y="1253642"/>
            <a:ext cx="373075" cy="373075"/>
          </a:xfrm>
          <a:prstGeom prst="rect">
            <a:avLst/>
          </a:prstGeom>
        </p:spPr>
      </p:pic>
      <p:sp>
        <p:nvSpPr>
          <p:cNvPr id="5" name="Text 2"/>
          <p:cNvSpPr/>
          <p:nvPr/>
        </p:nvSpPr>
        <p:spPr>
          <a:xfrm>
            <a:off x="731520" y="2148840"/>
            <a:ext cx="10725912" cy="1005840"/>
          </a:xfrm>
          <a:prstGeom prst="rect">
            <a:avLst/>
          </a:prstGeom>
          <a:noFill/>
          <a:ln/>
        </p:spPr>
        <p:txBody>
          <a:bodyPr wrap="square" lIns="0" tIns="0" rIns="0" bIns="0" rtlCol="0" anchor="ctr"/>
          <a:lstStyle/>
          <a:p>
            <a:pPr marL="0" indent="0" algn="ctr">
              <a:buNone/>
            </a:pPr>
            <a:r>
              <a:rPr lang="en-US" sz="5400" b="1" dirty="0">
                <a:solidFill>
                  <a:srgbClr val="FFFFFF"/>
                </a:solidFill>
                <a:latin typeface="Cambria" pitchFamily="34" charset="0"/>
                <a:ea typeface="Cambria" pitchFamily="34" charset="-122"/>
                <a:cs typeface="Cambria" pitchFamily="34" charset="-120"/>
              </a:rPr>
              <a:t>Gracias</a:t>
            </a:r>
            <a:endParaRPr lang="en-US" sz="5400" dirty="0"/>
          </a:p>
        </p:txBody>
      </p:sp>
      <p:sp>
        <p:nvSpPr>
          <p:cNvPr id="6" name="Text 3"/>
          <p:cNvSpPr/>
          <p:nvPr/>
        </p:nvSpPr>
        <p:spPr>
          <a:xfrm>
            <a:off x="1371600" y="3291840"/>
            <a:ext cx="9445752" cy="868680"/>
          </a:xfrm>
          <a:prstGeom prst="rect">
            <a:avLst/>
          </a:prstGeom>
          <a:noFill/>
          <a:ln/>
        </p:spPr>
        <p:txBody>
          <a:bodyPr wrap="square" lIns="0" tIns="0" rIns="0" bIns="0" rtlCol="0" anchor="ctr"/>
          <a:lstStyle/>
          <a:p>
            <a:pPr marL="0" indent="0" algn="ctr">
              <a:buNone/>
            </a:pPr>
            <a:r>
              <a:rPr lang="en-US" sz="1700" i="1" dirty="0">
                <a:solidFill>
                  <a:srgbClr val="CADCFC"/>
                </a:solidFill>
                <a:latin typeface="Calibri" pitchFamily="34" charset="0"/>
                <a:ea typeface="Calibri" pitchFamily="34" charset="-122"/>
                <a:cs typeface="Calibri" pitchFamily="34" charset="-120"/>
              </a:rPr>
              <a:t>El Derecho Público es la herramienta con la que nuestros usuarios,</a:t>
            </a:r>
            <a:endParaRPr lang="en-US" sz="1700" dirty="0"/>
          </a:p>
          <a:p>
            <a:pPr marL="0" indent="0" algn="ctr">
              <a:buNone/>
            </a:pPr>
            <a:r>
              <a:rPr lang="en-US" sz="1700" i="1" dirty="0">
                <a:solidFill>
                  <a:srgbClr val="CADCFC"/>
                </a:solidFill>
                <a:latin typeface="Calibri" pitchFamily="34" charset="0"/>
                <a:ea typeface="Calibri" pitchFamily="34" charset="-122"/>
                <a:cs typeface="Calibri" pitchFamily="34" charset="-120"/>
              </a:rPr>
              <a:t>las personas más vulnerables, le hablan de tú a tú al Estado.</a:t>
            </a:r>
            <a:endParaRPr lang="en-US" sz="1700" dirty="0"/>
          </a:p>
        </p:txBody>
      </p:sp>
      <p:sp>
        <p:nvSpPr>
          <p:cNvPr id="7" name="Shape 4"/>
          <p:cNvSpPr/>
          <p:nvPr/>
        </p:nvSpPr>
        <p:spPr>
          <a:xfrm>
            <a:off x="4956048" y="4434840"/>
            <a:ext cx="2286000" cy="0"/>
          </a:xfrm>
          <a:prstGeom prst="line">
            <a:avLst/>
          </a:prstGeom>
          <a:noFill/>
          <a:ln w="25400">
            <a:solidFill>
              <a:srgbClr val="B08D3C"/>
            </a:solidFill>
            <a:prstDash val="solid"/>
          </a:ln>
        </p:spPr>
      </p:sp>
      <p:sp>
        <p:nvSpPr>
          <p:cNvPr id="8" name="Text 5"/>
          <p:cNvSpPr/>
          <p:nvPr/>
        </p:nvSpPr>
        <p:spPr>
          <a:xfrm>
            <a:off x="1371600" y="4709160"/>
            <a:ext cx="9445752" cy="1371600"/>
          </a:xfrm>
          <a:prstGeom prst="rect">
            <a:avLst/>
          </a:prstGeom>
          <a:noFill/>
          <a:ln/>
        </p:spPr>
        <p:txBody>
          <a:bodyPr wrap="square" lIns="0" tIns="0" rIns="0" bIns="0" rtlCol="0" anchor="ctr"/>
          <a:lstStyle/>
          <a:p>
            <a:pPr marL="0" indent="0" algn="ctr">
              <a:spcAft>
                <a:spcPts val="600"/>
              </a:spcAft>
              <a:buNone/>
            </a:pPr>
            <a:r>
              <a:rPr lang="en-US" sz="2000" b="1" dirty="0">
                <a:solidFill>
                  <a:srgbClr val="B08D3C"/>
                </a:solidFill>
                <a:latin typeface="Calibri" pitchFamily="34" charset="0"/>
                <a:ea typeface="Calibri" pitchFamily="34" charset="-122"/>
                <a:cs typeface="Calibri" pitchFamily="34" charset="-120"/>
              </a:rPr>
              <a:t>¿Preguntas?</a:t>
            </a:r>
            <a:endParaRPr lang="en-US" sz="2000" dirty="0"/>
          </a:p>
          <a:p>
            <a:pPr marL="0" indent="0" algn="ctr">
              <a:spcAft>
                <a:spcPts val="600"/>
              </a:spcAft>
              <a:buNone/>
            </a:pPr>
            <a:r>
              <a:rPr lang="en-US" sz="1350" dirty="0">
                <a:solidFill>
                  <a:srgbClr val="FFFFFF"/>
                </a:solidFill>
                <a:latin typeface="Calibri" pitchFamily="34" charset="0"/>
                <a:ea typeface="Calibri" pitchFamily="34" charset="-122"/>
                <a:cs typeface="Calibri" pitchFamily="34" charset="-120"/>
              </a:rPr>
              <a:t>Gustavo Andrés Rojas Pereira · Docente Asesor — Área de Derecho Público</a:t>
            </a:r>
            <a:endParaRPr lang="en-US" sz="2000" dirty="0"/>
          </a:p>
          <a:p>
            <a:pPr marL="0" indent="0" algn="ctr">
              <a:spcAft>
                <a:spcPts val="600"/>
              </a:spcAft>
              <a:buNone/>
            </a:pPr>
            <a:r>
              <a:rPr lang="en-US" sz="1200" dirty="0">
                <a:solidFill>
                  <a:srgbClr val="CADCFC"/>
                </a:solidFill>
                <a:latin typeface="Calibri" pitchFamily="34" charset="0"/>
                <a:ea typeface="Calibri" pitchFamily="34" charset="-122"/>
                <a:cs typeface="Calibri" pitchFamily="34" charset="-120"/>
              </a:rPr>
              <a:t>Consultorios Jurídicos y Centro de Conciliación "Eduardo Alvarado Hurtado" · Universidad de Nariño</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7737</Words>
  <Application>Microsoft Office PowerPoint</Application>
  <PresentationFormat>Panorámica</PresentationFormat>
  <Paragraphs>576</Paragraphs>
  <Slides>35</Slides>
  <Notes>35</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35</vt:i4>
      </vt:variant>
    </vt:vector>
  </HeadingPairs>
  <TitlesOfParts>
    <vt:vector size="39" baseType="lpstr">
      <vt:lpstr>Arial</vt:lpstr>
      <vt:lpstr>Calibri</vt:lpstr>
      <vt:lpstr>Cambria</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GUSTAVO ANDRES ROJAS PEREIRA</cp:lastModifiedBy>
  <cp:revision>1</cp:revision>
  <dcterms:created xsi:type="dcterms:W3CDTF">2026-08-13T04:08:49Z</dcterms:created>
  <dcterms:modified xsi:type="dcterms:W3CDTF">2026-08-13T04:19:06Z</dcterms:modified>
</cp:coreProperties>
</file>