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4630400" cy="8229600"/>
  <p:notesSz cx="8229600" cy="14630400"/>
  <p:embeddedFontLst>
    <p:embeddedFont>
      <p:font typeface="Brygada 1918 Semi Bold"/>
      <p:regular r:id="rId27"/>
    </p:embeddedFont>
    <p:embeddedFont>
      <p:font typeface="Brygada 1918 Semi Bold"/>
      <p:regular r:id="rId28"/>
    </p:embeddedFont>
    <p:embeddedFont>
      <p:font typeface="Brygada 1918 Semi Bold"/>
      <p:regular r:id="rId29"/>
    </p:embeddedFont>
    <p:embeddedFont>
      <p:font typeface="Brygada 1918 Semi Bold"/>
      <p:regular r:id="rId30"/>
    </p:embeddedFont>
    <p:embeddedFont>
      <p:font typeface="Brygada 1918"/>
      <p:regular r:id="rId31"/>
    </p:embeddedFont>
    <p:embeddedFont>
      <p:font typeface="Brygada 1918"/>
      <p:regular r:id="rId32"/>
    </p:embeddedFont>
    <p:embeddedFont>
      <p:font typeface="Brygada 1918"/>
      <p:regular r:id="rId33"/>
    </p:embeddedFont>
    <p:embeddedFont>
      <p:font typeface="Brygada 1918"/>
      <p:regular r:id="rId3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openxmlformats.org/officeDocument/2006/relationships/font" Target="fonts/font1.fntdata"/><Relationship Id="rId28" Type="http://schemas.openxmlformats.org/officeDocument/2006/relationships/font" Target="fonts/font2.fntdata"/><Relationship Id="rId29" Type="http://schemas.openxmlformats.org/officeDocument/2006/relationships/font" Target="fonts/font3.fntdata"/><Relationship Id="rId30" Type="http://schemas.openxmlformats.org/officeDocument/2006/relationships/font" Target="fonts/font4.fntdata"/><Relationship Id="rId31" Type="http://schemas.openxmlformats.org/officeDocument/2006/relationships/font" Target="fonts/font5.fntdata"/><Relationship Id="rId32" Type="http://schemas.openxmlformats.org/officeDocument/2006/relationships/font" Target="fonts/font6.fntdata"/><Relationship Id="rId33" Type="http://schemas.openxmlformats.org/officeDocument/2006/relationships/font" Target="fonts/font7.fntdata"/><Relationship Id="rId3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6.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7.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8.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5.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7.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8.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20.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image" Target="../media/image-20-9.png"/><Relationship Id="rId10" Type="http://schemas.openxmlformats.org/officeDocument/2006/relationships/image" Target="../media/image-20-10.png"/><Relationship Id="rId11" Type="http://schemas.openxmlformats.org/officeDocument/2006/relationships/image" Target="../media/image-20-11.png"/><Relationship Id="rId12" Type="http://schemas.openxmlformats.org/officeDocument/2006/relationships/slideLayout" Target="../slideLayouts/slideLayout21.xml"/><Relationship Id="rId1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93790" y="1692354"/>
            <a:ext cx="5524500"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Población del Estado</a:t>
            </a:r>
            <a:endParaRPr lang="en-US" sz="3900" dirty="0"/>
          </a:p>
        </p:txBody>
      </p:sp>
      <p:sp>
        <p:nvSpPr>
          <p:cNvPr id="3" name="Text 1"/>
          <p:cNvSpPr/>
          <p:nvPr/>
        </p:nvSpPr>
        <p:spPr>
          <a:xfrm>
            <a:off x="793790" y="2709267"/>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Las personas que pertenecen a un Estado componen la población de éste, desempeñando un papel fundamental desde el punto de vista jurídico. Esta población presenta una dualidad fascinante: puede ser considerada tanto como objeto como sujeto de la actividad estatal.</a:t>
            </a:r>
            <a:endParaRPr lang="en-US" sz="1550" dirty="0"/>
          </a:p>
        </p:txBody>
      </p:sp>
      <p:sp>
        <p:nvSpPr>
          <p:cNvPr id="4" name="Shape 2"/>
          <p:cNvSpPr/>
          <p:nvPr/>
        </p:nvSpPr>
        <p:spPr>
          <a:xfrm>
            <a:off x="793790" y="3567589"/>
            <a:ext cx="6422231" cy="2111335"/>
          </a:xfrm>
          <a:prstGeom prst="roundRect">
            <a:avLst>
              <a:gd name="adj" fmla="val 14101"/>
            </a:avLst>
          </a:prstGeom>
          <a:solidFill>
            <a:srgbClr val="626C3B"/>
          </a:solidFill>
          <a:ln w="7620">
            <a:solidFill>
              <a:srgbClr val="7B8554"/>
            </a:solidFill>
            <a:prstDash val="solid"/>
          </a:ln>
        </p:spPr>
      </p:sp>
      <p:sp>
        <p:nvSpPr>
          <p:cNvPr id="5" name="Text 3"/>
          <p:cNvSpPr/>
          <p:nvPr/>
        </p:nvSpPr>
        <p:spPr>
          <a:xfrm>
            <a:off x="999768" y="377356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Como Pobladores</a:t>
            </a:r>
            <a:endParaRPr lang="en-US" sz="1950" dirty="0"/>
          </a:p>
        </p:txBody>
      </p:sp>
      <p:sp>
        <p:nvSpPr>
          <p:cNvPr id="6" name="Text 4"/>
          <p:cNvSpPr/>
          <p:nvPr/>
        </p:nvSpPr>
        <p:spPr>
          <a:xfrm>
            <a:off x="999768" y="4202787"/>
            <a:ext cx="6010275" cy="1270159"/>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Las personas se hallan sometidas a la autoridad política y forman el objeto del ejercicio del poder estatal. En esta dimensión, los individuos son destinatarios de las decisiones y normativas gubernamentales.</a:t>
            </a:r>
            <a:endParaRPr lang="en-US" sz="1550" dirty="0"/>
          </a:p>
        </p:txBody>
      </p:sp>
      <p:sp>
        <p:nvSpPr>
          <p:cNvPr id="7" name="Shape 5"/>
          <p:cNvSpPr/>
          <p:nvPr/>
        </p:nvSpPr>
        <p:spPr>
          <a:xfrm>
            <a:off x="7414379" y="3567589"/>
            <a:ext cx="6422231" cy="2111335"/>
          </a:xfrm>
          <a:prstGeom prst="roundRect">
            <a:avLst>
              <a:gd name="adj" fmla="val 14101"/>
            </a:avLst>
          </a:prstGeom>
          <a:solidFill>
            <a:srgbClr val="83792E"/>
          </a:solidFill>
          <a:ln w="7620">
            <a:solidFill>
              <a:srgbClr val="9C9247"/>
            </a:solidFill>
            <a:prstDash val="solid"/>
          </a:ln>
        </p:spPr>
      </p:sp>
      <p:sp>
        <p:nvSpPr>
          <p:cNvPr id="8" name="Text 6"/>
          <p:cNvSpPr/>
          <p:nvPr/>
        </p:nvSpPr>
        <p:spPr>
          <a:xfrm>
            <a:off x="7620357" y="377356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Como Ciudadanos</a:t>
            </a:r>
            <a:endParaRPr lang="en-US" sz="1950" dirty="0"/>
          </a:p>
        </p:txBody>
      </p:sp>
      <p:sp>
        <p:nvSpPr>
          <p:cNvPr id="9" name="Text 7"/>
          <p:cNvSpPr/>
          <p:nvPr/>
        </p:nvSpPr>
        <p:spPr>
          <a:xfrm>
            <a:off x="7620357" y="4202787"/>
            <a:ext cx="6010275" cy="952619"/>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Participan activamente en la formación de la voluntad general y son sujetos de la actividad del Estado. Aquí ejercen derechos políticos y contribuyen a la construcción democrática.</a:t>
            </a:r>
            <a:endParaRPr lang="en-US" sz="1550" dirty="0"/>
          </a:p>
        </p:txBody>
      </p:sp>
      <p:sp>
        <p:nvSpPr>
          <p:cNvPr id="10" name="Text 8"/>
          <p:cNvSpPr/>
          <p:nvPr/>
        </p:nvSpPr>
        <p:spPr>
          <a:xfrm>
            <a:off x="793790" y="5902166"/>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Este doble comportamiento se sintetiza en una paradoja fundamental: la población actúa simultáneamente como el soberano, por una parte, y el pueblo, por la otra, creando la base de la legitimidad democrática moderna.</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301710"/>
            <a:ext cx="11743611"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El Status Personal y los Derechos Constitucionales</a:t>
            </a:r>
            <a:endParaRPr lang="en-US" sz="3900" dirty="0"/>
          </a:p>
        </p:txBody>
      </p:sp>
      <p:sp>
        <p:nvSpPr>
          <p:cNvPr id="3" name="Text 1"/>
          <p:cNvSpPr/>
          <p:nvPr/>
        </p:nvSpPr>
        <p:spPr>
          <a:xfrm>
            <a:off x="793790" y="2318623"/>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calidad de miembros de la comunidad jurídicamente organizada supone necesariamente la existencia de una esfera de derechos públicos constitucionales en favor de quienes poseen el carácter de personas. Esta condición establece las bases fundamentales de la ciudadanía moderna.</a:t>
            </a:r>
            <a:endParaRPr lang="en-US" sz="1550" dirty="0"/>
          </a:p>
        </p:txBody>
      </p:sp>
      <p:sp>
        <p:nvSpPr>
          <p:cNvPr id="4" name="Text 2"/>
          <p:cNvSpPr/>
          <p:nvPr/>
        </p:nvSpPr>
        <p:spPr>
          <a:xfrm>
            <a:off x="1091446" y="3717727"/>
            <a:ext cx="127451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conjunto de derechos que el individuo puede hacer valer frente al Estado constituye lo que en la terminología jurídica recibe la denominación de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status personal</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5" name="Shape 3"/>
          <p:cNvSpPr/>
          <p:nvPr/>
        </p:nvSpPr>
        <p:spPr>
          <a:xfrm>
            <a:off x="793790" y="3494484"/>
            <a:ext cx="22860" cy="1081564"/>
          </a:xfrm>
          <a:prstGeom prst="rect">
            <a:avLst/>
          </a:prstGeom>
          <a:solidFill>
            <a:srgbClr val="626C3B"/>
          </a:solidFill>
          <a:ln/>
        </p:spPr>
      </p:sp>
      <p:sp>
        <p:nvSpPr>
          <p:cNvPr id="6" name="Text 4"/>
          <p:cNvSpPr/>
          <p:nvPr/>
        </p:nvSpPr>
        <p:spPr>
          <a:xfrm>
            <a:off x="793790" y="4799290"/>
            <a:ext cx="13042821"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En Colombia, la Constitución Política reconoce un amplio catálogo de derechos que garantizan al ciudadano múltiples dimensiones de su existencia: su libertad personal, derechos políticos fundamentales como elegir y ser elegidos, mecanismos de participación y control ciudadano, dignidad humana, acceso garantizado a servicios esenciales como educación y salud, oportunidades de empleo, libertad económica y empresarial, y el derecho fundamental a decidir autónomamente sobre su propio proyecto de vida.</a:t>
            </a:r>
            <a:endParaRPr lang="en-US" sz="1550" dirty="0"/>
          </a:p>
        </p:txBody>
      </p:sp>
      <p:sp>
        <p:nvSpPr>
          <p:cNvPr id="7" name="Text 5"/>
          <p:cNvSpPr/>
          <p:nvPr/>
        </p:nvSpPr>
        <p:spPr>
          <a:xfrm>
            <a:off x="793790" y="629269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Estos derechos constituyen el núcleo de la relación jurídica entre el individuo y el Estado, estableciendo límites claros al poder público y garantías efectivas para la persona humana.</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367433"/>
            <a:ext cx="10869811"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El Poder: Fundamento de la Convivencia Social</a:t>
            </a:r>
            <a:endParaRPr lang="en-US" sz="3900" dirty="0"/>
          </a:p>
        </p:txBody>
      </p:sp>
      <p:sp>
        <p:nvSpPr>
          <p:cNvPr id="3" name="Text 1"/>
          <p:cNvSpPr/>
          <p:nvPr/>
        </p:nvSpPr>
        <p:spPr>
          <a:xfrm>
            <a:off x="793790" y="2384346"/>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En todas las sociedades humanas, la convivencia pacífica es posible gracias a la existencia de un poder político que se instituye sobre los intereses y voluntades particulares. El Estado, como organización que concentra este poder en las civilizaciones desarrolladas, debe conseguir el bien común mediante distintas formas de gobierno a lo largo de la historia.</a:t>
            </a:r>
            <a:endParaRPr lang="en-US" sz="1550" dirty="0"/>
          </a:p>
        </p:txBody>
      </p:sp>
      <p:pic>
        <p:nvPicPr>
          <p:cNvPr id="4" name="Image 0" descr="preencoded.png">    </p:cNvPr>
          <p:cNvPicPr>
            <a:picLocks noChangeAspect="1"/>
          </p:cNvPicPr>
          <p:nvPr/>
        </p:nvPicPr>
        <p:blipFill>
          <a:blip r:embed="rId1"/>
          <a:stretch>
            <a:fillRect/>
          </a:stretch>
        </p:blipFill>
        <p:spPr>
          <a:xfrm>
            <a:off x="793790" y="3560207"/>
            <a:ext cx="496133" cy="496133"/>
          </a:xfrm>
          <a:prstGeom prst="rect">
            <a:avLst/>
          </a:prstGeom>
        </p:spPr>
      </p:pic>
      <p:sp>
        <p:nvSpPr>
          <p:cNvPr id="5" name="Text 2"/>
          <p:cNvSpPr/>
          <p:nvPr/>
        </p:nvSpPr>
        <p:spPr>
          <a:xfrm>
            <a:off x="793790" y="4304348"/>
            <a:ext cx="2780228"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Capacidad de Dirección</a:t>
            </a:r>
            <a:endParaRPr lang="en-US" sz="1950" dirty="0"/>
          </a:p>
        </p:txBody>
      </p:sp>
      <p:sp>
        <p:nvSpPr>
          <p:cNvPr id="6" name="Text 3"/>
          <p:cNvSpPr/>
          <p:nvPr/>
        </p:nvSpPr>
        <p:spPr>
          <a:xfrm>
            <a:off x="793790" y="4733568"/>
            <a:ext cx="4182189"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poder es la capacidad de acción que tienen unos individuos para dirigir e influir sobre otros, estableciendo jerarquías necesarias para el funcionamiento social.</a:t>
            </a:r>
            <a:endParaRPr lang="en-US" sz="1550" dirty="0"/>
          </a:p>
        </p:txBody>
      </p:sp>
      <p:pic>
        <p:nvPicPr>
          <p:cNvPr id="7" name="Image 1" descr="preencoded.png">    </p:cNvPr>
          <p:cNvPicPr>
            <a:picLocks noChangeAspect="1"/>
          </p:cNvPicPr>
          <p:nvPr/>
        </p:nvPicPr>
        <p:blipFill>
          <a:blip r:embed="rId2"/>
          <a:stretch>
            <a:fillRect/>
          </a:stretch>
        </p:blipFill>
        <p:spPr>
          <a:xfrm>
            <a:off x="5223986" y="3560207"/>
            <a:ext cx="496133" cy="496133"/>
          </a:xfrm>
          <a:prstGeom prst="rect">
            <a:avLst/>
          </a:prstGeom>
        </p:spPr>
      </p:pic>
      <p:sp>
        <p:nvSpPr>
          <p:cNvPr id="8" name="Text 4"/>
          <p:cNvSpPr/>
          <p:nvPr/>
        </p:nvSpPr>
        <p:spPr>
          <a:xfrm>
            <a:off x="5223986" y="430434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Toma de Decisiones</a:t>
            </a:r>
            <a:endParaRPr lang="en-US" sz="1950" dirty="0"/>
          </a:p>
        </p:txBody>
      </p:sp>
      <p:sp>
        <p:nvSpPr>
          <p:cNvPr id="9" name="Text 5"/>
          <p:cNvSpPr/>
          <p:nvPr/>
        </p:nvSpPr>
        <p:spPr>
          <a:xfrm>
            <a:off x="5223986" y="4733568"/>
            <a:ext cx="4182308"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Representa la capacidad de tomar e imponer decisiones que tiene una persona o grupo dentro de un sistema social, ejercida sobre otras personas o grupos.</a:t>
            </a:r>
            <a:endParaRPr lang="en-US" sz="1550" dirty="0"/>
          </a:p>
        </p:txBody>
      </p:sp>
      <p:pic>
        <p:nvPicPr>
          <p:cNvPr id="10" name="Image 2" descr="preencoded.png">    </p:cNvPr>
          <p:cNvPicPr>
            <a:picLocks noChangeAspect="1"/>
          </p:cNvPicPr>
          <p:nvPr/>
        </p:nvPicPr>
        <p:blipFill>
          <a:blip r:embed="rId3"/>
          <a:stretch>
            <a:fillRect/>
          </a:stretch>
        </p:blipFill>
        <p:spPr>
          <a:xfrm>
            <a:off x="9654302" y="3560207"/>
            <a:ext cx="496133" cy="496133"/>
          </a:xfrm>
          <a:prstGeom prst="rect">
            <a:avLst/>
          </a:prstGeom>
        </p:spPr>
      </p:pic>
      <p:sp>
        <p:nvSpPr>
          <p:cNvPr id="11" name="Text 6"/>
          <p:cNvSpPr/>
          <p:nvPr/>
        </p:nvSpPr>
        <p:spPr>
          <a:xfrm>
            <a:off x="9654302" y="4304348"/>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Orden y Bienestar</a:t>
            </a:r>
            <a:endParaRPr lang="en-US" sz="1950" dirty="0"/>
          </a:p>
        </p:txBody>
      </p:sp>
      <p:sp>
        <p:nvSpPr>
          <p:cNvPr id="12" name="Text 7"/>
          <p:cNvSpPr/>
          <p:nvPr/>
        </p:nvSpPr>
        <p:spPr>
          <a:xfrm>
            <a:off x="9654302" y="4733568"/>
            <a:ext cx="4182308"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Cuando procede del Estado, el poder busca establecer un orden de convivencia y crear las condiciones de desarrollo y bienestar ciudadano.</a:t>
            </a:r>
            <a:endParaRPr lang="en-US" sz="1550" dirty="0"/>
          </a:p>
        </p:txBody>
      </p:sp>
      <p:sp>
        <p:nvSpPr>
          <p:cNvPr id="13" name="Text 8"/>
          <p:cNvSpPr/>
          <p:nvPr/>
        </p:nvSpPr>
        <p:spPr>
          <a:xfrm>
            <a:off x="793790" y="6226969"/>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capacidad se desarrolla en una relación dinámica, conflictiva y asimétrica, donde el poder legítimo del Estado tiene como finalidad última la construcción de sociedades más justas y prósperas para todos sus miembros.</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1647" y="544235"/>
            <a:ext cx="8898255" cy="618530"/>
          </a:xfrm>
          <a:prstGeom prst="rect">
            <a:avLst/>
          </a:prstGeom>
          <a:noFill/>
          <a:ln/>
        </p:spPr>
        <p:txBody>
          <a:bodyPr wrap="none" lIns="0" tIns="0" rIns="0" bIns="0" rtlCol="0" anchor="t"/>
          <a:lstStyle/>
          <a:p>
            <a:pPr algn="l" indent="0" marL="0">
              <a:lnSpc>
                <a:spcPts val="4850"/>
              </a:lnSpc>
              <a:buNone/>
            </a:pPr>
            <a:r>
              <a:rPr lang="en-US" sz="3850" dirty="0">
                <a:solidFill>
                  <a:srgbClr val="403011"/>
                </a:solidFill>
                <a:latin typeface="Brygada 1918 Semi Bold" pitchFamily="34" charset="0"/>
                <a:ea typeface="Brygada 1918 Semi Bold" pitchFamily="34" charset="-122"/>
                <a:cs typeface="Brygada 1918 Semi Bold" pitchFamily="34" charset="-120"/>
              </a:rPr>
              <a:t>Tipos de Poder: Coactivo y No Coactivo</a:t>
            </a:r>
            <a:endParaRPr lang="en-US" sz="3850" dirty="0"/>
          </a:p>
        </p:txBody>
      </p:sp>
      <p:sp>
        <p:nvSpPr>
          <p:cNvPr id="3" name="Text 1"/>
          <p:cNvSpPr/>
          <p:nvPr/>
        </p:nvSpPr>
        <p:spPr>
          <a:xfrm>
            <a:off x="791647" y="1637705"/>
            <a:ext cx="7635002" cy="1266349"/>
          </a:xfrm>
          <a:prstGeom prst="rect">
            <a:avLst/>
          </a:prstGeom>
          <a:noFill/>
          <a:ln/>
        </p:spPr>
        <p:txBody>
          <a:bodyPr wrap="square" lIns="0" tIns="0" rIns="0" bIns="0" rtlCol="0" anchor="t"/>
          <a:lstStyle/>
          <a:p>
            <a:pPr algn="l" indent="0" marL="0">
              <a:lnSpc>
                <a:spcPts val="2450"/>
              </a:lnSpc>
              <a:buNone/>
            </a:pPr>
            <a:r>
              <a:rPr lang="en-US" sz="1550" dirty="0">
                <a:solidFill>
                  <a:srgbClr val="403011"/>
                </a:solidFill>
                <a:latin typeface="Brygada 1918" pitchFamily="34" charset="0"/>
                <a:ea typeface="Brygada 1918" pitchFamily="34" charset="-122"/>
                <a:cs typeface="Brygada 1918" pitchFamily="34" charset="-120"/>
              </a:rPr>
              <a:t>El poder se manifiesta en diferentes modalidades según su capacidad de hacer cumplir sus determinaciones. Esta distinción es fundamental para comprender la naturaleza del poder estatal y su diferencia con otras formas de organización social.</a:t>
            </a:r>
            <a:endParaRPr lang="en-US" sz="1550" dirty="0"/>
          </a:p>
        </p:txBody>
      </p:sp>
      <p:sp>
        <p:nvSpPr>
          <p:cNvPr id="4" name="Text 2"/>
          <p:cNvSpPr/>
          <p:nvPr/>
        </p:nvSpPr>
        <p:spPr>
          <a:xfrm>
            <a:off x="791647" y="3101935"/>
            <a:ext cx="3839170" cy="371118"/>
          </a:xfrm>
          <a:prstGeom prst="rect">
            <a:avLst/>
          </a:prstGeom>
          <a:noFill/>
          <a:ln/>
        </p:spPr>
        <p:txBody>
          <a:bodyPr wrap="none" lIns="0" tIns="0" rIns="0" bIns="0" rtlCol="0" anchor="t"/>
          <a:lstStyle/>
          <a:p>
            <a:pPr algn="l" indent="0" marL="0">
              <a:lnSpc>
                <a:spcPts val="2900"/>
              </a:lnSpc>
              <a:buNone/>
            </a:pPr>
            <a:r>
              <a:rPr lang="en-US" sz="2300" dirty="0">
                <a:solidFill>
                  <a:srgbClr val="403011"/>
                </a:solidFill>
                <a:latin typeface="Brygada 1918 Semi Bold" pitchFamily="34" charset="0"/>
                <a:ea typeface="Brygada 1918 Semi Bold" pitchFamily="34" charset="-122"/>
                <a:cs typeface="Brygada 1918 Semi Bold" pitchFamily="34" charset="-120"/>
              </a:rPr>
              <a:t>Poder Simple o No Coactivo</a:t>
            </a:r>
            <a:endParaRPr lang="en-US" sz="2300" dirty="0"/>
          </a:p>
        </p:txBody>
      </p:sp>
      <p:sp>
        <p:nvSpPr>
          <p:cNvPr id="5" name="Text 3"/>
          <p:cNvSpPr/>
          <p:nvPr/>
        </p:nvSpPr>
        <p:spPr>
          <a:xfrm>
            <a:off x="791647" y="3670935"/>
            <a:ext cx="7635002" cy="1266349"/>
          </a:xfrm>
          <a:prstGeom prst="rect">
            <a:avLst/>
          </a:prstGeom>
          <a:noFill/>
          <a:ln/>
        </p:spPr>
        <p:txBody>
          <a:bodyPr wrap="square" lIns="0" tIns="0" rIns="0" bIns="0" rtlCol="0" anchor="t"/>
          <a:lstStyle/>
          <a:p>
            <a:pPr algn="l" indent="0" marL="0">
              <a:lnSpc>
                <a:spcPts val="2450"/>
              </a:lnSpc>
              <a:buNone/>
            </a:pPr>
            <a:r>
              <a:rPr lang="en-US" sz="1550" dirty="0">
                <a:solidFill>
                  <a:srgbClr val="403011"/>
                </a:solidFill>
                <a:latin typeface="Brygada 1918" pitchFamily="34" charset="0"/>
                <a:ea typeface="Brygada 1918" pitchFamily="34" charset="-122"/>
                <a:cs typeface="Brygada 1918" pitchFamily="34" charset="-120"/>
              </a:rPr>
              <a:t>Tiene capacidad para dictar determinadas prescripciones a los miembros del grupo, pero no está en condiciones de asegurar el cumplimiento de aquéllas por sí mismo, es decir, con medios propios. Las organizaciones sin poder coactivo permiten a los individuos abandonarlas libremente en cualquier momento.</a:t>
            </a:r>
            <a:endParaRPr lang="en-US" sz="1550" dirty="0"/>
          </a:p>
        </p:txBody>
      </p:sp>
      <p:sp>
        <p:nvSpPr>
          <p:cNvPr id="6" name="Text 4"/>
          <p:cNvSpPr/>
          <p:nvPr/>
        </p:nvSpPr>
        <p:spPr>
          <a:xfrm>
            <a:off x="791647" y="5135166"/>
            <a:ext cx="3615333" cy="371118"/>
          </a:xfrm>
          <a:prstGeom prst="rect">
            <a:avLst/>
          </a:prstGeom>
          <a:noFill/>
          <a:ln/>
        </p:spPr>
        <p:txBody>
          <a:bodyPr wrap="none" lIns="0" tIns="0" rIns="0" bIns="0" rtlCol="0" anchor="t"/>
          <a:lstStyle/>
          <a:p>
            <a:pPr algn="l" indent="0" marL="0">
              <a:lnSpc>
                <a:spcPts val="2900"/>
              </a:lnSpc>
              <a:buNone/>
            </a:pPr>
            <a:r>
              <a:rPr lang="en-US" sz="2300" dirty="0">
                <a:solidFill>
                  <a:srgbClr val="403011"/>
                </a:solidFill>
                <a:latin typeface="Brygada 1918 Semi Bold" pitchFamily="34" charset="0"/>
                <a:ea typeface="Brygada 1918 Semi Bold" pitchFamily="34" charset="-122"/>
                <a:cs typeface="Brygada 1918 Semi Bold" pitchFamily="34" charset="-120"/>
              </a:rPr>
              <a:t>Poder Coactivo del Estado</a:t>
            </a:r>
            <a:endParaRPr lang="en-US" sz="2300" dirty="0"/>
          </a:p>
        </p:txBody>
      </p:sp>
      <p:sp>
        <p:nvSpPr>
          <p:cNvPr id="7" name="Text 5"/>
          <p:cNvSpPr/>
          <p:nvPr/>
        </p:nvSpPr>
        <p:spPr>
          <a:xfrm>
            <a:off x="791647" y="5704165"/>
            <a:ext cx="7635002" cy="949762"/>
          </a:xfrm>
          <a:prstGeom prst="rect">
            <a:avLst/>
          </a:prstGeom>
          <a:noFill/>
          <a:ln/>
        </p:spPr>
        <p:txBody>
          <a:bodyPr wrap="square" lIns="0" tIns="0" rIns="0" bIns="0" rtlCol="0" anchor="t"/>
          <a:lstStyle/>
          <a:p>
            <a:pPr algn="l" indent="0" marL="0">
              <a:lnSpc>
                <a:spcPts val="2450"/>
              </a:lnSpc>
              <a:buNone/>
            </a:pPr>
            <a:r>
              <a:rPr lang="en-US" sz="1550" dirty="0">
                <a:solidFill>
                  <a:srgbClr val="403011"/>
                </a:solidFill>
                <a:latin typeface="Brygada 1918" pitchFamily="34" charset="0"/>
                <a:ea typeface="Brygada 1918" pitchFamily="34" charset="-122"/>
                <a:cs typeface="Brygada 1918" pitchFamily="34" charset="-120"/>
              </a:rPr>
              <a:t>Es fundamental para hacer cumplir los mandatos provenientes de la ley, especialmente cuando grupos sociales o personas individuales se ponen al margen de ella en perjuicio de otras que ven afectados sus intereses legítimos.</a:t>
            </a:r>
            <a:endParaRPr lang="en-US" sz="1550" dirty="0"/>
          </a:p>
        </p:txBody>
      </p:sp>
      <p:pic>
        <p:nvPicPr>
          <p:cNvPr id="8" name="Image 0" descr="preencoded.png">    </p:cNvPr>
          <p:cNvPicPr>
            <a:picLocks noChangeAspect="1"/>
          </p:cNvPicPr>
          <p:nvPr/>
        </p:nvPicPr>
        <p:blipFill>
          <a:blip r:embed="rId1"/>
          <a:stretch>
            <a:fillRect/>
          </a:stretch>
        </p:blipFill>
        <p:spPr>
          <a:xfrm>
            <a:off x="8917186" y="1682234"/>
            <a:ext cx="4929068" cy="4929068"/>
          </a:xfrm>
          <a:prstGeom prst="rect">
            <a:avLst/>
          </a:prstGeom>
        </p:spPr>
      </p:pic>
      <p:sp>
        <p:nvSpPr>
          <p:cNvPr id="9" name="Text 6"/>
          <p:cNvSpPr/>
          <p:nvPr/>
        </p:nvSpPr>
        <p:spPr>
          <a:xfrm>
            <a:off x="791647" y="7056596"/>
            <a:ext cx="13047107" cy="633174"/>
          </a:xfrm>
          <a:prstGeom prst="rect">
            <a:avLst/>
          </a:prstGeom>
          <a:noFill/>
          <a:ln/>
        </p:spPr>
        <p:txBody>
          <a:bodyPr wrap="square" lIns="0" tIns="0" rIns="0" bIns="0" rtlCol="0" anchor="t"/>
          <a:lstStyle/>
          <a:p>
            <a:pPr algn="l" indent="0" marL="0">
              <a:lnSpc>
                <a:spcPts val="2450"/>
              </a:lnSpc>
              <a:buNone/>
            </a:pPr>
            <a:r>
              <a:rPr lang="en-US" sz="1550" dirty="0">
                <a:solidFill>
                  <a:srgbClr val="403011"/>
                </a:solidFill>
                <a:latin typeface="Brygada 1918" pitchFamily="34" charset="0"/>
                <a:ea typeface="Brygada 1918" pitchFamily="34" charset="-122"/>
                <a:cs typeface="Brygada 1918" pitchFamily="34" charset="-120"/>
              </a:rPr>
              <a:t>La coactividad estatal representa así una garantía esencial para la protección de los derechos de todos los ciudadanos y el mantenimiento del orden jurídico establecido.</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887135"/>
            <a:ext cx="9866709"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¿Qué Entendemos por Estado de Derecho?</a:t>
            </a:r>
            <a:endParaRPr lang="en-US" sz="3900" dirty="0"/>
          </a:p>
        </p:txBody>
      </p:sp>
      <p:sp>
        <p:nvSpPr>
          <p:cNvPr id="3" name="Text 1"/>
          <p:cNvSpPr/>
          <p:nvPr/>
        </p:nvSpPr>
        <p:spPr>
          <a:xfrm>
            <a:off x="793790" y="1804868"/>
            <a:ext cx="7888843" cy="855821"/>
          </a:xfrm>
          <a:prstGeom prst="rect">
            <a:avLst/>
          </a:prstGeom>
          <a:noFill/>
          <a:ln/>
        </p:spPr>
        <p:txBody>
          <a:bodyPr wrap="none" lIns="0" tIns="0" rIns="0" bIns="0" rtlCol="0" anchor="t"/>
          <a:lstStyle/>
          <a:p>
            <a:pPr algn="l" indent="0" marL="0">
              <a:lnSpc>
                <a:spcPts val="6700"/>
              </a:lnSpc>
              <a:buNone/>
            </a:pPr>
            <a:r>
              <a:rPr lang="en-US" sz="5350" dirty="0">
                <a:solidFill>
                  <a:srgbClr val="403011"/>
                </a:solidFill>
                <a:latin typeface="Brygada 1918 Semi Bold" pitchFamily="34" charset="0"/>
                <a:ea typeface="Brygada 1918 Semi Bold" pitchFamily="34" charset="-122"/>
                <a:cs typeface="Brygada 1918 Semi Bold" pitchFamily="34" charset="-120"/>
              </a:rPr>
              <a:t>Definición Fundamental</a:t>
            </a:r>
            <a:endParaRPr lang="en-US" sz="5350" dirty="0"/>
          </a:p>
        </p:txBody>
      </p:sp>
      <p:sp>
        <p:nvSpPr>
          <p:cNvPr id="4" name="Shape 2"/>
          <p:cNvSpPr/>
          <p:nvPr/>
        </p:nvSpPr>
        <p:spPr>
          <a:xfrm>
            <a:off x="793790" y="2958346"/>
            <a:ext cx="6422231" cy="2141815"/>
          </a:xfrm>
          <a:prstGeom prst="roundRect">
            <a:avLst>
              <a:gd name="adj" fmla="val 5123"/>
            </a:avLst>
          </a:prstGeom>
          <a:solidFill>
            <a:srgbClr val="F6EBD4"/>
          </a:solidFill>
          <a:ln w="22860">
            <a:solidFill>
              <a:srgbClr val="626C3B"/>
            </a:solidFill>
            <a:prstDash val="solid"/>
          </a:ln>
        </p:spPr>
      </p:sp>
      <p:sp>
        <p:nvSpPr>
          <p:cNvPr id="5" name="Shape 3"/>
          <p:cNvSpPr/>
          <p:nvPr/>
        </p:nvSpPr>
        <p:spPr>
          <a:xfrm>
            <a:off x="770930" y="2958346"/>
            <a:ext cx="91440" cy="2141815"/>
          </a:xfrm>
          <a:prstGeom prst="roundRect">
            <a:avLst>
              <a:gd name="adj" fmla="val 325581"/>
            </a:avLst>
          </a:prstGeom>
          <a:solidFill>
            <a:srgbClr val="626C3B"/>
          </a:solidFill>
          <a:ln/>
        </p:spPr>
      </p:sp>
      <p:sp>
        <p:nvSpPr>
          <p:cNvPr id="6" name="Text 4"/>
          <p:cNvSpPr/>
          <p:nvPr/>
        </p:nvSpPr>
        <p:spPr>
          <a:xfrm>
            <a:off x="1083588" y="3179564"/>
            <a:ext cx="2911912"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Según Oxford Languages</a:t>
            </a:r>
            <a:endParaRPr lang="en-US" sz="1950" dirty="0"/>
          </a:p>
        </p:txBody>
      </p:sp>
      <p:sp>
        <p:nvSpPr>
          <p:cNvPr id="7" name="Text 5"/>
          <p:cNvSpPr/>
          <p:nvPr/>
        </p:nvSpPr>
        <p:spPr>
          <a:xfrm>
            <a:off x="1083588" y="3608784"/>
            <a:ext cx="5911215" cy="95261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Estado de Derecho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es el Estado cuyo poder y cuya actividad están regulados y garantizados por ley, estableciendo límites claros a la actuación gubernamental.</a:t>
            </a:r>
            <a:endParaRPr lang="en-US" sz="1550" dirty="0"/>
          </a:p>
        </p:txBody>
      </p:sp>
      <p:sp>
        <p:nvSpPr>
          <p:cNvPr id="8" name="Shape 6"/>
          <p:cNvSpPr/>
          <p:nvPr/>
        </p:nvSpPr>
        <p:spPr>
          <a:xfrm>
            <a:off x="7414379" y="2958346"/>
            <a:ext cx="6422231" cy="2141815"/>
          </a:xfrm>
          <a:prstGeom prst="roundRect">
            <a:avLst>
              <a:gd name="adj" fmla="val 5123"/>
            </a:avLst>
          </a:prstGeom>
          <a:solidFill>
            <a:srgbClr val="F6EBD4"/>
          </a:solidFill>
          <a:ln w="22860">
            <a:solidFill>
              <a:srgbClr val="83792E"/>
            </a:solidFill>
            <a:prstDash val="solid"/>
          </a:ln>
        </p:spPr>
      </p:sp>
      <p:sp>
        <p:nvSpPr>
          <p:cNvPr id="9" name="Shape 7"/>
          <p:cNvSpPr/>
          <p:nvPr/>
        </p:nvSpPr>
        <p:spPr>
          <a:xfrm>
            <a:off x="7391519" y="2958346"/>
            <a:ext cx="91440" cy="2141815"/>
          </a:xfrm>
          <a:prstGeom prst="roundRect">
            <a:avLst>
              <a:gd name="adj" fmla="val 325581"/>
            </a:avLst>
          </a:prstGeom>
          <a:solidFill>
            <a:srgbClr val="83792E"/>
          </a:solidFill>
          <a:ln/>
        </p:spPr>
      </p:sp>
      <p:sp>
        <p:nvSpPr>
          <p:cNvPr id="10" name="Text 8"/>
          <p:cNvSpPr/>
          <p:nvPr/>
        </p:nvSpPr>
        <p:spPr>
          <a:xfrm>
            <a:off x="7704177" y="317956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Definición Ampliada</a:t>
            </a:r>
            <a:endParaRPr lang="en-US" sz="1950" dirty="0"/>
          </a:p>
        </p:txBody>
      </p:sp>
      <p:sp>
        <p:nvSpPr>
          <p:cNvPr id="11" name="Text 9"/>
          <p:cNvSpPr/>
          <p:nvPr/>
        </p:nvSpPr>
        <p:spPr>
          <a:xfrm>
            <a:off x="7704177" y="3608784"/>
            <a:ext cx="5911215"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Se incluyen dentro de la organización estatal aquellas instituciones resultantes del imperio de la ley y la división de poderes (ejecutivo, legislativo y judicial), además de otras funciones como la emisión de moneda propia.</a:t>
            </a:r>
            <a:endParaRPr lang="en-US" sz="1550" dirty="0"/>
          </a:p>
        </p:txBody>
      </p:sp>
      <p:sp>
        <p:nvSpPr>
          <p:cNvPr id="12" name="Text 10"/>
          <p:cNvSpPr/>
          <p:nvPr/>
        </p:nvSpPr>
        <p:spPr>
          <a:xfrm>
            <a:off x="793790" y="5323403"/>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de Derecho representa así la culminación de siglos de evolución política hacia sistemas donde el poder se encuentra limitado y regulado por normas jurídicas, garantizando la protección de los derechos ciudadanos y la previsibilidad en las relaciones sociales.</a:t>
            </a:r>
            <a:endParaRPr lang="en-US" sz="1550" dirty="0"/>
          </a:p>
        </p:txBody>
      </p:sp>
      <p:sp>
        <p:nvSpPr>
          <p:cNvPr id="13" name="Shape 11"/>
          <p:cNvSpPr/>
          <p:nvPr/>
        </p:nvSpPr>
        <p:spPr>
          <a:xfrm>
            <a:off x="793790" y="6181725"/>
            <a:ext cx="13042821" cy="1160740"/>
          </a:xfrm>
          <a:prstGeom prst="roundRect">
            <a:avLst>
              <a:gd name="adj" fmla="val 25648"/>
            </a:avLst>
          </a:prstGeom>
          <a:solidFill>
            <a:srgbClr val="DFE4CE"/>
          </a:solidFill>
          <a:ln/>
        </p:spPr>
      </p:sp>
      <p:pic>
        <p:nvPicPr>
          <p:cNvPr id="14" name="Image 0" descr="preencoded.png">    </p:cNvPr>
          <p:cNvPicPr>
            <a:picLocks noChangeAspect="1"/>
          </p:cNvPicPr>
          <p:nvPr/>
        </p:nvPicPr>
        <p:blipFill>
          <a:blip r:embed="rId1"/>
          <a:stretch>
            <a:fillRect/>
          </a:stretch>
        </p:blipFill>
        <p:spPr>
          <a:xfrm>
            <a:off x="992148" y="6477000"/>
            <a:ext cx="248007" cy="198358"/>
          </a:xfrm>
          <a:prstGeom prst="rect">
            <a:avLst/>
          </a:prstGeom>
        </p:spPr>
      </p:pic>
      <p:sp>
        <p:nvSpPr>
          <p:cNvPr id="15" name="Text 12"/>
          <p:cNvSpPr/>
          <p:nvPr/>
        </p:nvSpPr>
        <p:spPr>
          <a:xfrm>
            <a:off x="1438513" y="6429613"/>
            <a:ext cx="12199739" cy="63507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Brygada 1918" pitchFamily="34" charset="0"/>
                <a:ea typeface="Brygada 1918" pitchFamily="34" charset="-122"/>
                <a:cs typeface="Brygada 1918" pitchFamily="34" charset="-120"/>
              </a:rPr>
              <a:t>Este concepto constituye uno de los pilares fundamentales de la democracia moderna y la protección efectiva de los derechos humanos.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467445"/>
            <a:ext cx="11973282"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Visión de Kofi Annan sobre el Estado de Derecho</a:t>
            </a:r>
            <a:endParaRPr lang="en-US" sz="3900" dirty="0"/>
          </a:p>
        </p:txBody>
      </p:sp>
      <p:sp>
        <p:nvSpPr>
          <p:cNvPr id="3" name="Text 1"/>
          <p:cNvSpPr/>
          <p:nvPr/>
        </p:nvSpPr>
        <p:spPr>
          <a:xfrm>
            <a:off x="1091446" y="2608421"/>
            <a:ext cx="8687038" cy="158769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de derecho puede definirse como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"un principio de gobernanza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en el que todas las personas, instituciones y entidades, públicas y privadas, incluido el propio Estado,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están sometidas a leyes que se promulgan públicamente</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se hacen cumplir por igual y se aplican con independencia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además de ser compatibles con las normas y los principios internacionales de derechos humanos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4" name="Shape 2"/>
          <p:cNvSpPr/>
          <p:nvPr/>
        </p:nvSpPr>
        <p:spPr>
          <a:xfrm>
            <a:off x="793790" y="2608421"/>
            <a:ext cx="22860" cy="1587698"/>
          </a:xfrm>
          <a:prstGeom prst="rect">
            <a:avLst/>
          </a:prstGeom>
          <a:solidFill>
            <a:srgbClr val="626C3B"/>
          </a:solidFill>
          <a:ln/>
        </p:spPr>
      </p:sp>
      <p:sp>
        <p:nvSpPr>
          <p:cNvPr id="5" name="Text 3"/>
          <p:cNvSpPr/>
          <p:nvPr/>
        </p:nvSpPr>
        <p:spPr>
          <a:xfrm>
            <a:off x="793790" y="4419362"/>
            <a:ext cx="8984694"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Asimismo, exige que se adopten medidas para garantizar el respeto de los principios de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primacía de la ley</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igualdad ante la ley, separación de poderes, participación en la adopción de decisiones, legalidad, no arbitrariedad, y transparencia procesal y legal.</a:t>
            </a:r>
            <a:endParaRPr lang="en-US" sz="1550" dirty="0"/>
          </a:p>
        </p:txBody>
      </p:sp>
      <p:pic>
        <p:nvPicPr>
          <p:cNvPr id="6" name="Image 0" descr="preencoded.png">    </p:cNvPr>
          <p:cNvPicPr>
            <a:picLocks noChangeAspect="1"/>
          </p:cNvPicPr>
          <p:nvPr/>
        </p:nvPicPr>
        <p:blipFill>
          <a:blip r:embed="rId1"/>
          <a:stretch>
            <a:fillRect/>
          </a:stretch>
        </p:blipFill>
        <p:spPr>
          <a:xfrm>
            <a:off x="10270212" y="2608421"/>
            <a:ext cx="2629733" cy="1749862"/>
          </a:xfrm>
          <a:prstGeom prst="rect">
            <a:avLst/>
          </a:prstGeom>
        </p:spPr>
      </p:pic>
      <p:sp>
        <p:nvSpPr>
          <p:cNvPr id="7" name="Text 4"/>
          <p:cNvSpPr/>
          <p:nvPr/>
        </p:nvSpPr>
        <p:spPr>
          <a:xfrm>
            <a:off x="10270212" y="458152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Kofi Atta Annan</a:t>
            </a:r>
            <a:endParaRPr lang="en-US" sz="1950" dirty="0"/>
          </a:p>
        </p:txBody>
      </p:sp>
      <p:sp>
        <p:nvSpPr>
          <p:cNvPr id="8" name="Text 5"/>
          <p:cNvSpPr/>
          <p:nvPr/>
        </p:nvSpPr>
        <p:spPr>
          <a:xfrm>
            <a:off x="10270212" y="5090041"/>
            <a:ext cx="3573899"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Secretario General de la ONU (1938-2018)</a:t>
            </a:r>
            <a:endParaRPr lang="en-US" sz="1550" dirty="0"/>
          </a:p>
        </p:txBody>
      </p:sp>
      <p:sp>
        <p:nvSpPr>
          <p:cNvPr id="9" name="Text 6"/>
          <p:cNvSpPr/>
          <p:nvPr/>
        </p:nvSpPr>
        <p:spPr>
          <a:xfrm>
            <a:off x="793790" y="6126956"/>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definición de Annan establece estándares internacionales precisos que van más allá de la mera existencia de leyes, exigiendo calidad, universalidad e independencia en su aplicación, convirtiéndose en referencia mundial para evaluar la fortaleza institucional de los Estados.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174671"/>
            <a:ext cx="12359283"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Instrumentos Internacionales del Estado de Derecho</a:t>
            </a:r>
            <a:endParaRPr lang="en-US" sz="3900" dirty="0"/>
          </a:p>
        </p:txBody>
      </p:sp>
      <p:sp>
        <p:nvSpPr>
          <p:cNvPr id="3" name="Text 1"/>
          <p:cNvSpPr/>
          <p:nvPr/>
        </p:nvSpPr>
        <p:spPr>
          <a:xfrm>
            <a:off x="793790" y="2092404"/>
            <a:ext cx="5950148" cy="496133"/>
          </a:xfrm>
          <a:prstGeom prst="rect">
            <a:avLst/>
          </a:prstGeom>
          <a:noFill/>
          <a:ln/>
        </p:spPr>
        <p:txBody>
          <a:bodyPr wrap="none" lIns="0" tIns="0" rIns="0" bIns="0" rtlCol="0" anchor="t"/>
          <a:lstStyle/>
          <a:p>
            <a:pPr algn="l" indent="0" marL="0">
              <a:lnSpc>
                <a:spcPts val="3900"/>
              </a:lnSpc>
              <a:buNone/>
            </a:pPr>
            <a:r>
              <a:rPr lang="en-US" sz="3100" dirty="0">
                <a:solidFill>
                  <a:srgbClr val="403011"/>
                </a:solidFill>
                <a:latin typeface="Brygada 1918 Semi Bold" pitchFamily="34" charset="0"/>
                <a:ea typeface="Brygada 1918 Semi Bold" pitchFamily="34" charset="-122"/>
                <a:cs typeface="Brygada 1918 Semi Bold" pitchFamily="34" charset="-120"/>
              </a:rPr>
              <a:t>La Carta de las Naciones Unidas</a:t>
            </a:r>
            <a:endParaRPr lang="en-US" sz="3100" dirty="0"/>
          </a:p>
        </p:txBody>
      </p:sp>
      <p:sp>
        <p:nvSpPr>
          <p:cNvPr id="4" name="Text 2"/>
          <p:cNvSpPr/>
          <p:nvPr/>
        </p:nvSpPr>
        <p:spPr>
          <a:xfrm>
            <a:off x="793790" y="2886194"/>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concepto de Estado de derecho encuentra sus fundamentos más sólidos en los principales instrumentos del derecho internacional. La Carta de las Naciones Unidas establece en su Preámbulo que uno de los objetivos fundamentales de la organización mundial es:</a:t>
            </a:r>
            <a:endParaRPr lang="en-US" sz="1550" dirty="0"/>
          </a:p>
        </p:txBody>
      </p:sp>
      <p:sp>
        <p:nvSpPr>
          <p:cNvPr id="5" name="Shape 3"/>
          <p:cNvSpPr/>
          <p:nvPr/>
        </p:nvSpPr>
        <p:spPr>
          <a:xfrm>
            <a:off x="793790" y="3744516"/>
            <a:ext cx="13042821" cy="1276112"/>
          </a:xfrm>
          <a:prstGeom prst="roundRect">
            <a:avLst>
              <a:gd name="adj" fmla="val 23330"/>
            </a:avLst>
          </a:prstGeom>
          <a:solidFill>
            <a:srgbClr val="F6EBD4"/>
          </a:solidFill>
          <a:ln w="22860">
            <a:solidFill>
              <a:srgbClr val="626C3B"/>
            </a:solidFill>
            <a:prstDash val="solid"/>
          </a:ln>
        </p:spPr>
      </p:sp>
      <p:pic>
        <p:nvPicPr>
          <p:cNvPr id="6" name="Image 0" descr="preencoded.png">    </p:cNvPr>
          <p:cNvPicPr>
            <a:picLocks noChangeAspect="1"/>
          </p:cNvPicPr>
          <p:nvPr/>
        </p:nvPicPr>
        <p:blipFill>
          <a:blip r:embed="rId1"/>
          <a:stretch>
            <a:fillRect/>
          </a:stretch>
        </p:blipFill>
        <p:spPr>
          <a:xfrm>
            <a:off x="697587" y="3648313"/>
            <a:ext cx="238125" cy="238125"/>
          </a:xfrm>
          <a:prstGeom prst="rect">
            <a:avLst/>
          </a:prstGeom>
        </p:spPr>
      </p:pic>
      <p:pic>
        <p:nvPicPr>
          <p:cNvPr id="7" name="Image 1" descr="preencoded.png">    </p:cNvPr>
          <p:cNvPicPr>
            <a:picLocks noChangeAspect="1"/>
          </p:cNvPicPr>
          <p:nvPr/>
        </p:nvPicPr>
        <p:blipFill>
          <a:blip r:embed="rId2"/>
          <a:stretch>
            <a:fillRect/>
          </a:stretch>
        </p:blipFill>
        <p:spPr>
          <a:xfrm>
            <a:off x="13694688" y="4878705"/>
            <a:ext cx="238125" cy="238125"/>
          </a:xfrm>
          <a:prstGeom prst="rect">
            <a:avLst/>
          </a:prstGeom>
        </p:spPr>
      </p:pic>
      <p:sp>
        <p:nvSpPr>
          <p:cNvPr id="8" name="Text 4"/>
          <p:cNvSpPr/>
          <p:nvPr/>
        </p:nvSpPr>
        <p:spPr>
          <a:xfrm>
            <a:off x="1114306" y="4065032"/>
            <a:ext cx="12401788" cy="63507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"Crear condiciones bajo las cuales puedan mantenerse la justicia y el respeto a las obligaciones emanadas de los tratados y de otras fuentes del derecho internacional"</a:t>
            </a:r>
            <a:endParaRPr lang="en-US" sz="1550" dirty="0"/>
          </a:p>
        </p:txBody>
      </p:sp>
      <p:sp>
        <p:nvSpPr>
          <p:cNvPr id="9" name="Text 5"/>
          <p:cNvSpPr/>
          <p:nvPr/>
        </p:nvSpPr>
        <p:spPr>
          <a:xfrm>
            <a:off x="793790" y="5243870"/>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Además, la Carta establece como propósito fundamental de las Naciones Unidas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"lograr por medios pacíficos, y de conformidad con los principios de la justicia y del derecho internacional, el ajuste o arreglo de controversias o situaciones internacionales susceptibles de conducir a quebrantamientos de la paz"</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10" name="Text 6"/>
          <p:cNvSpPr/>
          <p:nvPr/>
        </p:nvSpPr>
        <p:spPr>
          <a:xfrm>
            <a:off x="793790" y="641973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Estos principios fundamentales establecen la base jurídica internacional sobre la cual se construye la legitimidad del Estado de Derecho a nivel global, vinculando la paz mundial con el respeto a las instituciones jurídicas.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331238"/>
            <a:ext cx="11209734"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Declaración Universal de Derechos Humanos</a:t>
            </a:r>
            <a:endParaRPr lang="en-US" sz="3900" dirty="0"/>
          </a:p>
        </p:txBody>
      </p:sp>
      <p:sp>
        <p:nvSpPr>
          <p:cNvPr id="3" name="Text 1"/>
          <p:cNvSpPr/>
          <p:nvPr/>
        </p:nvSpPr>
        <p:spPr>
          <a:xfrm>
            <a:off x="793790" y="2427565"/>
            <a:ext cx="6279356"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Declaración Universal de Derechos Humanos de 1948 otorga al Estado de Derecho un lugar central en la protección de la dignidad humana, afirmando categóricamente que es:</a:t>
            </a:r>
            <a:endParaRPr lang="en-US" sz="1550" dirty="0"/>
          </a:p>
        </p:txBody>
      </p:sp>
      <p:sp>
        <p:nvSpPr>
          <p:cNvPr id="4" name="Text 2"/>
          <p:cNvSpPr/>
          <p:nvPr/>
        </p:nvSpPr>
        <p:spPr>
          <a:xfrm>
            <a:off x="1091446" y="3603427"/>
            <a:ext cx="5981700" cy="127015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"Esencial que los derechos humanos sean protegidos por un régimen de derecho, a fin de que el hombre no se vea compelido al supremo recurso de la rebelión contra la tiranía y la opresión…"</a:t>
            </a:r>
            <a:endParaRPr lang="en-US" sz="1550" dirty="0"/>
          </a:p>
        </p:txBody>
      </p:sp>
      <p:sp>
        <p:nvSpPr>
          <p:cNvPr id="5" name="Shape 3"/>
          <p:cNvSpPr/>
          <p:nvPr/>
        </p:nvSpPr>
        <p:spPr>
          <a:xfrm>
            <a:off x="793790" y="3603427"/>
            <a:ext cx="22860" cy="1270159"/>
          </a:xfrm>
          <a:prstGeom prst="rect">
            <a:avLst/>
          </a:prstGeom>
          <a:solidFill>
            <a:srgbClr val="626C3B"/>
          </a:solidFill>
          <a:ln/>
        </p:spPr>
      </p:sp>
      <p:sp>
        <p:nvSpPr>
          <p:cNvPr id="6" name="Text 4"/>
          <p:cNvSpPr/>
          <p:nvPr/>
        </p:nvSpPr>
        <p:spPr>
          <a:xfrm>
            <a:off x="793790" y="5096828"/>
            <a:ext cx="6279356"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declaración histórica establece una conexión directa entre el Estado de Derecho y la prevención de conflictos sociales, reconociendo que la ausencia de instituciones jurídicas sólidas puede conducir a la violencia y la inestabilidad social.</a:t>
            </a:r>
            <a:endParaRPr lang="en-US" sz="1550" dirty="0"/>
          </a:p>
        </p:txBody>
      </p:sp>
      <p:pic>
        <p:nvPicPr>
          <p:cNvPr id="7" name="Image 0" descr="preencoded.png">    </p:cNvPr>
          <p:cNvPicPr>
            <a:picLocks noChangeAspect="1"/>
          </p:cNvPicPr>
          <p:nvPr/>
        </p:nvPicPr>
        <p:blipFill>
          <a:blip r:embed="rId1"/>
          <a:stretch>
            <a:fillRect/>
          </a:stretch>
        </p:blipFill>
        <p:spPr>
          <a:xfrm>
            <a:off x="7564874" y="2472214"/>
            <a:ext cx="4316730" cy="3389233"/>
          </a:xfrm>
          <a:prstGeom prst="rect">
            <a:avLst/>
          </a:prstGeom>
        </p:spPr>
      </p:pic>
      <p:sp>
        <p:nvSpPr>
          <p:cNvPr id="8" name="Text 5"/>
          <p:cNvSpPr/>
          <p:nvPr/>
        </p:nvSpPr>
        <p:spPr>
          <a:xfrm>
            <a:off x="7564874" y="6084689"/>
            <a:ext cx="6279356"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Eleanor Roosevelt sosteniendo el póster de la Declaración Universal de Derechos Humanos, Lake Success, Nueva York. Noviembre 1949.</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276707"/>
            <a:ext cx="9679662"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Reunión de Alto Nivel de la ONU (2012)</a:t>
            </a:r>
            <a:endParaRPr lang="en-US" sz="3900" dirty="0"/>
          </a:p>
        </p:txBody>
      </p:sp>
      <p:sp>
        <p:nvSpPr>
          <p:cNvPr id="3" name="Text 1"/>
          <p:cNvSpPr/>
          <p:nvPr/>
        </p:nvSpPr>
        <p:spPr>
          <a:xfrm>
            <a:off x="793790" y="2293620"/>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Asamblea General de la ONU, reconociendo el lugar central que ocupa el Estado de Derecho,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celebró en su sexagésimo séptimo período de sesiones una Reunión de Alto Nivel sobre el Estado de Derecho en los Planos Nacional e Internacional el 24 de septiembre de 2012</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4" name="Text 2"/>
          <p:cNvSpPr/>
          <p:nvPr/>
        </p:nvSpPr>
        <p:spPr>
          <a:xfrm>
            <a:off x="793790" y="3151942"/>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01</a:t>
            </a:r>
            <a:endParaRPr lang="en-US" sz="1550" dirty="0"/>
          </a:p>
        </p:txBody>
      </p:sp>
      <p:sp>
        <p:nvSpPr>
          <p:cNvPr id="5" name="Shape 3"/>
          <p:cNvSpPr/>
          <p:nvPr/>
        </p:nvSpPr>
        <p:spPr>
          <a:xfrm>
            <a:off x="793790" y="3466267"/>
            <a:ext cx="4215289" cy="22860"/>
          </a:xfrm>
          <a:prstGeom prst="rect">
            <a:avLst/>
          </a:prstGeom>
          <a:solidFill>
            <a:srgbClr val="626C3B"/>
          </a:solidFill>
          <a:ln/>
        </p:spPr>
      </p:sp>
      <p:sp>
        <p:nvSpPr>
          <p:cNvPr id="6" name="Text 4"/>
          <p:cNvSpPr/>
          <p:nvPr/>
        </p:nvSpPr>
        <p:spPr>
          <a:xfrm>
            <a:off x="793790" y="3611166"/>
            <a:ext cx="2742724"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Participación Universal</a:t>
            </a:r>
            <a:endParaRPr lang="en-US" sz="1950" dirty="0"/>
          </a:p>
        </p:txBody>
      </p:sp>
      <p:sp>
        <p:nvSpPr>
          <p:cNvPr id="7" name="Text 5"/>
          <p:cNvSpPr/>
          <p:nvPr/>
        </p:nvSpPr>
        <p:spPr>
          <a:xfrm>
            <a:off x="793790" y="4040386"/>
            <a:ext cx="4215289" cy="190523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Fue una ocasión única para que todos los Estados Miembros, las organizaciones no gubernamentales y la sociedad civil representados al más alto nivel se comprometieran a fortalecer el Estado de Derecho.</a:t>
            </a:r>
            <a:endParaRPr lang="en-US" sz="1550" dirty="0"/>
          </a:p>
        </p:txBody>
      </p:sp>
      <p:sp>
        <p:nvSpPr>
          <p:cNvPr id="8" name="Text 6"/>
          <p:cNvSpPr/>
          <p:nvPr/>
        </p:nvSpPr>
        <p:spPr>
          <a:xfrm>
            <a:off x="5207437" y="3151942"/>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02</a:t>
            </a:r>
            <a:endParaRPr lang="en-US" sz="1550" dirty="0"/>
          </a:p>
        </p:txBody>
      </p:sp>
      <p:sp>
        <p:nvSpPr>
          <p:cNvPr id="9" name="Shape 7"/>
          <p:cNvSpPr/>
          <p:nvPr/>
        </p:nvSpPr>
        <p:spPr>
          <a:xfrm>
            <a:off x="5207437" y="3466267"/>
            <a:ext cx="4215408" cy="22860"/>
          </a:xfrm>
          <a:prstGeom prst="rect">
            <a:avLst/>
          </a:prstGeom>
          <a:solidFill>
            <a:srgbClr val="83792E"/>
          </a:solidFill>
          <a:ln/>
        </p:spPr>
      </p:sp>
      <p:sp>
        <p:nvSpPr>
          <p:cNvPr id="10" name="Text 8"/>
          <p:cNvSpPr/>
          <p:nvPr/>
        </p:nvSpPr>
        <p:spPr>
          <a:xfrm>
            <a:off x="5207437" y="3611166"/>
            <a:ext cx="2804993"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Consenso Internacional</a:t>
            </a:r>
            <a:endParaRPr lang="en-US" sz="1950" dirty="0"/>
          </a:p>
        </p:txBody>
      </p:sp>
      <p:sp>
        <p:nvSpPr>
          <p:cNvPr id="11" name="Text 9"/>
          <p:cNvSpPr/>
          <p:nvPr/>
        </p:nvSpPr>
        <p:spPr>
          <a:xfrm>
            <a:off x="5207437" y="4040386"/>
            <a:ext cx="4215408"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Reunión de Alto Nivel concluyó con la aprobación por consenso de una Declaración en la que los Estados Miembros reafirmaron su compromiso con el Estado de Derecho.</a:t>
            </a:r>
            <a:endParaRPr lang="en-US" sz="1550" dirty="0"/>
          </a:p>
        </p:txBody>
      </p:sp>
      <p:sp>
        <p:nvSpPr>
          <p:cNvPr id="12" name="Text 10"/>
          <p:cNvSpPr/>
          <p:nvPr/>
        </p:nvSpPr>
        <p:spPr>
          <a:xfrm>
            <a:off x="9621203" y="3151942"/>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03</a:t>
            </a:r>
            <a:endParaRPr lang="en-US" sz="1550" dirty="0"/>
          </a:p>
        </p:txBody>
      </p:sp>
      <p:sp>
        <p:nvSpPr>
          <p:cNvPr id="13" name="Shape 11"/>
          <p:cNvSpPr/>
          <p:nvPr/>
        </p:nvSpPr>
        <p:spPr>
          <a:xfrm>
            <a:off x="9621203" y="3466267"/>
            <a:ext cx="4215289" cy="22860"/>
          </a:xfrm>
          <a:prstGeom prst="rect">
            <a:avLst/>
          </a:prstGeom>
          <a:solidFill>
            <a:srgbClr val="E8AF3B"/>
          </a:solidFill>
          <a:ln/>
        </p:spPr>
      </p:sp>
      <p:sp>
        <p:nvSpPr>
          <p:cNvPr id="14" name="Text 12"/>
          <p:cNvSpPr/>
          <p:nvPr/>
        </p:nvSpPr>
        <p:spPr>
          <a:xfrm>
            <a:off x="9621203" y="3611166"/>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Medidas Concretas</a:t>
            </a:r>
            <a:endParaRPr lang="en-US" sz="1950" dirty="0"/>
          </a:p>
        </p:txBody>
      </p:sp>
      <p:sp>
        <p:nvSpPr>
          <p:cNvPr id="15" name="Text 13"/>
          <p:cNvSpPr/>
          <p:nvPr/>
        </p:nvSpPr>
        <p:spPr>
          <a:xfrm>
            <a:off x="9621203" y="4040386"/>
            <a:ext cx="4215289" cy="158769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Los participantes detallaron las medidas necesarias para defender los diferentes aspectos del Estado de Derecho en sus respectivos contextos nacionales e internacionales.</a:t>
            </a:r>
            <a:endParaRPr lang="en-US" sz="1550" dirty="0"/>
          </a:p>
        </p:txBody>
      </p:sp>
      <p:sp>
        <p:nvSpPr>
          <p:cNvPr id="16" name="Text 14"/>
          <p:cNvSpPr/>
          <p:nvPr/>
        </p:nvSpPr>
        <p:spPr>
          <a:xfrm>
            <a:off x="793790" y="6317694"/>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Este evento marcó un hito en el reconocimiento internacional de la importancia fundamental del Estado de Derecho para la paz, la seguridad y el desarrollo sostenible de las naciones.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0218" y="543282"/>
            <a:ext cx="8510707" cy="432197"/>
          </a:xfrm>
          <a:prstGeom prst="rect">
            <a:avLst/>
          </a:prstGeom>
          <a:noFill/>
          <a:ln/>
        </p:spPr>
        <p:txBody>
          <a:bodyPr wrap="none" lIns="0" tIns="0" rIns="0" bIns="0" rtlCol="0" anchor="t"/>
          <a:lstStyle/>
          <a:p>
            <a:pPr algn="l" indent="0" marL="0">
              <a:lnSpc>
                <a:spcPts val="3400"/>
              </a:lnSpc>
              <a:buNone/>
            </a:pPr>
            <a:r>
              <a:rPr lang="en-US" sz="2700" dirty="0">
                <a:solidFill>
                  <a:srgbClr val="403011"/>
                </a:solidFill>
                <a:latin typeface="Brygada 1918 Semi Bold" pitchFamily="34" charset="0"/>
                <a:ea typeface="Brygada 1918 Semi Bold" pitchFamily="34" charset="-122"/>
                <a:cs typeface="Brygada 1918 Semi Bold" pitchFamily="34" charset="-120"/>
              </a:rPr>
              <a:t>Principios Fundamentales de la Declaración de 2012</a:t>
            </a:r>
            <a:endParaRPr lang="en-US" sz="2700" dirty="0"/>
          </a:p>
        </p:txBody>
      </p:sp>
      <p:pic>
        <p:nvPicPr>
          <p:cNvPr id="3" name="Image 0" descr="preencoded.png">    </p:cNvPr>
          <p:cNvPicPr>
            <a:picLocks noChangeAspect="1"/>
          </p:cNvPicPr>
          <p:nvPr/>
        </p:nvPicPr>
        <p:blipFill>
          <a:blip r:embed="rId1"/>
          <a:stretch>
            <a:fillRect/>
          </a:stretch>
        </p:blipFill>
        <p:spPr>
          <a:xfrm>
            <a:off x="790218" y="1252061"/>
            <a:ext cx="6344126" cy="3584377"/>
          </a:xfrm>
          <a:prstGeom prst="rect">
            <a:avLst/>
          </a:prstGeom>
        </p:spPr>
      </p:pic>
      <p:sp>
        <p:nvSpPr>
          <p:cNvPr id="4" name="Text 1"/>
          <p:cNvSpPr/>
          <p:nvPr/>
        </p:nvSpPr>
        <p:spPr>
          <a:xfrm>
            <a:off x="790218" y="4991933"/>
            <a:ext cx="13049964" cy="221337"/>
          </a:xfrm>
          <a:prstGeom prst="rect">
            <a:avLst/>
          </a:prstGeom>
          <a:noFill/>
          <a:ln/>
        </p:spPr>
        <p:txBody>
          <a:bodyPr wrap="none" lIns="0" tIns="0" rIns="0" bIns="0" rtlCol="0" anchor="t"/>
          <a:lstStyle/>
          <a:p>
            <a:pPr algn="l" indent="0" marL="0">
              <a:lnSpc>
                <a:spcPts val="1700"/>
              </a:lnSpc>
              <a:buNone/>
            </a:pPr>
            <a:r>
              <a:rPr lang="en-US" sz="1050" dirty="0">
                <a:solidFill>
                  <a:srgbClr val="403011"/>
                </a:solidFill>
                <a:latin typeface="Brygada 1918" pitchFamily="34" charset="0"/>
                <a:ea typeface="Brygada 1918" pitchFamily="34" charset="-122"/>
                <a:cs typeface="Brygada 1918" pitchFamily="34" charset="-120"/>
              </a:rPr>
              <a:t>La Declaración de 2012 establece principios fundamentales que definen el alcance universal del Estado de Derecho:</a:t>
            </a:r>
            <a:endParaRPr lang="en-US" sz="1050" dirty="0"/>
          </a:p>
        </p:txBody>
      </p:sp>
      <p:sp>
        <p:nvSpPr>
          <p:cNvPr id="5" name="Shape 2"/>
          <p:cNvSpPr/>
          <p:nvPr/>
        </p:nvSpPr>
        <p:spPr>
          <a:xfrm>
            <a:off x="790218" y="5368766"/>
            <a:ext cx="6455807" cy="1033343"/>
          </a:xfrm>
          <a:prstGeom prst="roundRect">
            <a:avLst>
              <a:gd name="adj" fmla="val 20074"/>
            </a:avLst>
          </a:prstGeom>
          <a:solidFill>
            <a:srgbClr val="626C3B"/>
          </a:solidFill>
          <a:ln w="7620">
            <a:solidFill>
              <a:srgbClr val="7B8554"/>
            </a:solidFill>
            <a:prstDash val="solid"/>
          </a:ln>
        </p:spPr>
      </p:sp>
      <p:sp>
        <p:nvSpPr>
          <p:cNvPr id="6" name="Text 3"/>
          <p:cNvSpPr/>
          <p:nvPr/>
        </p:nvSpPr>
        <p:spPr>
          <a:xfrm>
            <a:off x="936069" y="5514618"/>
            <a:ext cx="1728549" cy="216098"/>
          </a:xfrm>
          <a:prstGeom prst="rect">
            <a:avLst/>
          </a:prstGeom>
          <a:noFill/>
          <a:ln/>
        </p:spPr>
        <p:txBody>
          <a:bodyPr wrap="none" lIns="0" tIns="0" rIns="0" bIns="0" rtlCol="0" anchor="t"/>
          <a:lstStyle/>
          <a:p>
            <a:pPr algn="l" indent="0" marL="0">
              <a:lnSpc>
                <a:spcPts val="1700"/>
              </a:lnSpc>
              <a:buNone/>
            </a:pPr>
            <a:r>
              <a:rPr lang="en-US" sz="1350" dirty="0">
                <a:solidFill>
                  <a:srgbClr val="FFFFFF"/>
                </a:solidFill>
                <a:latin typeface="Brygada 1918 Semi Bold" pitchFamily="34" charset="0"/>
                <a:ea typeface="Brygada 1918 Semi Bold" pitchFamily="34" charset="-122"/>
                <a:cs typeface="Brygada 1918 Semi Bold" pitchFamily="34" charset="-120"/>
              </a:rPr>
              <a:t>Aplicación Universal</a:t>
            </a:r>
            <a:endParaRPr lang="en-US" sz="1350" dirty="0"/>
          </a:p>
        </p:txBody>
      </p:sp>
      <p:sp>
        <p:nvSpPr>
          <p:cNvPr id="7" name="Text 4"/>
          <p:cNvSpPr/>
          <p:nvPr/>
        </p:nvSpPr>
        <p:spPr>
          <a:xfrm>
            <a:off x="936069" y="5813584"/>
            <a:ext cx="6164104" cy="442674"/>
          </a:xfrm>
          <a:prstGeom prst="rect">
            <a:avLst/>
          </a:prstGeom>
          <a:noFill/>
          <a:ln/>
        </p:spPr>
        <p:txBody>
          <a:bodyPr wrap="square" lIns="0" tIns="0" rIns="0" bIns="0" rtlCol="0" anchor="t"/>
          <a:lstStyle/>
          <a:p>
            <a:pPr algn="l" indent="0" marL="0">
              <a:lnSpc>
                <a:spcPts val="1700"/>
              </a:lnSpc>
              <a:buNone/>
            </a:pPr>
            <a:r>
              <a:rPr lang="en-US" sz="1050" dirty="0">
                <a:solidFill>
                  <a:srgbClr val="FFFFFF"/>
                </a:solidFill>
                <a:latin typeface="Brygada 1918" pitchFamily="34" charset="0"/>
                <a:ea typeface="Brygada 1918" pitchFamily="34" charset="-122"/>
                <a:cs typeface="Brygada 1918" pitchFamily="34" charset="-120"/>
              </a:rPr>
              <a:t>El estado de derecho </a:t>
            </a:r>
            <a:pPr algn="l" indent="0" marL="0">
              <a:lnSpc>
                <a:spcPts val="1700"/>
              </a:lnSpc>
              <a:buNone/>
            </a:pPr>
            <a:r>
              <a:rPr lang="en-US" sz="1050" b="1" dirty="0">
                <a:solidFill>
                  <a:srgbClr val="FFFFFF"/>
                </a:solidFill>
                <a:latin typeface="Brygada 1918" pitchFamily="34" charset="0"/>
                <a:ea typeface="Brygada 1918" pitchFamily="34" charset="-122"/>
                <a:cs typeface="Brygada 1918" pitchFamily="34" charset="-120"/>
              </a:rPr>
              <a:t>se aplica a todos los Estados por igual</a:t>
            </a:r>
            <a:pPr algn="l" indent="0" marL="0">
              <a:lnSpc>
                <a:spcPts val="1700"/>
              </a:lnSpc>
              <a:buNone/>
            </a:pPr>
            <a:r>
              <a:rPr lang="en-US" sz="1050" dirty="0">
                <a:solidFill>
                  <a:srgbClr val="FFFFFF"/>
                </a:solidFill>
                <a:latin typeface="Brygada 1918" pitchFamily="34" charset="0"/>
                <a:ea typeface="Brygada 1918" pitchFamily="34" charset="-122"/>
                <a:cs typeface="Brygada 1918" pitchFamily="34" charset="-120"/>
              </a:rPr>
              <a:t> y a las organizaciones internacionales, incluidas las Naciones Unidas y sus órganos principales.</a:t>
            </a:r>
            <a:endParaRPr lang="en-US" sz="1050" dirty="0"/>
          </a:p>
        </p:txBody>
      </p:sp>
      <p:sp>
        <p:nvSpPr>
          <p:cNvPr id="8" name="Shape 5"/>
          <p:cNvSpPr/>
          <p:nvPr/>
        </p:nvSpPr>
        <p:spPr>
          <a:xfrm>
            <a:off x="7384256" y="5368766"/>
            <a:ext cx="6455926" cy="1033343"/>
          </a:xfrm>
          <a:prstGeom prst="roundRect">
            <a:avLst>
              <a:gd name="adj" fmla="val 20074"/>
            </a:avLst>
          </a:prstGeom>
          <a:solidFill>
            <a:srgbClr val="83792E"/>
          </a:solidFill>
          <a:ln w="7620">
            <a:solidFill>
              <a:srgbClr val="9C9247"/>
            </a:solidFill>
            <a:prstDash val="solid"/>
          </a:ln>
        </p:spPr>
      </p:sp>
      <p:sp>
        <p:nvSpPr>
          <p:cNvPr id="9" name="Text 6"/>
          <p:cNvSpPr/>
          <p:nvPr/>
        </p:nvSpPr>
        <p:spPr>
          <a:xfrm>
            <a:off x="7530108" y="5514618"/>
            <a:ext cx="1728549" cy="216098"/>
          </a:xfrm>
          <a:prstGeom prst="rect">
            <a:avLst/>
          </a:prstGeom>
          <a:noFill/>
          <a:ln/>
        </p:spPr>
        <p:txBody>
          <a:bodyPr wrap="none" lIns="0" tIns="0" rIns="0" bIns="0" rtlCol="0" anchor="t"/>
          <a:lstStyle/>
          <a:p>
            <a:pPr algn="l" indent="0" marL="0">
              <a:lnSpc>
                <a:spcPts val="1700"/>
              </a:lnSpc>
              <a:buNone/>
            </a:pPr>
            <a:r>
              <a:rPr lang="en-US" sz="1350" dirty="0">
                <a:solidFill>
                  <a:srgbClr val="FFFFFF"/>
                </a:solidFill>
                <a:latin typeface="Brygada 1918 Semi Bold" pitchFamily="34" charset="0"/>
                <a:ea typeface="Brygada 1918 Semi Bold" pitchFamily="34" charset="-122"/>
                <a:cs typeface="Brygada 1918 Semi Bold" pitchFamily="34" charset="-120"/>
              </a:rPr>
              <a:t>Guía de Actuación</a:t>
            </a:r>
            <a:endParaRPr lang="en-US" sz="1350" dirty="0"/>
          </a:p>
        </p:txBody>
      </p:sp>
      <p:sp>
        <p:nvSpPr>
          <p:cNvPr id="10" name="Text 7"/>
          <p:cNvSpPr/>
          <p:nvPr/>
        </p:nvSpPr>
        <p:spPr>
          <a:xfrm>
            <a:off x="7530108" y="5813584"/>
            <a:ext cx="6164223" cy="442674"/>
          </a:xfrm>
          <a:prstGeom prst="rect">
            <a:avLst/>
          </a:prstGeom>
          <a:noFill/>
          <a:ln/>
        </p:spPr>
        <p:txBody>
          <a:bodyPr wrap="square" lIns="0" tIns="0" rIns="0" bIns="0" rtlCol="0" anchor="t"/>
          <a:lstStyle/>
          <a:p>
            <a:pPr algn="l" indent="0" marL="0">
              <a:lnSpc>
                <a:spcPts val="1700"/>
              </a:lnSpc>
              <a:buNone/>
            </a:pPr>
            <a:r>
              <a:rPr lang="en-US" sz="1050" dirty="0">
                <a:solidFill>
                  <a:srgbClr val="FFFFFF"/>
                </a:solidFill>
                <a:latin typeface="Brygada 1918" pitchFamily="34" charset="0"/>
                <a:ea typeface="Brygada 1918" pitchFamily="34" charset="-122"/>
                <a:cs typeface="Brygada 1918" pitchFamily="34" charset="-120"/>
              </a:rPr>
              <a:t>El respeto y la promoción del estado de derecho y la justicia deben guiar todas las actividades estatales y conferir previsibilidad y legitimidad a sus acciones.</a:t>
            </a:r>
            <a:endParaRPr lang="en-US" sz="1050" dirty="0"/>
          </a:p>
        </p:txBody>
      </p:sp>
      <p:sp>
        <p:nvSpPr>
          <p:cNvPr id="11" name="Text 8"/>
          <p:cNvSpPr/>
          <p:nvPr/>
        </p:nvSpPr>
        <p:spPr>
          <a:xfrm>
            <a:off x="997625" y="6713101"/>
            <a:ext cx="12842558" cy="442674"/>
          </a:xfrm>
          <a:prstGeom prst="rect">
            <a:avLst/>
          </a:prstGeom>
          <a:noFill/>
          <a:ln/>
        </p:spPr>
        <p:txBody>
          <a:bodyPr wrap="square" lIns="0" tIns="0" rIns="0" bIns="0" rtlCol="0" anchor="t"/>
          <a:lstStyle/>
          <a:p>
            <a:pPr algn="l" indent="0" marL="0">
              <a:lnSpc>
                <a:spcPts val="1700"/>
              </a:lnSpc>
              <a:buNone/>
            </a:pPr>
            <a:r>
              <a:rPr lang="en-US" sz="1050" dirty="0">
                <a:solidFill>
                  <a:srgbClr val="403011"/>
                </a:solidFill>
                <a:latin typeface="Brygada 1918" pitchFamily="34" charset="0"/>
                <a:ea typeface="Brygada 1918" pitchFamily="34" charset="-122"/>
                <a:cs typeface="Brygada 1918" pitchFamily="34" charset="-120"/>
              </a:rPr>
              <a:t>La Declaración reconoce que "todas las personas, instituciones y entidades, públicas y privadas, </a:t>
            </a:r>
            <a:pPr algn="l" indent="0" marL="0">
              <a:lnSpc>
                <a:spcPts val="1700"/>
              </a:lnSpc>
              <a:buNone/>
            </a:pPr>
            <a:r>
              <a:rPr lang="en-US" sz="1050" b="1" dirty="0">
                <a:solidFill>
                  <a:srgbClr val="403011"/>
                </a:solidFill>
                <a:latin typeface="Brygada 1918" pitchFamily="34" charset="0"/>
                <a:ea typeface="Brygada 1918" pitchFamily="34" charset="-122"/>
                <a:cs typeface="Brygada 1918" pitchFamily="34" charset="-120"/>
              </a:rPr>
              <a:t>incluido el propio Estado</a:t>
            </a:r>
            <a:pPr algn="l" indent="0" marL="0">
              <a:lnSpc>
                <a:spcPts val="1700"/>
              </a:lnSpc>
              <a:buNone/>
            </a:pPr>
            <a:r>
              <a:rPr lang="en-US" sz="1050" dirty="0">
                <a:solidFill>
                  <a:srgbClr val="403011"/>
                </a:solidFill>
                <a:latin typeface="Brygada 1918" pitchFamily="34" charset="0"/>
                <a:ea typeface="Brygada 1918" pitchFamily="34" charset="-122"/>
                <a:cs typeface="Brygada 1918" pitchFamily="34" charset="-120"/>
              </a:rPr>
              <a:t>, están obligadas </a:t>
            </a:r>
            <a:pPr algn="l" indent="0" marL="0">
              <a:lnSpc>
                <a:spcPts val="1700"/>
              </a:lnSpc>
              <a:buNone/>
            </a:pPr>
            <a:r>
              <a:rPr lang="en-US" sz="1050" b="1" dirty="0">
                <a:solidFill>
                  <a:srgbClr val="403011"/>
                </a:solidFill>
                <a:latin typeface="Brygada 1918" pitchFamily="34" charset="0"/>
                <a:ea typeface="Brygada 1918" pitchFamily="34" charset="-122"/>
                <a:cs typeface="Brygada 1918" pitchFamily="34" charset="-120"/>
              </a:rPr>
              <a:t>a acatar leyes justas</a:t>
            </a:r>
            <a:pPr algn="l" indent="0" marL="0">
              <a:lnSpc>
                <a:spcPts val="1700"/>
              </a:lnSpc>
              <a:buNone/>
            </a:pPr>
            <a:r>
              <a:rPr lang="en-US" sz="1050" dirty="0">
                <a:solidFill>
                  <a:srgbClr val="403011"/>
                </a:solidFill>
                <a:latin typeface="Brygada 1918" pitchFamily="34" charset="0"/>
                <a:ea typeface="Brygada 1918" pitchFamily="34" charset="-122"/>
                <a:cs typeface="Brygada 1918" pitchFamily="34" charset="-120"/>
              </a:rPr>
              <a:t>, imparciales y equitativas, y tienen derecho a igual protección de la ley, sin discriminación."</a:t>
            </a:r>
            <a:endParaRPr lang="en-US" sz="1050" dirty="0"/>
          </a:p>
        </p:txBody>
      </p:sp>
      <p:sp>
        <p:nvSpPr>
          <p:cNvPr id="12" name="Shape 9"/>
          <p:cNvSpPr/>
          <p:nvPr/>
        </p:nvSpPr>
        <p:spPr>
          <a:xfrm>
            <a:off x="790218" y="6557605"/>
            <a:ext cx="15240" cy="753666"/>
          </a:xfrm>
          <a:prstGeom prst="rect">
            <a:avLst/>
          </a:prstGeom>
          <a:solidFill>
            <a:srgbClr val="626C3B"/>
          </a:solidFill>
          <a:ln/>
        </p:spPr>
      </p:sp>
      <p:sp>
        <p:nvSpPr>
          <p:cNvPr id="13" name="Text 10"/>
          <p:cNvSpPr/>
          <p:nvPr/>
        </p:nvSpPr>
        <p:spPr>
          <a:xfrm>
            <a:off x="790218" y="7466767"/>
            <a:ext cx="13049964" cy="221337"/>
          </a:xfrm>
          <a:prstGeom prst="rect">
            <a:avLst/>
          </a:prstGeom>
          <a:noFill/>
          <a:ln/>
        </p:spPr>
        <p:txBody>
          <a:bodyPr wrap="none" lIns="0" tIns="0" rIns="0" bIns="0" rtlCol="0" anchor="t"/>
          <a:lstStyle/>
          <a:p>
            <a:pPr algn="l" indent="0" marL="0">
              <a:lnSpc>
                <a:spcPts val="1700"/>
              </a:lnSpc>
              <a:buNone/>
            </a:pPr>
            <a:r>
              <a:rPr lang="en-US" sz="1050" dirty="0">
                <a:solidFill>
                  <a:srgbClr val="403011"/>
                </a:solidFill>
                <a:latin typeface="Brygada 1918" pitchFamily="34" charset="0"/>
                <a:ea typeface="Brygada 1918" pitchFamily="34" charset="-122"/>
                <a:cs typeface="Brygada 1918" pitchFamily="34" charset="-120"/>
              </a:rPr>
              <a:t>Este reconocimiento establece que nadie, ni siquiera el Estado mismo, está por encima de la ley, consolidando el principio de igualdad jurídica como fundamento de las sociedades democráticas.</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556498"/>
            <a:ext cx="12471916"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Estado de Derecho y Personalidad Jurídica del Estado</a:t>
            </a:r>
            <a:endParaRPr lang="en-US" sz="3900" dirty="0"/>
          </a:p>
        </p:txBody>
      </p:sp>
      <p:sp>
        <p:nvSpPr>
          <p:cNvPr id="3" name="Text 1"/>
          <p:cNvSpPr/>
          <p:nvPr/>
        </p:nvSpPr>
        <p:spPr>
          <a:xfrm>
            <a:off x="793790" y="157341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Para comprender adecuadamente la Administración o Gestión Pública es necesario tener una idea clara de cómo la doctrina jurídica concibe al Estado desde la perspectiva de su personalidad jurídica.</a:t>
            </a:r>
            <a:endParaRPr lang="en-US" sz="1550" dirty="0"/>
          </a:p>
        </p:txBody>
      </p:sp>
      <p:pic>
        <p:nvPicPr>
          <p:cNvPr id="4" name="Image 0" descr="preencoded.png">    </p:cNvPr>
          <p:cNvPicPr>
            <a:picLocks noChangeAspect="1"/>
          </p:cNvPicPr>
          <p:nvPr/>
        </p:nvPicPr>
        <p:blipFill>
          <a:blip r:embed="rId1"/>
          <a:stretch>
            <a:fillRect/>
          </a:stretch>
        </p:blipFill>
        <p:spPr>
          <a:xfrm>
            <a:off x="793790" y="2431733"/>
            <a:ext cx="992267" cy="1461016"/>
          </a:xfrm>
          <a:prstGeom prst="rect">
            <a:avLst/>
          </a:prstGeom>
        </p:spPr>
      </p:pic>
      <p:sp>
        <p:nvSpPr>
          <p:cNvPr id="5" name="Text 2"/>
          <p:cNvSpPr/>
          <p:nvPr/>
        </p:nvSpPr>
        <p:spPr>
          <a:xfrm>
            <a:off x="1984415" y="2630091"/>
            <a:ext cx="3703082"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Reconocimiento Constitucional</a:t>
            </a:r>
            <a:endParaRPr lang="en-US" sz="1950" dirty="0"/>
          </a:p>
        </p:txBody>
      </p:sp>
      <p:sp>
        <p:nvSpPr>
          <p:cNvPr id="6" name="Text 3"/>
          <p:cNvSpPr/>
          <p:nvPr/>
        </p:nvSpPr>
        <p:spPr>
          <a:xfrm>
            <a:off x="1984415" y="3059311"/>
            <a:ext cx="11852196"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Derecho reconoce la personalidad del Estado, pues a éste y a otras entidades, la Constitución Política les otorga personalidad jurídica con derechos y obligaciones específicas, de las cuales es responsable ante la ley.</a:t>
            </a:r>
            <a:endParaRPr lang="en-US" sz="1550" dirty="0"/>
          </a:p>
        </p:txBody>
      </p:sp>
      <p:pic>
        <p:nvPicPr>
          <p:cNvPr id="7" name="Image 1" descr="preencoded.png">    </p:cNvPr>
          <p:cNvPicPr>
            <a:picLocks noChangeAspect="1"/>
          </p:cNvPicPr>
          <p:nvPr/>
        </p:nvPicPr>
        <p:blipFill>
          <a:blip r:embed="rId2"/>
          <a:stretch>
            <a:fillRect/>
          </a:stretch>
        </p:blipFill>
        <p:spPr>
          <a:xfrm>
            <a:off x="793790" y="3892748"/>
            <a:ext cx="992267" cy="1461016"/>
          </a:xfrm>
          <a:prstGeom prst="rect">
            <a:avLst/>
          </a:prstGeom>
        </p:spPr>
      </p:pic>
      <p:sp>
        <p:nvSpPr>
          <p:cNvPr id="8" name="Text 4"/>
          <p:cNvSpPr/>
          <p:nvPr/>
        </p:nvSpPr>
        <p:spPr>
          <a:xfrm>
            <a:off x="1984415" y="4091107"/>
            <a:ext cx="2769989"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Autolimitación Jurídica</a:t>
            </a:r>
            <a:endParaRPr lang="en-US" sz="1950" dirty="0"/>
          </a:p>
        </p:txBody>
      </p:sp>
      <p:sp>
        <p:nvSpPr>
          <p:cNvPr id="9" name="Text 5"/>
          <p:cNvSpPr/>
          <p:nvPr/>
        </p:nvSpPr>
        <p:spPr>
          <a:xfrm>
            <a:off x="1984415" y="4520327"/>
            <a:ext cx="11852196"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y las instituciones que crea se auto-limitan sometiéndose al orden jurídico que lo estructura y da forma a su actividad, estableciendo un marco de legalidad para su actuación.</a:t>
            </a:r>
            <a:endParaRPr lang="en-US" sz="1550" dirty="0"/>
          </a:p>
        </p:txBody>
      </p:sp>
      <p:pic>
        <p:nvPicPr>
          <p:cNvPr id="10" name="Image 2" descr="preencoded.png">    </p:cNvPr>
          <p:cNvPicPr>
            <a:picLocks noChangeAspect="1"/>
          </p:cNvPicPr>
          <p:nvPr/>
        </p:nvPicPr>
        <p:blipFill>
          <a:blip r:embed="rId3"/>
          <a:stretch>
            <a:fillRect/>
          </a:stretch>
        </p:blipFill>
        <p:spPr>
          <a:xfrm>
            <a:off x="793790" y="5353764"/>
            <a:ext cx="992267" cy="1461016"/>
          </a:xfrm>
          <a:prstGeom prst="rect">
            <a:avLst/>
          </a:prstGeom>
        </p:spPr>
      </p:pic>
      <p:sp>
        <p:nvSpPr>
          <p:cNvPr id="11" name="Text 6"/>
          <p:cNvSpPr/>
          <p:nvPr/>
        </p:nvSpPr>
        <p:spPr>
          <a:xfrm>
            <a:off x="1984415" y="5552123"/>
            <a:ext cx="2484596"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Corporación Jurídica</a:t>
            </a:r>
            <a:endParaRPr lang="en-US" sz="1950" dirty="0"/>
          </a:p>
        </p:txBody>
      </p:sp>
      <p:sp>
        <p:nvSpPr>
          <p:cNvPr id="12" name="Text 7"/>
          <p:cNvSpPr/>
          <p:nvPr/>
        </p:nvSpPr>
        <p:spPr>
          <a:xfrm>
            <a:off x="1984415" y="5981343"/>
            <a:ext cx="11852196"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es sujeto de derechos y deberes,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 persona jurídica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y en ese sentido constituye también una corporación ordenada jurídicamente con capacidad de actuar en el ámbito legal.</a:t>
            </a:r>
            <a:endParaRPr lang="en-US" sz="1550" dirty="0"/>
          </a:p>
        </p:txBody>
      </p:sp>
      <p:sp>
        <p:nvSpPr>
          <p:cNvPr id="13" name="Text 8"/>
          <p:cNvSpPr/>
          <p:nvPr/>
        </p:nvSpPr>
        <p:spPr>
          <a:xfrm>
            <a:off x="793790" y="703802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conceptualización permite entender que el Estado no es una entidad abstracta, sino un sujeto de derecho con responsabilidades específicas en el cumplimiento de funciones, competencias y gestión financiera ante la ciudadanía.</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545783"/>
            <a:ext cx="12890063" cy="589121"/>
          </a:xfrm>
          <a:prstGeom prst="rect">
            <a:avLst/>
          </a:prstGeom>
          <a:noFill/>
          <a:ln/>
        </p:spPr>
        <p:txBody>
          <a:bodyPr wrap="none" lIns="0" tIns="0" rIns="0" bIns="0" rtlCol="0" anchor="t"/>
          <a:lstStyle/>
          <a:p>
            <a:pPr algn="l" indent="0" marL="0">
              <a:lnSpc>
                <a:spcPts val="4600"/>
              </a:lnSpc>
              <a:buNone/>
            </a:pPr>
            <a:r>
              <a:rPr lang="en-US" sz="3700" dirty="0">
                <a:solidFill>
                  <a:srgbClr val="403011"/>
                </a:solidFill>
                <a:latin typeface="Brygada 1918 Semi Bold" pitchFamily="34" charset="0"/>
                <a:ea typeface="Brygada 1918 Semi Bold" pitchFamily="34" charset="-122"/>
                <a:cs typeface="Brygada 1918 Semi Bold" pitchFamily="34" charset="-120"/>
              </a:rPr>
              <a:t>Los Fines Esenciales del Estado: Aproximación Teleológica</a:t>
            </a:r>
            <a:endParaRPr lang="en-US" sz="3700" dirty="0"/>
          </a:p>
        </p:txBody>
      </p:sp>
      <p:sp>
        <p:nvSpPr>
          <p:cNvPr id="3" name="Text 1"/>
          <p:cNvSpPr/>
          <p:nvPr/>
        </p:nvSpPr>
        <p:spPr>
          <a:xfrm>
            <a:off x="793790" y="1511975"/>
            <a:ext cx="13042821" cy="603409"/>
          </a:xfrm>
          <a:prstGeom prst="rect">
            <a:avLst/>
          </a:prstGeom>
          <a:noFill/>
          <a:ln/>
        </p:spPr>
        <p:txBody>
          <a:bodyPr wrap="square" lIns="0" tIns="0" rIns="0" bIns="0" rtlCol="0" anchor="t"/>
          <a:lstStyle/>
          <a:p>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Las instituciones adquieren </a:t>
            </a:r>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significado práctico</a:t>
            </a:r>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 cuando se las considera desde el punto de vista de su </a:t>
            </a:r>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finalidad</a:t>
            </a:r>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 Lo que puede decirse sobre el Estado cuando nos referimos a él simplemente como un hecho percibido conceptualmente es </a:t>
            </a:r>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sólo un acercamiento teórico al mismo</a:t>
            </a:r>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a:t>
            </a:r>
            <a:endParaRPr lang="en-US" sz="1450" dirty="0"/>
          </a:p>
        </p:txBody>
      </p:sp>
      <p:sp>
        <p:nvSpPr>
          <p:cNvPr id="4" name="Shape 2"/>
          <p:cNvSpPr/>
          <p:nvPr/>
        </p:nvSpPr>
        <p:spPr>
          <a:xfrm>
            <a:off x="793790" y="3791069"/>
            <a:ext cx="13042821" cy="22860"/>
          </a:xfrm>
          <a:prstGeom prst="roundRect">
            <a:avLst>
              <a:gd name="adj" fmla="val 1237208"/>
            </a:avLst>
          </a:prstGeom>
          <a:solidFill>
            <a:srgbClr val="000000">
              <a:alpha val="8000"/>
            </a:srgbClr>
          </a:solidFill>
          <a:ln/>
        </p:spPr>
      </p:sp>
      <p:sp>
        <p:nvSpPr>
          <p:cNvPr id="5" name="Shape 3"/>
          <p:cNvSpPr/>
          <p:nvPr/>
        </p:nvSpPr>
        <p:spPr>
          <a:xfrm>
            <a:off x="3983950" y="3225582"/>
            <a:ext cx="22860" cy="565547"/>
          </a:xfrm>
          <a:prstGeom prst="roundRect">
            <a:avLst>
              <a:gd name="adj" fmla="val 1237208"/>
            </a:avLst>
          </a:prstGeom>
          <a:solidFill>
            <a:srgbClr val="7B8554"/>
          </a:solidFill>
          <a:ln/>
        </p:spPr>
      </p:sp>
      <p:sp>
        <p:nvSpPr>
          <p:cNvPr id="6" name="Shape 4"/>
          <p:cNvSpPr/>
          <p:nvPr/>
        </p:nvSpPr>
        <p:spPr>
          <a:xfrm>
            <a:off x="3783330" y="3578959"/>
            <a:ext cx="424220" cy="424220"/>
          </a:xfrm>
          <a:prstGeom prst="roundRect">
            <a:avLst>
              <a:gd name="adj" fmla="val 66670"/>
            </a:avLst>
          </a:prstGeom>
          <a:solidFill>
            <a:srgbClr val="626C3B"/>
          </a:solidFill>
          <a:ln w="7620">
            <a:solidFill>
              <a:srgbClr val="7B8554"/>
            </a:solidFill>
            <a:prstDash val="solid"/>
          </a:ln>
        </p:spPr>
      </p:sp>
      <p:sp>
        <p:nvSpPr>
          <p:cNvPr id="7" name="Text 5"/>
          <p:cNvSpPr/>
          <p:nvPr/>
        </p:nvSpPr>
        <p:spPr>
          <a:xfrm>
            <a:off x="3853994" y="3614261"/>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1</a:t>
            </a:r>
            <a:endParaRPr lang="en-US" sz="2200" dirty="0"/>
          </a:p>
        </p:txBody>
      </p:sp>
      <p:sp>
        <p:nvSpPr>
          <p:cNvPr id="8" name="Text 6"/>
          <p:cNvSpPr/>
          <p:nvPr/>
        </p:nvSpPr>
        <p:spPr>
          <a:xfrm>
            <a:off x="2817138" y="2327434"/>
            <a:ext cx="2356842" cy="294680"/>
          </a:xfrm>
          <a:prstGeom prst="rect">
            <a:avLst/>
          </a:prstGeom>
          <a:noFill/>
          <a:ln/>
        </p:spPr>
        <p:txBody>
          <a:bodyPr wrap="none" lIns="0" tIns="0" rIns="0" bIns="0" rtlCol="0" anchor="t"/>
          <a:lstStyle/>
          <a:p>
            <a:pPr algn="ctr"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Percepción Teórica</a:t>
            </a:r>
            <a:endParaRPr lang="en-US" sz="1850" dirty="0"/>
          </a:p>
        </p:txBody>
      </p:sp>
      <p:sp>
        <p:nvSpPr>
          <p:cNvPr id="9" name="Text 7"/>
          <p:cNvSpPr/>
          <p:nvPr/>
        </p:nvSpPr>
        <p:spPr>
          <a:xfrm>
            <a:off x="982266" y="2735223"/>
            <a:ext cx="6026587" cy="301704"/>
          </a:xfrm>
          <a:prstGeom prst="rect">
            <a:avLst/>
          </a:prstGeom>
          <a:noFill/>
          <a:ln/>
        </p:spPr>
        <p:txBody>
          <a:bodyPr wrap="none" lIns="0" tIns="0" rIns="0" bIns="0" rtlCol="0" anchor="t"/>
          <a:lstStyle/>
          <a:p>
            <a:pPr algn="ctr"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Comprensión abstracta del Estado como concepto jurídico-político</a:t>
            </a:r>
            <a:endParaRPr lang="en-US" sz="1450" dirty="0"/>
          </a:p>
        </p:txBody>
      </p:sp>
      <p:sp>
        <p:nvSpPr>
          <p:cNvPr id="10" name="Shape 8"/>
          <p:cNvSpPr/>
          <p:nvPr/>
        </p:nvSpPr>
        <p:spPr>
          <a:xfrm>
            <a:off x="7303532" y="3791010"/>
            <a:ext cx="22860" cy="565547"/>
          </a:xfrm>
          <a:prstGeom prst="roundRect">
            <a:avLst>
              <a:gd name="adj" fmla="val 1237208"/>
            </a:avLst>
          </a:prstGeom>
          <a:solidFill>
            <a:srgbClr val="9C9247"/>
          </a:solidFill>
          <a:ln/>
        </p:spPr>
      </p:sp>
      <p:sp>
        <p:nvSpPr>
          <p:cNvPr id="11" name="Shape 9"/>
          <p:cNvSpPr/>
          <p:nvPr/>
        </p:nvSpPr>
        <p:spPr>
          <a:xfrm>
            <a:off x="7102912" y="3578959"/>
            <a:ext cx="424220" cy="424220"/>
          </a:xfrm>
          <a:prstGeom prst="roundRect">
            <a:avLst>
              <a:gd name="adj" fmla="val 66670"/>
            </a:avLst>
          </a:prstGeom>
          <a:solidFill>
            <a:srgbClr val="83792E"/>
          </a:solidFill>
          <a:ln w="7620">
            <a:solidFill>
              <a:srgbClr val="9C9247"/>
            </a:solidFill>
            <a:prstDash val="solid"/>
          </a:ln>
        </p:spPr>
      </p:sp>
      <p:sp>
        <p:nvSpPr>
          <p:cNvPr id="12" name="Text 10"/>
          <p:cNvSpPr/>
          <p:nvPr/>
        </p:nvSpPr>
        <p:spPr>
          <a:xfrm>
            <a:off x="7173575" y="3614261"/>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2</a:t>
            </a:r>
            <a:endParaRPr lang="en-US" sz="2200" dirty="0"/>
          </a:p>
        </p:txBody>
      </p:sp>
      <p:sp>
        <p:nvSpPr>
          <p:cNvPr id="13" name="Text 11"/>
          <p:cNvSpPr/>
          <p:nvPr/>
        </p:nvSpPr>
        <p:spPr>
          <a:xfrm>
            <a:off x="6136719" y="4545211"/>
            <a:ext cx="2356842" cy="294680"/>
          </a:xfrm>
          <a:prstGeom prst="rect">
            <a:avLst/>
          </a:prstGeom>
          <a:noFill/>
          <a:ln/>
        </p:spPr>
        <p:txBody>
          <a:bodyPr wrap="none" lIns="0" tIns="0" rIns="0" bIns="0" rtlCol="0" anchor="t"/>
          <a:lstStyle/>
          <a:p>
            <a:pPr algn="ctr"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Análisis Teleológico</a:t>
            </a:r>
            <a:endParaRPr lang="en-US" sz="1850" dirty="0"/>
          </a:p>
        </p:txBody>
      </p:sp>
      <p:sp>
        <p:nvSpPr>
          <p:cNvPr id="14" name="Text 12"/>
          <p:cNvSpPr/>
          <p:nvPr/>
        </p:nvSpPr>
        <p:spPr>
          <a:xfrm>
            <a:off x="4301847" y="4953000"/>
            <a:ext cx="6026587" cy="301704"/>
          </a:xfrm>
          <a:prstGeom prst="rect">
            <a:avLst/>
          </a:prstGeom>
          <a:noFill/>
          <a:ln/>
        </p:spPr>
        <p:txBody>
          <a:bodyPr wrap="none" lIns="0" tIns="0" rIns="0" bIns="0" rtlCol="0" anchor="t"/>
          <a:lstStyle/>
          <a:p>
            <a:pPr algn="ctr"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Estudio de los fines y propósitos que justifican la existencia estatal</a:t>
            </a:r>
            <a:endParaRPr lang="en-US" sz="1450" dirty="0"/>
          </a:p>
        </p:txBody>
      </p:sp>
      <p:sp>
        <p:nvSpPr>
          <p:cNvPr id="15" name="Shape 13"/>
          <p:cNvSpPr/>
          <p:nvPr/>
        </p:nvSpPr>
        <p:spPr>
          <a:xfrm>
            <a:off x="10623233" y="3225582"/>
            <a:ext cx="22860" cy="565547"/>
          </a:xfrm>
          <a:prstGeom prst="roundRect">
            <a:avLst>
              <a:gd name="adj" fmla="val 1237208"/>
            </a:avLst>
          </a:prstGeom>
          <a:solidFill>
            <a:srgbClr val="CE9521"/>
          </a:solidFill>
          <a:ln/>
        </p:spPr>
      </p:sp>
      <p:sp>
        <p:nvSpPr>
          <p:cNvPr id="16" name="Shape 14"/>
          <p:cNvSpPr/>
          <p:nvPr/>
        </p:nvSpPr>
        <p:spPr>
          <a:xfrm>
            <a:off x="10422612" y="3578959"/>
            <a:ext cx="424220" cy="424220"/>
          </a:xfrm>
          <a:prstGeom prst="roundRect">
            <a:avLst>
              <a:gd name="adj" fmla="val 66670"/>
            </a:avLst>
          </a:prstGeom>
          <a:solidFill>
            <a:srgbClr val="E8AF3B"/>
          </a:solidFill>
          <a:ln w="7620">
            <a:solidFill>
              <a:srgbClr val="CE9521"/>
            </a:solidFill>
            <a:prstDash val="solid"/>
          </a:ln>
        </p:spPr>
      </p:sp>
      <p:sp>
        <p:nvSpPr>
          <p:cNvPr id="17" name="Text 15"/>
          <p:cNvSpPr/>
          <p:nvPr/>
        </p:nvSpPr>
        <p:spPr>
          <a:xfrm>
            <a:off x="10493276" y="3614261"/>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000000"/>
                </a:solidFill>
                <a:latin typeface="Brygada 1918 Semi Bold" pitchFamily="34" charset="0"/>
                <a:ea typeface="Brygada 1918 Semi Bold" pitchFamily="34" charset="-122"/>
                <a:cs typeface="Brygada 1918 Semi Bold" pitchFamily="34" charset="-120"/>
              </a:rPr>
              <a:t>3</a:t>
            </a:r>
            <a:endParaRPr lang="en-US" sz="2200" dirty="0"/>
          </a:p>
        </p:txBody>
      </p:sp>
      <p:sp>
        <p:nvSpPr>
          <p:cNvPr id="18" name="Text 16"/>
          <p:cNvSpPr/>
          <p:nvPr/>
        </p:nvSpPr>
        <p:spPr>
          <a:xfrm>
            <a:off x="9456301" y="2327434"/>
            <a:ext cx="2356842" cy="294680"/>
          </a:xfrm>
          <a:prstGeom prst="rect">
            <a:avLst/>
          </a:prstGeom>
          <a:noFill/>
          <a:ln/>
        </p:spPr>
        <p:txBody>
          <a:bodyPr wrap="none" lIns="0" tIns="0" rIns="0" bIns="0" rtlCol="0" anchor="t"/>
          <a:lstStyle/>
          <a:p>
            <a:pPr algn="ctr"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Significado Práctico</a:t>
            </a:r>
            <a:endParaRPr lang="en-US" sz="1850" dirty="0"/>
          </a:p>
        </p:txBody>
      </p:sp>
      <p:sp>
        <p:nvSpPr>
          <p:cNvPr id="19" name="Text 17"/>
          <p:cNvSpPr/>
          <p:nvPr/>
        </p:nvSpPr>
        <p:spPr>
          <a:xfrm>
            <a:off x="7621429" y="2735223"/>
            <a:ext cx="6026706" cy="301704"/>
          </a:xfrm>
          <a:prstGeom prst="rect">
            <a:avLst/>
          </a:prstGeom>
          <a:noFill/>
          <a:ln/>
        </p:spPr>
        <p:txBody>
          <a:bodyPr wrap="none" lIns="0" tIns="0" rIns="0" bIns="0" rtlCol="0" anchor="t"/>
          <a:lstStyle/>
          <a:p>
            <a:pPr algn="ctr"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Comprensión real a través de su utilidad y destino social</a:t>
            </a:r>
            <a:endParaRPr lang="en-US" sz="1450" dirty="0"/>
          </a:p>
        </p:txBody>
      </p:sp>
      <p:sp>
        <p:nvSpPr>
          <p:cNvPr id="20" name="Text 18"/>
          <p:cNvSpPr/>
          <p:nvPr/>
        </p:nvSpPr>
        <p:spPr>
          <a:xfrm>
            <a:off x="793790" y="5466755"/>
            <a:ext cx="13042821" cy="905113"/>
          </a:xfrm>
          <a:prstGeom prst="rect">
            <a:avLst/>
          </a:prstGeom>
          <a:noFill/>
          <a:ln/>
        </p:spPr>
        <p:txBody>
          <a:bodyPr wrap="square" lIns="0" tIns="0" rIns="0" bIns="0" rtlCol="0" anchor="t"/>
          <a:lstStyle/>
          <a:p>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En la vida cotidiana presuponemos que </a:t>
            </a:r>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la mejor manera de expresar la naturaleza</a:t>
            </a:r>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 de algunas cosas es </a:t>
            </a:r>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referirnos a su utilidad o su destino</a:t>
            </a:r>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 Por ejemplo: "Esto es un lápiz" que sirve para escribir o dibujar. </a:t>
            </a:r>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De este modo recurrimos a la finalidad como una manera de mostrar la verdad de una cosa.</a:t>
            </a:r>
            <a:endParaRPr lang="en-US" sz="1450" dirty="0"/>
          </a:p>
        </p:txBody>
      </p:sp>
      <p:sp>
        <p:nvSpPr>
          <p:cNvPr id="21" name="Shape 19"/>
          <p:cNvSpPr/>
          <p:nvPr/>
        </p:nvSpPr>
        <p:spPr>
          <a:xfrm>
            <a:off x="793790" y="6583918"/>
            <a:ext cx="13042821" cy="1102757"/>
          </a:xfrm>
          <a:prstGeom prst="roundRect">
            <a:avLst>
              <a:gd name="adj" fmla="val 25647"/>
            </a:avLst>
          </a:prstGeom>
          <a:solidFill>
            <a:srgbClr val="DFE4CE"/>
          </a:solidFill>
          <a:ln/>
        </p:spPr>
      </p:sp>
      <p:pic>
        <p:nvPicPr>
          <p:cNvPr id="22" name="Image 0" descr="preencoded.png">    </p:cNvPr>
          <p:cNvPicPr>
            <a:picLocks noChangeAspect="1"/>
          </p:cNvPicPr>
          <p:nvPr/>
        </p:nvPicPr>
        <p:blipFill>
          <a:blip r:embed="rId1"/>
          <a:stretch>
            <a:fillRect/>
          </a:stretch>
        </p:blipFill>
        <p:spPr>
          <a:xfrm>
            <a:off x="982266" y="6867763"/>
            <a:ext cx="235625" cy="188476"/>
          </a:xfrm>
          <a:prstGeom prst="rect">
            <a:avLst/>
          </a:prstGeom>
        </p:spPr>
      </p:pic>
      <p:sp>
        <p:nvSpPr>
          <p:cNvPr id="23" name="Text 20"/>
          <p:cNvSpPr/>
          <p:nvPr/>
        </p:nvSpPr>
        <p:spPr>
          <a:xfrm>
            <a:off x="1406366" y="6819424"/>
            <a:ext cx="12241768" cy="603409"/>
          </a:xfrm>
          <a:prstGeom prst="rect">
            <a:avLst/>
          </a:prstGeom>
          <a:noFill/>
          <a:ln/>
        </p:spPr>
        <p:txBody>
          <a:bodyPr wrap="square" lIns="0" tIns="0" rIns="0" bIns="0" rtlCol="0" anchor="t"/>
          <a:lstStyle/>
          <a:p>
            <a:pPr algn="l" indent="0" marL="0">
              <a:lnSpc>
                <a:spcPts val="2350"/>
              </a:lnSpc>
              <a:buNone/>
            </a:pPr>
            <a:r>
              <a:rPr lang="en-US" sz="1450" b="1" dirty="0">
                <a:solidFill>
                  <a:srgbClr val="000000"/>
                </a:solidFill>
                <a:latin typeface="Brygada 1918" pitchFamily="34" charset="0"/>
                <a:ea typeface="Brygada 1918" pitchFamily="34" charset="-122"/>
                <a:cs typeface="Brygada 1918" pitchFamily="34" charset="-120"/>
              </a:rPr>
              <a:t>La teleología</a:t>
            </a:r>
            <a:pPr algn="l" indent="0" marL="0">
              <a:lnSpc>
                <a:spcPts val="2350"/>
              </a:lnSpc>
              <a:buNone/>
            </a:pPr>
            <a:r>
              <a:rPr lang="en-US" sz="1450" dirty="0">
                <a:solidFill>
                  <a:srgbClr val="000000"/>
                </a:solidFill>
                <a:latin typeface="Brygada 1918" pitchFamily="34" charset="0"/>
                <a:ea typeface="Brygada 1918" pitchFamily="34" charset="-122"/>
                <a:cs typeface="Brygada 1918" pitchFamily="34" charset="-120"/>
              </a:rPr>
              <a:t> (del griego τέλος, fin, y λογία, discurso) es la rama de la metafísica que se refiere al estudio de los fines o propósitos de algún objeto o ser, constituyendo la doctrina filosófica de las causas finales.</a:t>
            </a:r>
            <a:endParaRPr lang="en-US" sz="14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928330"/>
            <a:ext cx="10832663"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Complejidad de Definir los Fines del Estado</a:t>
            </a:r>
            <a:endParaRPr lang="en-US" sz="3900" dirty="0"/>
          </a:p>
        </p:txBody>
      </p:sp>
      <p:sp>
        <p:nvSpPr>
          <p:cNvPr id="3" name="Text 1"/>
          <p:cNvSpPr/>
          <p:nvPr/>
        </p:nvSpPr>
        <p:spPr>
          <a:xfrm>
            <a:off x="793790" y="1945243"/>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Que la finalidad constituya la definición de una cosa no es nada evidente, especialmente cuando se trata de instituciones complejas como el Estado.</a:t>
            </a:r>
            <a:endParaRPr lang="en-US" sz="1550" dirty="0"/>
          </a:p>
        </p:txBody>
      </p:sp>
      <p:sp>
        <p:nvSpPr>
          <p:cNvPr id="4" name="Text 2"/>
          <p:cNvSpPr/>
          <p:nvPr/>
        </p:nvSpPr>
        <p:spPr>
          <a:xfrm>
            <a:off x="1091446" y="3026807"/>
            <a:ext cx="12745164" cy="63507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Cuando se habla de los fines del Estado, parece que la aclaración de los fines fuera un procedimiento conducente a la aclaración de lo que entendemos por Estado.</a:t>
            </a:r>
            <a:endParaRPr lang="en-US" sz="1550" dirty="0"/>
          </a:p>
        </p:txBody>
      </p:sp>
      <p:sp>
        <p:nvSpPr>
          <p:cNvPr id="5" name="Shape 3"/>
          <p:cNvSpPr/>
          <p:nvPr/>
        </p:nvSpPr>
        <p:spPr>
          <a:xfrm>
            <a:off x="793790" y="2803565"/>
            <a:ext cx="22860" cy="1081564"/>
          </a:xfrm>
          <a:prstGeom prst="rect">
            <a:avLst/>
          </a:prstGeom>
          <a:solidFill>
            <a:srgbClr val="626C3B"/>
          </a:solidFill>
          <a:ln/>
        </p:spPr>
      </p:sp>
      <p:sp>
        <p:nvSpPr>
          <p:cNvPr id="6" name="Text 4"/>
          <p:cNvSpPr/>
          <p:nvPr/>
        </p:nvSpPr>
        <p:spPr>
          <a:xfrm>
            <a:off x="793790" y="4108371"/>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Sin embargo, la noción de finalidad y con ella el sentido práctico de las cosas, sólo resulta simple cuando se trata precisamente de utensilios, herramientas, instrumentos o dispositivos técnicos artificiales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fabricados de manera que su activación produce determinados efectos materiales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(escribir o dibujar = un texto o un dibujo).</a:t>
            </a:r>
            <a:endParaRPr lang="en-US" sz="1550" dirty="0"/>
          </a:p>
        </p:txBody>
      </p:sp>
      <p:sp>
        <p:nvSpPr>
          <p:cNvPr id="7" name="Shape 5"/>
          <p:cNvSpPr/>
          <p:nvPr/>
        </p:nvSpPr>
        <p:spPr>
          <a:xfrm>
            <a:off x="793790" y="5284232"/>
            <a:ext cx="13042821" cy="1158716"/>
          </a:xfrm>
          <a:prstGeom prst="roundRect">
            <a:avLst>
              <a:gd name="adj" fmla="val 25693"/>
            </a:avLst>
          </a:prstGeom>
          <a:solidFill>
            <a:srgbClr val="626C3B"/>
          </a:solidFill>
          <a:ln w="7620">
            <a:solidFill>
              <a:srgbClr val="7B8554"/>
            </a:solidFill>
            <a:prstDash val="solid"/>
          </a:ln>
        </p:spPr>
      </p:sp>
      <p:sp>
        <p:nvSpPr>
          <p:cNvPr id="8" name="Shape 6"/>
          <p:cNvSpPr/>
          <p:nvPr/>
        </p:nvSpPr>
        <p:spPr>
          <a:xfrm>
            <a:off x="801410" y="5291852"/>
            <a:ext cx="6513790" cy="1143476"/>
          </a:xfrm>
          <a:prstGeom prst="roundRect">
            <a:avLst>
              <a:gd name="adj" fmla="val 26036"/>
            </a:avLst>
          </a:prstGeom>
          <a:solidFill>
            <a:srgbClr val="626C3B"/>
          </a:solidFill>
          <a:ln/>
        </p:spPr>
      </p:sp>
      <p:sp>
        <p:nvSpPr>
          <p:cNvPr id="9" name="Text 7"/>
          <p:cNvSpPr/>
          <p:nvPr/>
        </p:nvSpPr>
        <p:spPr>
          <a:xfrm>
            <a:off x="999768" y="5490210"/>
            <a:ext cx="2611517"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Instrumentos Simples</a:t>
            </a:r>
            <a:endParaRPr lang="en-US" sz="1950" dirty="0"/>
          </a:p>
        </p:txBody>
      </p:sp>
      <p:sp>
        <p:nvSpPr>
          <p:cNvPr id="10" name="Text 8"/>
          <p:cNvSpPr/>
          <p:nvPr/>
        </p:nvSpPr>
        <p:spPr>
          <a:xfrm>
            <a:off x="999768" y="5919430"/>
            <a:ext cx="6117074" cy="317540"/>
          </a:xfrm>
          <a:prstGeom prst="rect">
            <a:avLst/>
          </a:prstGeom>
          <a:noFill/>
          <a:ln/>
        </p:spPr>
        <p:txBody>
          <a:bodyPr wrap="non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Objetos con finalidades claras y predecibles (lápiz para escribir)</a:t>
            </a:r>
            <a:endParaRPr lang="en-US" sz="1550" dirty="0"/>
          </a:p>
        </p:txBody>
      </p:sp>
      <p:sp>
        <p:nvSpPr>
          <p:cNvPr id="11" name="Shape 9"/>
          <p:cNvSpPr/>
          <p:nvPr/>
        </p:nvSpPr>
        <p:spPr>
          <a:xfrm>
            <a:off x="7315200" y="5291852"/>
            <a:ext cx="6513790" cy="1143476"/>
          </a:xfrm>
          <a:prstGeom prst="rect">
            <a:avLst/>
          </a:prstGeom>
          <a:solidFill>
            <a:srgbClr val="626C3B"/>
          </a:solidFill>
          <a:ln/>
        </p:spPr>
      </p:sp>
      <p:sp>
        <p:nvSpPr>
          <p:cNvPr id="12" name="Shape 10"/>
          <p:cNvSpPr/>
          <p:nvPr/>
        </p:nvSpPr>
        <p:spPr>
          <a:xfrm>
            <a:off x="7315200" y="5291852"/>
            <a:ext cx="22860" cy="1143476"/>
          </a:xfrm>
          <a:prstGeom prst="roundRect">
            <a:avLst>
              <a:gd name="adj" fmla="val 1302324"/>
            </a:avLst>
          </a:prstGeom>
          <a:solidFill>
            <a:srgbClr val="9C9247"/>
          </a:solidFill>
          <a:ln/>
        </p:spPr>
      </p:sp>
      <p:sp>
        <p:nvSpPr>
          <p:cNvPr id="13" name="Text 11"/>
          <p:cNvSpPr/>
          <p:nvPr/>
        </p:nvSpPr>
        <p:spPr>
          <a:xfrm>
            <a:off x="7513558" y="5490210"/>
            <a:ext cx="2840236"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Instituciones Complejas</a:t>
            </a:r>
            <a:endParaRPr lang="en-US" sz="1950" dirty="0"/>
          </a:p>
        </p:txBody>
      </p:sp>
      <p:sp>
        <p:nvSpPr>
          <p:cNvPr id="14" name="Text 12"/>
          <p:cNvSpPr/>
          <p:nvPr/>
        </p:nvSpPr>
        <p:spPr>
          <a:xfrm>
            <a:off x="7513558" y="5919430"/>
            <a:ext cx="6117074" cy="317540"/>
          </a:xfrm>
          <a:prstGeom prst="rect">
            <a:avLst/>
          </a:prstGeom>
          <a:noFill/>
          <a:ln/>
        </p:spPr>
        <p:txBody>
          <a:bodyPr wrap="non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Entidades con múltiples propósitos y efectos variables (el Estado)</a:t>
            </a:r>
            <a:endParaRPr lang="en-US" sz="1550" dirty="0"/>
          </a:p>
        </p:txBody>
      </p:sp>
      <p:sp>
        <p:nvSpPr>
          <p:cNvPr id="15" name="Text 13"/>
          <p:cNvSpPr/>
          <p:nvPr/>
        </p:nvSpPr>
        <p:spPr>
          <a:xfrm>
            <a:off x="793790" y="6666190"/>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distinción es fundamental para comprender por qué la definición de los fines estatales requiere un análisis mucho más sofisticado que la simple identificación instrumental.</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552218"/>
            <a:ext cx="12507635"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Del Significado Instrumental al Significado de Acción</a:t>
            </a:r>
            <a:endParaRPr lang="en-US" sz="3900" dirty="0"/>
          </a:p>
        </p:txBody>
      </p:sp>
      <p:sp>
        <p:nvSpPr>
          <p:cNvPr id="3" name="Text 1"/>
          <p:cNvSpPr/>
          <p:nvPr/>
        </p:nvSpPr>
        <p:spPr>
          <a:xfrm>
            <a:off x="793790" y="2648545"/>
            <a:ext cx="7632025"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de Derecho, tal como ha sido definido teóricamente por ilustres pensadores como Jellinek, Weber, Heller, Kofi Atta Annan o los miembros de las Naciones Unidas, no puede equipararse a un "instrumento" del cual es fácil indicar su finalidad.</a:t>
            </a:r>
            <a:endParaRPr lang="en-US" sz="1550" dirty="0"/>
          </a:p>
        </p:txBody>
      </p:sp>
      <p:sp>
        <p:nvSpPr>
          <p:cNvPr id="4" name="Text 2"/>
          <p:cNvSpPr/>
          <p:nvPr/>
        </p:nvSpPr>
        <p:spPr>
          <a:xfrm>
            <a:off x="793790" y="4097298"/>
            <a:ext cx="7632025"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verdadero y más complejo significado de la palabra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fin</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no aparece en su significado instrumental, como cuando la aplicamos a las cosas (lápiz),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sino cuando la usamos para referirnos a las acciones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("servir a la comunidad, promover la prosperidad general y garantizar la efectividad de los principios…etc")</a:t>
            </a:r>
            <a:endParaRPr lang="en-US" sz="1550" dirty="0"/>
          </a:p>
        </p:txBody>
      </p:sp>
      <p:sp>
        <p:nvSpPr>
          <p:cNvPr id="5" name="Text 3"/>
          <p:cNvSpPr/>
          <p:nvPr/>
        </p:nvSpPr>
        <p:spPr>
          <a:xfrm>
            <a:off x="793790" y="5546050"/>
            <a:ext cx="7632025"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diferencia conceptual es crucial para comprender que los fines del Estado no son mecánicos sino dinámicos, no son productos sino procesos, no son objetos sino acciones orientadas al bienestar colectivo.</a:t>
            </a:r>
            <a:endParaRPr lang="en-US" sz="1550" dirty="0"/>
          </a:p>
        </p:txBody>
      </p:sp>
      <p:pic>
        <p:nvPicPr>
          <p:cNvPr id="6" name="Image 0" descr="preencoded.png">    </p:cNvPr>
          <p:cNvPicPr>
            <a:picLocks noChangeAspect="1"/>
          </p:cNvPicPr>
          <p:nvPr/>
        </p:nvPicPr>
        <p:blipFill>
          <a:blip r:embed="rId1"/>
          <a:stretch>
            <a:fillRect/>
          </a:stretch>
        </p:blipFill>
        <p:spPr>
          <a:xfrm>
            <a:off x="8917543" y="2693194"/>
            <a:ext cx="4926568" cy="273689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1061918"/>
            <a:ext cx="11700867"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Naturaleza Intersubjetiva de los Fines Estatales</a:t>
            </a:r>
            <a:endParaRPr lang="en-US" sz="3900" dirty="0"/>
          </a:p>
        </p:txBody>
      </p:sp>
      <p:sp>
        <p:nvSpPr>
          <p:cNvPr id="3" name="Text 1"/>
          <p:cNvSpPr/>
          <p:nvPr/>
        </p:nvSpPr>
        <p:spPr>
          <a:xfrm>
            <a:off x="793790" y="207883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definición de instituciones como el Estado (de Derecho), basadas no en instrumentos sino en hechos sociales complejos, no tiene prefijados con certeza científica los estados de cosas futuros que asociamos con ella.</a:t>
            </a:r>
            <a:endParaRPr lang="en-US" sz="1550" dirty="0"/>
          </a:p>
        </p:txBody>
      </p:sp>
      <p:sp>
        <p:nvSpPr>
          <p:cNvPr id="4" name="Shape 2"/>
          <p:cNvSpPr/>
          <p:nvPr/>
        </p:nvSpPr>
        <p:spPr>
          <a:xfrm>
            <a:off x="793790" y="2937153"/>
            <a:ext cx="4215289" cy="3372207"/>
          </a:xfrm>
          <a:prstGeom prst="roundRect">
            <a:avLst>
              <a:gd name="adj" fmla="val 8828"/>
            </a:avLst>
          </a:prstGeom>
          <a:solidFill>
            <a:srgbClr val="F6EBD4"/>
          </a:solidFill>
          <a:ln w="22860">
            <a:solidFill>
              <a:srgbClr val="626C3B"/>
            </a:solidFill>
            <a:prstDash val="solid"/>
          </a:ln>
        </p:spPr>
      </p:sp>
      <p:sp>
        <p:nvSpPr>
          <p:cNvPr id="5" name="Shape 3"/>
          <p:cNvSpPr/>
          <p:nvPr/>
        </p:nvSpPr>
        <p:spPr>
          <a:xfrm>
            <a:off x="816650" y="2960013"/>
            <a:ext cx="4169569" cy="595313"/>
          </a:xfrm>
          <a:prstGeom prst="roundRect">
            <a:avLst>
              <a:gd name="adj" fmla="val 45401"/>
            </a:avLst>
          </a:prstGeom>
          <a:solidFill>
            <a:srgbClr val="626C3B"/>
          </a:solidFill>
          <a:ln/>
        </p:spPr>
      </p:sp>
      <p:sp>
        <p:nvSpPr>
          <p:cNvPr id="6" name="Text 4"/>
          <p:cNvSpPr/>
          <p:nvPr/>
        </p:nvSpPr>
        <p:spPr>
          <a:xfrm>
            <a:off x="2752606" y="3067764"/>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FFFFFF"/>
                </a:solidFill>
                <a:latin typeface="Brygada 1918 Semi Bold" pitchFamily="34" charset="0"/>
                <a:ea typeface="Brygada 1918 Semi Bold" pitchFamily="34" charset="-122"/>
                <a:cs typeface="Brygada 1918 Semi Bold" pitchFamily="34" charset="-120"/>
              </a:rPr>
              <a:t>1</a:t>
            </a:r>
            <a:endParaRPr lang="en-US" sz="2300" dirty="0"/>
          </a:p>
        </p:txBody>
      </p:sp>
      <p:sp>
        <p:nvSpPr>
          <p:cNvPr id="7" name="Text 5"/>
          <p:cNvSpPr/>
          <p:nvPr/>
        </p:nvSpPr>
        <p:spPr>
          <a:xfrm>
            <a:off x="1015008" y="3753683"/>
            <a:ext cx="3495437"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Ausencia de Necesidad Lógica</a:t>
            </a:r>
            <a:endParaRPr lang="en-US" sz="1950" dirty="0"/>
          </a:p>
        </p:txBody>
      </p:sp>
      <p:sp>
        <p:nvSpPr>
          <p:cNvPr id="8" name="Text 6"/>
          <p:cNvSpPr/>
          <p:nvPr/>
        </p:nvSpPr>
        <p:spPr>
          <a:xfrm>
            <a:off x="1015008" y="4182904"/>
            <a:ext cx="3772853" cy="158769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finalidad del Estado no expresa ningún tipo de necesidad lógica, por lo que las expresiones sobre los fines estatales no pueden tener significado puramente objetivo.</a:t>
            </a:r>
            <a:endParaRPr lang="en-US" sz="1550" dirty="0"/>
          </a:p>
        </p:txBody>
      </p:sp>
      <p:sp>
        <p:nvSpPr>
          <p:cNvPr id="9" name="Shape 7"/>
          <p:cNvSpPr/>
          <p:nvPr/>
        </p:nvSpPr>
        <p:spPr>
          <a:xfrm>
            <a:off x="5207437" y="2937153"/>
            <a:ext cx="4215408" cy="3372207"/>
          </a:xfrm>
          <a:prstGeom prst="roundRect">
            <a:avLst>
              <a:gd name="adj" fmla="val 8828"/>
            </a:avLst>
          </a:prstGeom>
          <a:solidFill>
            <a:srgbClr val="F6EBD4"/>
          </a:solidFill>
          <a:ln w="22860">
            <a:solidFill>
              <a:srgbClr val="83792E"/>
            </a:solidFill>
            <a:prstDash val="solid"/>
          </a:ln>
        </p:spPr>
      </p:sp>
      <p:sp>
        <p:nvSpPr>
          <p:cNvPr id="10" name="Shape 8"/>
          <p:cNvSpPr/>
          <p:nvPr/>
        </p:nvSpPr>
        <p:spPr>
          <a:xfrm>
            <a:off x="5230297" y="2960013"/>
            <a:ext cx="4169688" cy="595313"/>
          </a:xfrm>
          <a:prstGeom prst="roundRect">
            <a:avLst>
              <a:gd name="adj" fmla="val 45401"/>
            </a:avLst>
          </a:prstGeom>
          <a:solidFill>
            <a:srgbClr val="83792E"/>
          </a:solidFill>
          <a:ln/>
        </p:spPr>
      </p:sp>
      <p:sp>
        <p:nvSpPr>
          <p:cNvPr id="11" name="Text 9"/>
          <p:cNvSpPr/>
          <p:nvPr/>
        </p:nvSpPr>
        <p:spPr>
          <a:xfrm>
            <a:off x="7166253" y="3067764"/>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FFFFFF"/>
                </a:solidFill>
                <a:latin typeface="Brygada 1918 Semi Bold" pitchFamily="34" charset="0"/>
                <a:ea typeface="Brygada 1918 Semi Bold" pitchFamily="34" charset="-122"/>
                <a:cs typeface="Brygada 1918 Semi Bold" pitchFamily="34" charset="-120"/>
              </a:rPr>
              <a:t>2</a:t>
            </a:r>
            <a:endParaRPr lang="en-US" sz="2300" dirty="0"/>
          </a:p>
        </p:txBody>
      </p:sp>
      <p:sp>
        <p:nvSpPr>
          <p:cNvPr id="12" name="Text 10"/>
          <p:cNvSpPr/>
          <p:nvPr/>
        </p:nvSpPr>
        <p:spPr>
          <a:xfrm>
            <a:off x="5428655" y="3753683"/>
            <a:ext cx="2927033"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Analogía con la Medicina</a:t>
            </a:r>
            <a:endParaRPr lang="en-US" sz="1950" dirty="0"/>
          </a:p>
        </p:txBody>
      </p:sp>
      <p:sp>
        <p:nvSpPr>
          <p:cNvPr id="13" name="Text 11"/>
          <p:cNvSpPr/>
          <p:nvPr/>
        </p:nvSpPr>
        <p:spPr>
          <a:xfrm>
            <a:off x="5428655" y="4182904"/>
            <a:ext cx="3772972" cy="190523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Cuando decimos "pastillas para bajar la presión arterial" o "Vacuna Covid-19", es sólo un hecho regularmente observado que estos efectos ocurran, pero puede perfectamente suceder que en muchos casos no sea así.</a:t>
            </a:r>
            <a:endParaRPr lang="en-US" sz="1550" dirty="0"/>
          </a:p>
        </p:txBody>
      </p:sp>
      <p:sp>
        <p:nvSpPr>
          <p:cNvPr id="14" name="Shape 12"/>
          <p:cNvSpPr/>
          <p:nvPr/>
        </p:nvSpPr>
        <p:spPr>
          <a:xfrm>
            <a:off x="9621203" y="2937153"/>
            <a:ext cx="4215289" cy="3372207"/>
          </a:xfrm>
          <a:prstGeom prst="roundRect">
            <a:avLst>
              <a:gd name="adj" fmla="val 8828"/>
            </a:avLst>
          </a:prstGeom>
          <a:solidFill>
            <a:srgbClr val="F6EBD4"/>
          </a:solidFill>
          <a:ln w="22860">
            <a:solidFill>
              <a:srgbClr val="E8AF3B"/>
            </a:solidFill>
            <a:prstDash val="solid"/>
          </a:ln>
        </p:spPr>
      </p:sp>
      <p:sp>
        <p:nvSpPr>
          <p:cNvPr id="15" name="Shape 13"/>
          <p:cNvSpPr/>
          <p:nvPr/>
        </p:nvSpPr>
        <p:spPr>
          <a:xfrm>
            <a:off x="9644063" y="2960013"/>
            <a:ext cx="4169569" cy="595313"/>
          </a:xfrm>
          <a:prstGeom prst="roundRect">
            <a:avLst>
              <a:gd name="adj" fmla="val 45401"/>
            </a:avLst>
          </a:prstGeom>
          <a:solidFill>
            <a:srgbClr val="E8AF3B"/>
          </a:solidFill>
          <a:ln/>
        </p:spPr>
      </p:sp>
      <p:sp>
        <p:nvSpPr>
          <p:cNvPr id="16" name="Text 14"/>
          <p:cNvSpPr/>
          <p:nvPr/>
        </p:nvSpPr>
        <p:spPr>
          <a:xfrm>
            <a:off x="11580019" y="3067764"/>
            <a:ext cx="297656" cy="372070"/>
          </a:xfrm>
          <a:prstGeom prst="rect">
            <a:avLst/>
          </a:prstGeom>
          <a:noFill/>
          <a:ln/>
        </p:spPr>
        <p:txBody>
          <a:bodyPr wrap="none" lIns="0" tIns="0" rIns="0" bIns="0" rtlCol="0" anchor="t"/>
          <a:lstStyle/>
          <a:p>
            <a:pPr algn="l" indent="0" marL="0">
              <a:lnSpc>
                <a:spcPts val="2300"/>
              </a:lnSpc>
              <a:buNone/>
            </a:pPr>
            <a:r>
              <a:rPr lang="en-US" sz="2300" dirty="0">
                <a:solidFill>
                  <a:srgbClr val="000000"/>
                </a:solidFill>
                <a:latin typeface="Brygada 1918 Semi Bold" pitchFamily="34" charset="0"/>
                <a:ea typeface="Brygada 1918 Semi Bold" pitchFamily="34" charset="-122"/>
                <a:cs typeface="Brygada 1918 Semi Bold" pitchFamily="34" charset="-120"/>
              </a:rPr>
              <a:t>3</a:t>
            </a:r>
            <a:endParaRPr lang="en-US" sz="2300" dirty="0"/>
          </a:p>
        </p:txBody>
      </p:sp>
      <p:sp>
        <p:nvSpPr>
          <p:cNvPr id="17" name="Text 15"/>
          <p:cNvSpPr/>
          <p:nvPr/>
        </p:nvSpPr>
        <p:spPr>
          <a:xfrm>
            <a:off x="9842421" y="3753683"/>
            <a:ext cx="3772853" cy="620316"/>
          </a:xfrm>
          <a:prstGeom prst="rect">
            <a:avLst/>
          </a:prstGeom>
          <a:noFill/>
          <a:ln/>
        </p:spPr>
        <p:txBody>
          <a:bodyPr wrap="squar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Naturaleza de las Ideas Teleológicas</a:t>
            </a:r>
            <a:endParaRPr lang="en-US" sz="1950" dirty="0"/>
          </a:p>
        </p:txBody>
      </p:sp>
      <p:sp>
        <p:nvSpPr>
          <p:cNvPr id="18" name="Text 16"/>
          <p:cNvSpPr/>
          <p:nvPr/>
        </p:nvSpPr>
        <p:spPr>
          <a:xfrm>
            <a:off x="9842421" y="4493062"/>
            <a:ext cx="3772853" cy="158769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Las ideas de finalidad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carecen de núcleo objetivo sólido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son más bien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el lenguaje en que unos sujetos ofrecen a otros anticipaciones imaginarias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que ayudan a orientar y coordinar las acciones.</a:t>
            </a:r>
            <a:endParaRPr lang="en-US" sz="1550" dirty="0"/>
          </a:p>
        </p:txBody>
      </p:sp>
      <p:sp>
        <p:nvSpPr>
          <p:cNvPr id="19" name="Text 17"/>
          <p:cNvSpPr/>
          <p:nvPr/>
        </p:nvSpPr>
        <p:spPr>
          <a:xfrm>
            <a:off x="793790" y="653260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comprensión nos lleva a reconocer que los fines del Estado emergen del diálogo social y la construcción colectiva de significados compartidos.</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1037630"/>
            <a:ext cx="10257115"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Los Fines como Construcción Intersubjetiva</a:t>
            </a:r>
            <a:endParaRPr lang="en-US" sz="3900" dirty="0"/>
          </a:p>
        </p:txBody>
      </p:sp>
      <p:sp>
        <p:nvSpPr>
          <p:cNvPr id="3" name="Text 1"/>
          <p:cNvSpPr/>
          <p:nvPr/>
        </p:nvSpPr>
        <p:spPr>
          <a:xfrm>
            <a:off x="1091446" y="2178606"/>
            <a:ext cx="8687038" cy="190523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"Los fines son visiones interiores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de un orden venidero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las que un individuo propone a los demás con la intención de compartirlas como convicciones que regulen el actuar de cada uno.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Su validez no es objetiva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en el sentido de que exista más allá de la comunicación y el intercambio de experiencias entre sujetos, sino, en todo caso,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intersubjetiva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porque una finalidad propuesta sólo se afianza cuando resulta razonable, motivadora y organizadora de la praxis social.</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4" name="Shape 2"/>
          <p:cNvSpPr/>
          <p:nvPr/>
        </p:nvSpPr>
        <p:spPr>
          <a:xfrm>
            <a:off x="793790" y="2178606"/>
            <a:ext cx="22860" cy="1905238"/>
          </a:xfrm>
          <a:prstGeom prst="rect">
            <a:avLst/>
          </a:prstGeom>
          <a:solidFill>
            <a:srgbClr val="626C3B"/>
          </a:solidFill>
          <a:ln/>
        </p:spPr>
      </p:sp>
      <p:sp>
        <p:nvSpPr>
          <p:cNvPr id="5" name="Text 3"/>
          <p:cNvSpPr/>
          <p:nvPr/>
        </p:nvSpPr>
        <p:spPr>
          <a:xfrm>
            <a:off x="793790" y="4307086"/>
            <a:ext cx="8984694"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"Al hablar de fines, entonces, abrimos una dimensión de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significados propia de la esfera del actuar humano.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En sentido estricto, sólo el mundo social tiene fines.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Cuando figuran como ideas prácticas, con el significado fuerte de metas colectivas, tiñen el mundo físico con los colores de presencias latentes, potencialidades y perspectivas de desarrollo.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pic>
        <p:nvPicPr>
          <p:cNvPr id="6" name="Image 0" descr="preencoded.png">    </p:cNvPr>
          <p:cNvPicPr>
            <a:picLocks noChangeAspect="1"/>
          </p:cNvPicPr>
          <p:nvPr/>
        </p:nvPicPr>
        <p:blipFill>
          <a:blip r:embed="rId1"/>
          <a:stretch>
            <a:fillRect/>
          </a:stretch>
        </p:blipFill>
        <p:spPr>
          <a:xfrm>
            <a:off x="10270212" y="2178606"/>
            <a:ext cx="3039070" cy="3150275"/>
          </a:xfrm>
          <a:prstGeom prst="rect">
            <a:avLst/>
          </a:prstGeom>
        </p:spPr>
      </p:pic>
      <p:sp>
        <p:nvSpPr>
          <p:cNvPr id="7" name="Text 4"/>
          <p:cNvSpPr/>
          <p:nvPr/>
        </p:nvSpPr>
        <p:spPr>
          <a:xfrm>
            <a:off x="10270212" y="555212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Ciro Alegría Varona</a:t>
            </a:r>
            <a:endParaRPr lang="en-US" sz="1950" dirty="0"/>
          </a:p>
        </p:txBody>
      </p:sp>
      <p:sp>
        <p:nvSpPr>
          <p:cNvPr id="8" name="Text 5"/>
          <p:cNvSpPr/>
          <p:nvPr/>
        </p:nvSpPr>
        <p:spPr>
          <a:xfrm>
            <a:off x="10270212" y="6060638"/>
            <a:ext cx="3573899"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(1961-2020)</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Doctor en Filosofía, Universidad Libre de Berlín</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648057"/>
            <a:ext cx="12006024" cy="527090"/>
          </a:xfrm>
          <a:prstGeom prst="rect">
            <a:avLst/>
          </a:prstGeom>
          <a:noFill/>
          <a:ln/>
        </p:spPr>
        <p:txBody>
          <a:bodyPr wrap="none" lIns="0" tIns="0" rIns="0" bIns="0" rtlCol="0" anchor="t"/>
          <a:lstStyle/>
          <a:p>
            <a:pPr algn="l" indent="0" marL="0">
              <a:lnSpc>
                <a:spcPts val="4150"/>
              </a:lnSpc>
              <a:buNone/>
            </a:pPr>
            <a:r>
              <a:rPr lang="en-US" sz="3300" dirty="0">
                <a:solidFill>
                  <a:srgbClr val="403011"/>
                </a:solidFill>
                <a:latin typeface="Brygada 1918 Semi Bold" pitchFamily="34" charset="0"/>
                <a:ea typeface="Brygada 1918 Semi Bold" pitchFamily="34" charset="-122"/>
                <a:cs typeface="Brygada 1918 Semi Bold" pitchFamily="34" charset="-120"/>
              </a:rPr>
              <a:t>La Finalidad del Estado: Instrumentos para el Servicio Social</a:t>
            </a:r>
            <a:endParaRPr lang="en-US" sz="3300" dirty="0"/>
          </a:p>
        </p:txBody>
      </p:sp>
      <p:sp>
        <p:nvSpPr>
          <p:cNvPr id="3" name="Text 1"/>
          <p:cNvSpPr/>
          <p:nvPr/>
        </p:nvSpPr>
        <p:spPr>
          <a:xfrm>
            <a:off x="793790" y="1512451"/>
            <a:ext cx="13042821" cy="539829"/>
          </a:xfrm>
          <a:prstGeom prst="rect">
            <a:avLst/>
          </a:prstGeom>
          <a:noFill/>
          <a:ln/>
        </p:spPr>
        <p:txBody>
          <a:bodyPr wrap="squar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El Estado y el derecho son medios, organizaciones o instrumentos, hechos por los hombres y para los hombres. Para asegurar sus fines, la sociedad crea o reconoce el poder del Estado y lo somete al derecho para hacerlo racional y lógico.</a:t>
            </a:r>
            <a:endParaRPr lang="en-US" sz="1300" dirty="0"/>
          </a:p>
        </p:txBody>
      </p:sp>
      <p:sp>
        <p:nvSpPr>
          <p:cNvPr id="4" name="Text 2"/>
          <p:cNvSpPr/>
          <p:nvPr/>
        </p:nvSpPr>
        <p:spPr>
          <a:xfrm>
            <a:off x="2929057" y="3864769"/>
            <a:ext cx="2108716" cy="263485"/>
          </a:xfrm>
          <a:prstGeom prst="rect">
            <a:avLst/>
          </a:prstGeom>
          <a:noFill/>
          <a:ln/>
        </p:spPr>
        <p:txBody>
          <a:bodyPr wrap="none" lIns="0" tIns="0" rIns="0" bIns="0" rtlCol="0" anchor="t"/>
          <a:lstStyle/>
          <a:p>
            <a:pPr algn="r"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Equilibrio Externo</a:t>
            </a:r>
            <a:endParaRPr lang="en-US" sz="1650" dirty="0"/>
          </a:p>
        </p:txBody>
      </p:sp>
      <p:sp>
        <p:nvSpPr>
          <p:cNvPr id="5" name="Text 3"/>
          <p:cNvSpPr/>
          <p:nvPr/>
        </p:nvSpPr>
        <p:spPr>
          <a:xfrm>
            <a:off x="793790" y="4229457"/>
            <a:ext cx="4243983" cy="269915"/>
          </a:xfrm>
          <a:prstGeom prst="rect">
            <a:avLst/>
          </a:prstGeom>
          <a:noFill/>
          <a:ln/>
        </p:spPr>
        <p:txBody>
          <a:bodyPr wrap="none" lIns="0" tIns="0" rIns="0" bIns="0" rtlCol="0" anchor="t"/>
          <a:lstStyle/>
          <a:p>
            <a:pPr algn="r"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Relaciones diplomáticas y tratados internacionales</a:t>
            </a:r>
            <a:endParaRPr lang="en-US" sz="1300" dirty="0"/>
          </a:p>
        </p:txBody>
      </p:sp>
      <p:pic>
        <p:nvPicPr>
          <p:cNvPr id="6" name="Image 0" descr="preencoded.png">    </p:cNvPr>
          <p:cNvPicPr>
            <a:picLocks noChangeAspect="1"/>
          </p:cNvPicPr>
          <p:nvPr/>
        </p:nvPicPr>
        <p:blipFill>
          <a:blip r:embed="rId1"/>
          <a:stretch>
            <a:fillRect/>
          </a:stretch>
        </p:blipFill>
        <p:spPr>
          <a:xfrm>
            <a:off x="5375077" y="2242066"/>
            <a:ext cx="3880128" cy="3880128"/>
          </a:xfrm>
          <a:prstGeom prst="rect">
            <a:avLst/>
          </a:prstGeom>
        </p:spPr>
      </p:pic>
      <p:pic>
        <p:nvPicPr>
          <p:cNvPr id="7" name="Image 1" descr="preencoded.png">    </p:cNvPr>
          <p:cNvPicPr>
            <a:picLocks noChangeAspect="1"/>
          </p:cNvPicPr>
          <p:nvPr/>
        </p:nvPicPr>
        <p:blipFill>
          <a:blip r:embed="rId2"/>
          <a:stretch>
            <a:fillRect/>
          </a:stretch>
        </p:blipFill>
        <p:spPr>
          <a:xfrm>
            <a:off x="5851088" y="3790831"/>
            <a:ext cx="252413" cy="315516"/>
          </a:xfrm>
          <a:prstGeom prst="rect">
            <a:avLst/>
          </a:prstGeom>
        </p:spPr>
      </p:pic>
      <p:sp>
        <p:nvSpPr>
          <p:cNvPr id="8" name="Text 4"/>
          <p:cNvSpPr/>
          <p:nvPr/>
        </p:nvSpPr>
        <p:spPr>
          <a:xfrm>
            <a:off x="9508212" y="2831544"/>
            <a:ext cx="2108716" cy="263485"/>
          </a:xfrm>
          <a:prstGeom prst="rect">
            <a:avLst/>
          </a:prstGeom>
          <a:noFill/>
          <a:ln/>
        </p:spPr>
        <p:txBody>
          <a:bodyPr wrap="none" lIns="0" tIns="0" rIns="0" bIns="0" rtlCol="0" anchor="t"/>
          <a:lstStyle/>
          <a:p>
            <a:pPr algn="l"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Orden Interno</a:t>
            </a:r>
            <a:endParaRPr lang="en-US" sz="1650" dirty="0"/>
          </a:p>
        </p:txBody>
      </p:sp>
      <p:sp>
        <p:nvSpPr>
          <p:cNvPr id="9" name="Text 5"/>
          <p:cNvSpPr/>
          <p:nvPr/>
        </p:nvSpPr>
        <p:spPr>
          <a:xfrm>
            <a:off x="9508212" y="3196233"/>
            <a:ext cx="4328398" cy="269915"/>
          </a:xfrm>
          <a:prstGeom prst="rect">
            <a:avLst/>
          </a:prstGeom>
          <a:noFill/>
          <a:ln/>
        </p:spPr>
        <p:txBody>
          <a:bodyPr wrap="non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Mantenimiento de la paz y seguridad ciudadana</a:t>
            </a:r>
            <a:endParaRPr lang="en-US" sz="1300" dirty="0"/>
          </a:p>
        </p:txBody>
      </p:sp>
      <p:pic>
        <p:nvPicPr>
          <p:cNvPr id="10" name="Image 2" descr="preencoded.png">    </p:cNvPr>
          <p:cNvPicPr>
            <a:picLocks noChangeAspect="1"/>
          </p:cNvPicPr>
          <p:nvPr/>
        </p:nvPicPr>
        <p:blipFill>
          <a:blip r:embed="rId3"/>
          <a:stretch>
            <a:fillRect/>
          </a:stretch>
        </p:blipFill>
        <p:spPr>
          <a:xfrm>
            <a:off x="5375077" y="2242066"/>
            <a:ext cx="3880128" cy="3880128"/>
          </a:xfrm>
          <a:prstGeom prst="rect">
            <a:avLst/>
          </a:prstGeom>
        </p:spPr>
      </p:pic>
      <p:pic>
        <p:nvPicPr>
          <p:cNvPr id="11" name="Image 3" descr="preencoded.png">    </p:cNvPr>
          <p:cNvPicPr>
            <a:picLocks noChangeAspect="1"/>
          </p:cNvPicPr>
          <p:nvPr/>
        </p:nvPicPr>
        <p:blipFill>
          <a:blip r:embed="rId4"/>
          <a:stretch>
            <a:fillRect/>
          </a:stretch>
        </p:blipFill>
        <p:spPr>
          <a:xfrm>
            <a:off x="8059936" y="2982516"/>
            <a:ext cx="252413" cy="315516"/>
          </a:xfrm>
          <a:prstGeom prst="rect">
            <a:avLst/>
          </a:prstGeom>
        </p:spPr>
      </p:pic>
      <p:sp>
        <p:nvSpPr>
          <p:cNvPr id="12" name="Text 6"/>
          <p:cNvSpPr/>
          <p:nvPr/>
        </p:nvSpPr>
        <p:spPr>
          <a:xfrm>
            <a:off x="9508212" y="4898112"/>
            <a:ext cx="2108716" cy="263485"/>
          </a:xfrm>
          <a:prstGeom prst="rect">
            <a:avLst/>
          </a:prstGeom>
          <a:noFill/>
          <a:ln/>
        </p:spPr>
        <p:txBody>
          <a:bodyPr wrap="none" lIns="0" tIns="0" rIns="0" bIns="0" rtlCol="0" anchor="t"/>
          <a:lstStyle/>
          <a:p>
            <a:pPr algn="l"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Desarrollo Integral</a:t>
            </a:r>
            <a:endParaRPr lang="en-US" sz="1650" dirty="0"/>
          </a:p>
        </p:txBody>
      </p:sp>
      <p:sp>
        <p:nvSpPr>
          <p:cNvPr id="13" name="Text 7"/>
          <p:cNvSpPr/>
          <p:nvPr/>
        </p:nvSpPr>
        <p:spPr>
          <a:xfrm>
            <a:off x="9508212" y="5262801"/>
            <a:ext cx="4328398" cy="269915"/>
          </a:xfrm>
          <a:prstGeom prst="rect">
            <a:avLst/>
          </a:prstGeom>
          <a:noFill/>
          <a:ln/>
        </p:spPr>
        <p:txBody>
          <a:bodyPr wrap="non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Progreso en todos los ámbitos sociales</a:t>
            </a:r>
            <a:endParaRPr lang="en-US" sz="1300" dirty="0"/>
          </a:p>
        </p:txBody>
      </p:sp>
      <p:pic>
        <p:nvPicPr>
          <p:cNvPr id="14" name="Image 4" descr="preencoded.png">    </p:cNvPr>
          <p:cNvPicPr>
            <a:picLocks noChangeAspect="1"/>
          </p:cNvPicPr>
          <p:nvPr/>
        </p:nvPicPr>
        <p:blipFill>
          <a:blip r:embed="rId5"/>
          <a:stretch>
            <a:fillRect/>
          </a:stretch>
        </p:blipFill>
        <p:spPr>
          <a:xfrm>
            <a:off x="5375077" y="2242066"/>
            <a:ext cx="3880128" cy="3880128"/>
          </a:xfrm>
          <a:prstGeom prst="rect">
            <a:avLst/>
          </a:prstGeom>
        </p:spPr>
      </p:pic>
      <p:pic>
        <p:nvPicPr>
          <p:cNvPr id="15" name="Image 5" descr="preencoded.png">    </p:cNvPr>
          <p:cNvPicPr>
            <a:picLocks noChangeAspect="1"/>
          </p:cNvPicPr>
          <p:nvPr/>
        </p:nvPicPr>
        <p:blipFill>
          <a:blip r:embed="rId6"/>
          <a:stretch>
            <a:fillRect/>
          </a:stretch>
        </p:blipFill>
        <p:spPr>
          <a:xfrm>
            <a:off x="7655600" y="5299591"/>
            <a:ext cx="252413" cy="315516"/>
          </a:xfrm>
          <a:prstGeom prst="rect">
            <a:avLst/>
          </a:prstGeom>
        </p:spPr>
      </p:pic>
      <p:sp>
        <p:nvSpPr>
          <p:cNvPr id="16" name="Text 8"/>
          <p:cNvSpPr/>
          <p:nvPr/>
        </p:nvSpPr>
        <p:spPr>
          <a:xfrm>
            <a:off x="793790" y="6311979"/>
            <a:ext cx="13042821" cy="539829"/>
          </a:xfrm>
          <a:prstGeom prst="rect">
            <a:avLst/>
          </a:prstGeom>
          <a:noFill/>
          <a:ln/>
        </p:spPr>
        <p:txBody>
          <a:bodyPr wrap="squar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La actividad general del Estado corresponde a lo que debe hacerse de acuerdo con el orden jurídico imperante en un país y las obligaciones establecidas en acuerdos y convenios internacionales. El Estado fue creado para ordenar y servir a la sociedad, justificando su existencia por los fines que históricamente se le viene asignando.</a:t>
            </a:r>
            <a:endParaRPr lang="en-US" sz="1300" dirty="0"/>
          </a:p>
        </p:txBody>
      </p:sp>
      <p:sp>
        <p:nvSpPr>
          <p:cNvPr id="17" name="Text 9"/>
          <p:cNvSpPr/>
          <p:nvPr/>
        </p:nvSpPr>
        <p:spPr>
          <a:xfrm>
            <a:off x="793790" y="7041594"/>
            <a:ext cx="13042821" cy="539829"/>
          </a:xfrm>
          <a:prstGeom prst="rect">
            <a:avLst/>
          </a:prstGeom>
          <a:noFill/>
          <a:ln/>
        </p:spPr>
        <p:txBody>
          <a:bodyPr wrap="squar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La actividad estatal está definida por el conjunto de normas que crean órganos, fijan su funcionamiento y establecen los fines que deben alcanzar, creando un marco institucional coherente para el ejercicio del poder público.</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139309"/>
            <a:ext cx="10247233"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Los Fines Esenciales del Estado Colombiano</a:t>
            </a:r>
            <a:endParaRPr lang="en-US" sz="3900" dirty="0"/>
          </a:p>
        </p:txBody>
      </p:sp>
      <p:sp>
        <p:nvSpPr>
          <p:cNvPr id="3" name="Text 1"/>
          <p:cNvSpPr/>
          <p:nvPr/>
        </p:nvSpPr>
        <p:spPr>
          <a:xfrm>
            <a:off x="793790" y="2057043"/>
            <a:ext cx="8351044" cy="855821"/>
          </a:xfrm>
          <a:prstGeom prst="rect">
            <a:avLst/>
          </a:prstGeom>
          <a:noFill/>
          <a:ln/>
        </p:spPr>
        <p:txBody>
          <a:bodyPr wrap="none" lIns="0" tIns="0" rIns="0" bIns="0" rtlCol="0" anchor="t"/>
          <a:lstStyle/>
          <a:p>
            <a:pPr algn="l" indent="0" marL="0">
              <a:lnSpc>
                <a:spcPts val="6700"/>
              </a:lnSpc>
              <a:buNone/>
            </a:pPr>
            <a:r>
              <a:rPr lang="en-US" sz="5350" dirty="0">
                <a:solidFill>
                  <a:srgbClr val="403011"/>
                </a:solidFill>
                <a:latin typeface="Brygada 1918 Semi Bold" pitchFamily="34" charset="0"/>
                <a:ea typeface="Brygada 1918 Semi Bold" pitchFamily="34" charset="-122"/>
                <a:cs typeface="Brygada 1918 Semi Bold" pitchFamily="34" charset="-120"/>
              </a:rPr>
              <a:t>Artículo 2° Constitucional</a:t>
            </a:r>
            <a:endParaRPr lang="en-US" sz="5350" dirty="0"/>
          </a:p>
        </p:txBody>
      </p:sp>
      <p:sp>
        <p:nvSpPr>
          <p:cNvPr id="4" name="Text 2"/>
          <p:cNvSpPr/>
          <p:nvPr/>
        </p:nvSpPr>
        <p:spPr>
          <a:xfrm>
            <a:off x="1091446" y="3433763"/>
            <a:ext cx="12745164" cy="127015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"Artículo 2. Son fines esenciales del Estado: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servir a la comunidad, promover la prosperidad general y garantizar la efectividad de los principios, derechos y deberes consagrados en la Constitución; facilitar la participación de todos en las decisiones que los afectan y en la vida económica, política, administrativa y cultural de la Nación; defender la independencia nacional, mantener la integridad territorial y asegurar la convivencia pacífica y la vigencia de un orden justo.</a:t>
            </a:r>
            <a:endParaRPr lang="en-US" sz="1550" dirty="0"/>
          </a:p>
        </p:txBody>
      </p:sp>
      <p:sp>
        <p:nvSpPr>
          <p:cNvPr id="5" name="Shape 3"/>
          <p:cNvSpPr/>
          <p:nvPr/>
        </p:nvSpPr>
        <p:spPr>
          <a:xfrm>
            <a:off x="793790" y="3210520"/>
            <a:ext cx="22860" cy="1716643"/>
          </a:xfrm>
          <a:prstGeom prst="rect">
            <a:avLst/>
          </a:prstGeom>
          <a:solidFill>
            <a:srgbClr val="626C3B"/>
          </a:solidFill>
          <a:ln/>
        </p:spPr>
      </p:sp>
      <p:sp>
        <p:nvSpPr>
          <p:cNvPr id="6" name="Text 4"/>
          <p:cNvSpPr/>
          <p:nvPr/>
        </p:nvSpPr>
        <p:spPr>
          <a:xfrm>
            <a:off x="1091446" y="5373648"/>
            <a:ext cx="127451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Las autoridades de la República están instituidas para proteger a todas las personas residentes en Colombia, en su vida, honra, bienes, creencias, y demás derechos y libertades,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y para asegurar el cumplimiento de los deberes sociales del Estado y de los particulares.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7" name="Shape 5"/>
          <p:cNvSpPr/>
          <p:nvPr/>
        </p:nvSpPr>
        <p:spPr>
          <a:xfrm>
            <a:off x="793790" y="5150406"/>
            <a:ext cx="22860" cy="1081564"/>
          </a:xfrm>
          <a:prstGeom prst="rect">
            <a:avLst/>
          </a:prstGeom>
          <a:solidFill>
            <a:srgbClr val="626C3B"/>
          </a:solidFill>
          <a:ln/>
        </p:spPr>
      </p:sp>
      <p:sp>
        <p:nvSpPr>
          <p:cNvPr id="8" name="Text 6"/>
          <p:cNvSpPr/>
          <p:nvPr/>
        </p:nvSpPr>
        <p:spPr>
          <a:xfrm>
            <a:off x="793790" y="645521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norma fundamental establece un catálogo comprensivo de objetivos que definen la razón de ser del Estado colombiano, creando obligaciones específicas para todas las autoridades públicas en el cumplimiento de estos propósitos superiores.</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945833"/>
            <a:ext cx="12841486"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Reflexión sobre el Poder y las Autoridades en Colombia</a:t>
            </a:r>
            <a:endParaRPr lang="en-US" sz="3900" dirty="0"/>
          </a:p>
        </p:txBody>
      </p:sp>
      <p:sp>
        <p:nvSpPr>
          <p:cNvPr id="3" name="Text 1"/>
          <p:cNvSpPr/>
          <p:nvPr/>
        </p:nvSpPr>
        <p:spPr>
          <a:xfrm>
            <a:off x="793790" y="1962745"/>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 disposición constitucional puede presentarse de una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manera bastante sugestiva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 través de una pregunta que asume la segunda parte del artículo: las autoridades en Colombia están para proteger a todos los residentes en el país en su vida, honra, bienes, creencias y demás derechos y libertades.</a:t>
            </a:r>
            <a:endParaRPr lang="en-US" sz="1550" dirty="0"/>
          </a:p>
        </p:txBody>
      </p:sp>
      <p:pic>
        <p:nvPicPr>
          <p:cNvPr id="4" name="Image 0" descr="preencoded.png">    </p:cNvPr>
          <p:cNvPicPr>
            <a:picLocks noChangeAspect="1"/>
          </p:cNvPicPr>
          <p:nvPr/>
        </p:nvPicPr>
        <p:blipFill>
          <a:blip r:embed="rId1"/>
          <a:stretch>
            <a:fillRect/>
          </a:stretch>
        </p:blipFill>
        <p:spPr>
          <a:xfrm>
            <a:off x="793790" y="3733919"/>
            <a:ext cx="4215289" cy="1143000"/>
          </a:xfrm>
          <a:prstGeom prst="rect">
            <a:avLst/>
          </a:prstGeom>
        </p:spPr>
      </p:pic>
      <p:sp>
        <p:nvSpPr>
          <p:cNvPr id="5" name="Text 2"/>
          <p:cNvSpPr/>
          <p:nvPr/>
        </p:nvSpPr>
        <p:spPr>
          <a:xfrm>
            <a:off x="992148" y="4527590"/>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Primera Pregunta</a:t>
            </a:r>
            <a:endParaRPr lang="en-US" sz="1950" dirty="0"/>
          </a:p>
        </p:txBody>
      </p:sp>
      <p:sp>
        <p:nvSpPr>
          <p:cNvPr id="6" name="Text 3"/>
          <p:cNvSpPr/>
          <p:nvPr/>
        </p:nvSpPr>
        <p:spPr>
          <a:xfrm>
            <a:off x="992148" y="4956810"/>
            <a:ext cx="3818573" cy="95261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¿Para qué son las autoridades?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 Cuestionamiento sobre el rol específico de quienes ejercen poder público</a:t>
            </a:r>
            <a:endParaRPr lang="en-US" sz="1550" dirty="0"/>
          </a:p>
        </p:txBody>
      </p:sp>
      <p:pic>
        <p:nvPicPr>
          <p:cNvPr id="7" name="Image 1" descr="preencoded.png">    </p:cNvPr>
          <p:cNvPicPr>
            <a:picLocks noChangeAspect="1"/>
          </p:cNvPicPr>
          <p:nvPr/>
        </p:nvPicPr>
        <p:blipFill>
          <a:blip r:embed="rId2"/>
          <a:stretch>
            <a:fillRect/>
          </a:stretch>
        </p:blipFill>
        <p:spPr>
          <a:xfrm>
            <a:off x="5207437" y="3436263"/>
            <a:ext cx="4215408" cy="1143000"/>
          </a:xfrm>
          <a:prstGeom prst="rect">
            <a:avLst/>
          </a:prstGeom>
        </p:spPr>
      </p:pic>
      <p:sp>
        <p:nvSpPr>
          <p:cNvPr id="8" name="Text 4"/>
          <p:cNvSpPr/>
          <p:nvPr/>
        </p:nvSpPr>
        <p:spPr>
          <a:xfrm>
            <a:off x="5405795" y="4229933"/>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Segunda Pregunta</a:t>
            </a:r>
            <a:endParaRPr lang="en-US" sz="1950" dirty="0"/>
          </a:p>
        </p:txBody>
      </p:sp>
      <p:sp>
        <p:nvSpPr>
          <p:cNvPr id="9" name="Text 5"/>
          <p:cNvSpPr/>
          <p:nvPr/>
        </p:nvSpPr>
        <p:spPr>
          <a:xfrm>
            <a:off x="5405795" y="4659154"/>
            <a:ext cx="3818692" cy="95261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¿Para qué es el poder en Colombia?</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 Indagación más amplia sobre la finalidad del poder estatal</a:t>
            </a:r>
            <a:endParaRPr lang="en-US" sz="1550" dirty="0"/>
          </a:p>
        </p:txBody>
      </p:sp>
      <p:pic>
        <p:nvPicPr>
          <p:cNvPr id="10" name="Image 2" descr="preencoded.png">    </p:cNvPr>
          <p:cNvPicPr>
            <a:picLocks noChangeAspect="1"/>
          </p:cNvPicPr>
          <p:nvPr/>
        </p:nvPicPr>
        <p:blipFill>
          <a:blip r:embed="rId3"/>
          <a:stretch>
            <a:fillRect/>
          </a:stretch>
        </p:blipFill>
        <p:spPr>
          <a:xfrm>
            <a:off x="9621203" y="3138607"/>
            <a:ext cx="4215289" cy="1143000"/>
          </a:xfrm>
          <a:prstGeom prst="rect">
            <a:avLst/>
          </a:prstGeom>
        </p:spPr>
      </p:pic>
      <p:sp>
        <p:nvSpPr>
          <p:cNvPr id="11" name="Text 6"/>
          <p:cNvSpPr/>
          <p:nvPr/>
        </p:nvSpPr>
        <p:spPr>
          <a:xfrm>
            <a:off x="9819561" y="393227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Respuesta Integral</a:t>
            </a:r>
            <a:endParaRPr lang="en-US" sz="1950" dirty="0"/>
          </a:p>
        </p:txBody>
      </p:sp>
      <p:sp>
        <p:nvSpPr>
          <p:cNvPr id="12" name="Text 7"/>
          <p:cNvSpPr/>
          <p:nvPr/>
        </p:nvSpPr>
        <p:spPr>
          <a:xfrm>
            <a:off x="9819561" y="4361498"/>
            <a:ext cx="3818573"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poder y las autoridades están para hacer cumplir todos los fines del Estado establecidos constitucionalmente</a:t>
            </a:r>
            <a:endParaRPr lang="en-US" sz="1550" dirty="0"/>
          </a:p>
        </p:txBody>
      </p:sp>
      <p:sp>
        <p:nvSpPr>
          <p:cNvPr id="13" name="Text 8"/>
          <p:cNvSpPr/>
          <p:nvPr/>
        </p:nvSpPr>
        <p:spPr>
          <a:xfrm>
            <a:off x="793790" y="6331029"/>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 interesante cuando se formula la pregunta por el poder, pues la respuesta ciudadana suele ser pesimista y alterada, dado que se comparte más bien una idea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peyorativa y negativa del poder</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Sin embargo, el poder en Colombia debe orientarse hacia el cumplimiento de esos enunciados que referimos como finalidades o propósitos del poder del Estado.</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62119" y="555546"/>
            <a:ext cx="7587139" cy="386953"/>
          </a:xfrm>
          <a:prstGeom prst="rect">
            <a:avLst/>
          </a:prstGeom>
          <a:noFill/>
          <a:ln/>
        </p:spPr>
        <p:txBody>
          <a:bodyPr wrap="none" lIns="0" tIns="0" rIns="0" bIns="0" rtlCol="0" anchor="t"/>
          <a:lstStyle/>
          <a:p>
            <a:pPr algn="l" indent="0" marL="0">
              <a:lnSpc>
                <a:spcPts val="3000"/>
              </a:lnSpc>
              <a:buNone/>
            </a:pPr>
            <a:r>
              <a:rPr lang="en-US" sz="2400" dirty="0">
                <a:solidFill>
                  <a:srgbClr val="403011"/>
                </a:solidFill>
                <a:latin typeface="Brygada 1918 Semi Bold" pitchFamily="34" charset="0"/>
                <a:ea typeface="Brygada 1918 Semi Bold" pitchFamily="34" charset="-122"/>
                <a:cs typeface="Brygada 1918 Semi Bold" pitchFamily="34" charset="-120"/>
              </a:rPr>
              <a:t>El Carácter Humanista del Estado Social de Derecho</a:t>
            </a:r>
            <a:endParaRPr lang="en-US" sz="2400" dirty="0"/>
          </a:p>
        </p:txBody>
      </p:sp>
      <p:pic>
        <p:nvPicPr>
          <p:cNvPr id="3" name="Image 0" descr="preencoded.png">    </p:cNvPr>
          <p:cNvPicPr>
            <a:picLocks noChangeAspect="1"/>
          </p:cNvPicPr>
          <p:nvPr/>
        </p:nvPicPr>
        <p:blipFill>
          <a:blip r:embed="rId1"/>
          <a:stretch>
            <a:fillRect/>
          </a:stretch>
        </p:blipFill>
        <p:spPr>
          <a:xfrm>
            <a:off x="762119" y="1190149"/>
            <a:ext cx="5782151" cy="2152531"/>
          </a:xfrm>
          <a:prstGeom prst="rect">
            <a:avLst/>
          </a:prstGeom>
        </p:spPr>
      </p:pic>
      <p:sp>
        <p:nvSpPr>
          <p:cNvPr id="4" name="Text 1"/>
          <p:cNvSpPr/>
          <p:nvPr/>
        </p:nvSpPr>
        <p:spPr>
          <a:xfrm>
            <a:off x="762119" y="3481983"/>
            <a:ext cx="13106162" cy="198120"/>
          </a:xfrm>
          <a:prstGeom prst="rect">
            <a:avLst/>
          </a:prstGeom>
          <a:noFill/>
          <a:ln/>
        </p:spPr>
        <p:txBody>
          <a:bodyPr wrap="none" lIns="0" tIns="0" rIns="0" bIns="0" rtlCol="0" anchor="t"/>
          <a:lstStyle/>
          <a:p>
            <a:pPr algn="l" indent="0" marL="0">
              <a:lnSpc>
                <a:spcPts val="1550"/>
              </a:lnSpc>
              <a:buNone/>
            </a:pPr>
            <a:r>
              <a:rPr lang="en-US" sz="950" dirty="0">
                <a:solidFill>
                  <a:srgbClr val="403011"/>
                </a:solidFill>
                <a:latin typeface="Brygada 1918" pitchFamily="34" charset="0"/>
                <a:ea typeface="Brygada 1918" pitchFamily="34" charset="-122"/>
                <a:cs typeface="Brygada 1918" pitchFamily="34" charset="-120"/>
              </a:rPr>
              <a:t>Todos los fines esenciales establecidos en la Constitución colombiana dan a la propuesta estatal un cariz </a:t>
            </a:r>
            <a:pPr algn="l" indent="0" marL="0">
              <a:lnSpc>
                <a:spcPts val="1550"/>
              </a:lnSpc>
              <a:buNone/>
            </a:pPr>
            <a:r>
              <a:rPr lang="en-US" sz="950" b="1" dirty="0">
                <a:solidFill>
                  <a:srgbClr val="403011"/>
                </a:solidFill>
                <a:latin typeface="Brygada 1918" pitchFamily="34" charset="0"/>
                <a:ea typeface="Brygada 1918" pitchFamily="34" charset="-122"/>
                <a:cs typeface="Brygada 1918" pitchFamily="34" charset="-120"/>
              </a:rPr>
              <a:t>absolutamente humanista</a:t>
            </a:r>
            <a:pPr algn="l" indent="0" marL="0">
              <a:lnSpc>
                <a:spcPts val="1550"/>
              </a:lnSpc>
              <a:buNone/>
            </a:pPr>
            <a:r>
              <a:rPr lang="en-US" sz="950" dirty="0">
                <a:solidFill>
                  <a:srgbClr val="403011"/>
                </a:solidFill>
                <a:latin typeface="Brygada 1918" pitchFamily="34" charset="0"/>
                <a:ea typeface="Brygada 1918" pitchFamily="34" charset="-122"/>
                <a:cs typeface="Brygada 1918" pitchFamily="34" charset="-120"/>
              </a:rPr>
              <a:t> y respetuoso de la dignidad de la persona humana, pero con sentido de integridad social.</a:t>
            </a:r>
            <a:endParaRPr lang="en-US" sz="950" dirty="0"/>
          </a:p>
        </p:txBody>
      </p:sp>
      <p:sp>
        <p:nvSpPr>
          <p:cNvPr id="5" name="Text 2"/>
          <p:cNvSpPr/>
          <p:nvPr/>
        </p:nvSpPr>
        <p:spPr>
          <a:xfrm>
            <a:off x="4256723" y="4421505"/>
            <a:ext cx="1567696" cy="193477"/>
          </a:xfrm>
          <a:prstGeom prst="rect">
            <a:avLst/>
          </a:prstGeom>
          <a:noFill/>
          <a:ln/>
        </p:spPr>
        <p:txBody>
          <a:bodyPr wrap="none" lIns="0" tIns="0" rIns="0" bIns="0" rtlCol="0" anchor="t"/>
          <a:lstStyle/>
          <a:p>
            <a:pPr algn="r" indent="0" marL="0">
              <a:lnSpc>
                <a:spcPts val="1500"/>
              </a:lnSpc>
              <a:buNone/>
            </a:pPr>
            <a:r>
              <a:rPr lang="en-US" sz="1200" dirty="0">
                <a:solidFill>
                  <a:srgbClr val="403011"/>
                </a:solidFill>
                <a:latin typeface="Brygada 1918 Semi Bold" pitchFamily="34" charset="0"/>
                <a:ea typeface="Brygada 1918 Semi Bold" pitchFamily="34" charset="-122"/>
                <a:cs typeface="Brygada 1918 Semi Bold" pitchFamily="34" charset="-120"/>
              </a:rPr>
              <a:t>Servicio Comunitario</a:t>
            </a:r>
            <a:endParaRPr lang="en-US" sz="1200" dirty="0"/>
          </a:p>
        </p:txBody>
      </p:sp>
      <p:pic>
        <p:nvPicPr>
          <p:cNvPr id="6" name="Image 1" descr="preencoded.png">    </p:cNvPr>
          <p:cNvPicPr>
            <a:picLocks noChangeAspect="1"/>
          </p:cNvPicPr>
          <p:nvPr/>
        </p:nvPicPr>
        <p:blipFill>
          <a:blip r:embed="rId2"/>
          <a:stretch>
            <a:fillRect/>
          </a:stretch>
        </p:blipFill>
        <p:spPr>
          <a:xfrm>
            <a:off x="5824418" y="3819406"/>
            <a:ext cx="2981563" cy="2981563"/>
          </a:xfrm>
          <a:prstGeom prst="rect">
            <a:avLst/>
          </a:prstGeom>
        </p:spPr>
      </p:pic>
      <p:pic>
        <p:nvPicPr>
          <p:cNvPr id="7" name="Image 2" descr="preencoded.png">    </p:cNvPr>
          <p:cNvPicPr>
            <a:picLocks noChangeAspect="1"/>
          </p:cNvPicPr>
          <p:nvPr/>
        </p:nvPicPr>
        <p:blipFill>
          <a:blip r:embed="rId3"/>
          <a:stretch>
            <a:fillRect/>
          </a:stretch>
        </p:blipFill>
        <p:spPr>
          <a:xfrm>
            <a:off x="6607016" y="4749998"/>
            <a:ext cx="174069" cy="217646"/>
          </a:xfrm>
          <a:prstGeom prst="rect">
            <a:avLst/>
          </a:prstGeom>
        </p:spPr>
      </p:pic>
      <p:sp>
        <p:nvSpPr>
          <p:cNvPr id="8" name="Text 3"/>
          <p:cNvSpPr/>
          <p:nvPr/>
        </p:nvSpPr>
        <p:spPr>
          <a:xfrm>
            <a:off x="8805982" y="4157663"/>
            <a:ext cx="1548051" cy="193477"/>
          </a:xfrm>
          <a:prstGeom prst="rect">
            <a:avLst/>
          </a:prstGeom>
          <a:noFill/>
          <a:ln/>
        </p:spPr>
        <p:txBody>
          <a:bodyPr wrap="none" lIns="0" tIns="0" rIns="0" bIns="0" rtlCol="0" anchor="t"/>
          <a:lstStyle/>
          <a:p>
            <a:pPr algn="l" indent="0" marL="0">
              <a:lnSpc>
                <a:spcPts val="1500"/>
              </a:lnSpc>
              <a:buNone/>
            </a:pPr>
            <a:r>
              <a:rPr lang="en-US" sz="1200" dirty="0">
                <a:solidFill>
                  <a:srgbClr val="403011"/>
                </a:solidFill>
                <a:latin typeface="Brygada 1918 Semi Bold" pitchFamily="34" charset="0"/>
                <a:ea typeface="Brygada 1918 Semi Bold" pitchFamily="34" charset="-122"/>
                <a:cs typeface="Brygada 1918 Semi Bold" pitchFamily="34" charset="-120"/>
              </a:rPr>
              <a:t>Prosperidad General</a:t>
            </a:r>
            <a:endParaRPr lang="en-US" sz="1200" dirty="0"/>
          </a:p>
        </p:txBody>
      </p:sp>
      <p:pic>
        <p:nvPicPr>
          <p:cNvPr id="9" name="Image 3" descr="preencoded.png">    </p:cNvPr>
          <p:cNvPicPr>
            <a:picLocks noChangeAspect="1"/>
          </p:cNvPicPr>
          <p:nvPr/>
        </p:nvPicPr>
        <p:blipFill>
          <a:blip r:embed="rId4"/>
          <a:stretch>
            <a:fillRect/>
          </a:stretch>
        </p:blipFill>
        <p:spPr>
          <a:xfrm>
            <a:off x="5824418" y="3819406"/>
            <a:ext cx="2981563" cy="2981563"/>
          </a:xfrm>
          <a:prstGeom prst="rect">
            <a:avLst/>
          </a:prstGeom>
        </p:spPr>
      </p:pic>
      <p:pic>
        <p:nvPicPr>
          <p:cNvPr id="10" name="Image 4" descr="preencoded.png">    </p:cNvPr>
          <p:cNvPicPr>
            <a:picLocks noChangeAspect="1"/>
          </p:cNvPicPr>
          <p:nvPr/>
        </p:nvPicPr>
        <p:blipFill>
          <a:blip r:embed="rId5"/>
          <a:stretch>
            <a:fillRect/>
          </a:stretch>
        </p:blipFill>
        <p:spPr>
          <a:xfrm>
            <a:off x="7465338" y="4471154"/>
            <a:ext cx="174069" cy="217646"/>
          </a:xfrm>
          <a:prstGeom prst="rect">
            <a:avLst/>
          </a:prstGeom>
        </p:spPr>
      </p:pic>
      <p:sp>
        <p:nvSpPr>
          <p:cNvPr id="11" name="Text 4"/>
          <p:cNvSpPr/>
          <p:nvPr/>
        </p:nvSpPr>
        <p:spPr>
          <a:xfrm>
            <a:off x="9053632" y="5213390"/>
            <a:ext cx="1809869" cy="193477"/>
          </a:xfrm>
          <a:prstGeom prst="rect">
            <a:avLst/>
          </a:prstGeom>
          <a:noFill/>
          <a:ln/>
        </p:spPr>
        <p:txBody>
          <a:bodyPr wrap="none" lIns="0" tIns="0" rIns="0" bIns="0" rtlCol="0" anchor="t"/>
          <a:lstStyle/>
          <a:p>
            <a:pPr algn="l" indent="0" marL="0">
              <a:lnSpc>
                <a:spcPts val="1500"/>
              </a:lnSpc>
              <a:buNone/>
            </a:pPr>
            <a:r>
              <a:rPr lang="en-US" sz="1200" dirty="0">
                <a:solidFill>
                  <a:srgbClr val="403011"/>
                </a:solidFill>
                <a:latin typeface="Brygada 1918 Semi Bold" pitchFamily="34" charset="0"/>
                <a:ea typeface="Brygada 1918 Semi Bold" pitchFamily="34" charset="-122"/>
                <a:cs typeface="Brygada 1918 Semi Bold" pitchFamily="34" charset="-120"/>
              </a:rPr>
              <a:t>Participación Ciudadana</a:t>
            </a:r>
            <a:endParaRPr lang="en-US" sz="1200" dirty="0"/>
          </a:p>
        </p:txBody>
      </p:sp>
      <p:pic>
        <p:nvPicPr>
          <p:cNvPr id="12" name="Image 5" descr="preencoded.png">    </p:cNvPr>
          <p:cNvPicPr>
            <a:picLocks noChangeAspect="1"/>
          </p:cNvPicPr>
          <p:nvPr/>
        </p:nvPicPr>
        <p:blipFill>
          <a:blip r:embed="rId6"/>
          <a:stretch>
            <a:fillRect/>
          </a:stretch>
        </p:blipFill>
        <p:spPr>
          <a:xfrm>
            <a:off x="5824418" y="3819406"/>
            <a:ext cx="2981563" cy="2981563"/>
          </a:xfrm>
          <a:prstGeom prst="rect">
            <a:avLst/>
          </a:prstGeom>
        </p:spPr>
      </p:pic>
      <p:pic>
        <p:nvPicPr>
          <p:cNvPr id="13" name="Image 6" descr="preencoded.png">    </p:cNvPr>
          <p:cNvPicPr>
            <a:picLocks noChangeAspect="1"/>
          </p:cNvPicPr>
          <p:nvPr/>
        </p:nvPicPr>
        <p:blipFill>
          <a:blip r:embed="rId7"/>
          <a:stretch>
            <a:fillRect/>
          </a:stretch>
        </p:blipFill>
        <p:spPr>
          <a:xfrm>
            <a:off x="7995880" y="5201364"/>
            <a:ext cx="174069" cy="217646"/>
          </a:xfrm>
          <a:prstGeom prst="rect">
            <a:avLst/>
          </a:prstGeom>
        </p:spPr>
      </p:pic>
      <p:sp>
        <p:nvSpPr>
          <p:cNvPr id="14" name="Text 5"/>
          <p:cNvSpPr/>
          <p:nvPr/>
        </p:nvSpPr>
        <p:spPr>
          <a:xfrm>
            <a:off x="8805982" y="6269117"/>
            <a:ext cx="1548051" cy="193477"/>
          </a:xfrm>
          <a:prstGeom prst="rect">
            <a:avLst/>
          </a:prstGeom>
          <a:noFill/>
          <a:ln/>
        </p:spPr>
        <p:txBody>
          <a:bodyPr wrap="none" lIns="0" tIns="0" rIns="0" bIns="0" rtlCol="0" anchor="t"/>
          <a:lstStyle/>
          <a:p>
            <a:pPr algn="l" indent="0" marL="0">
              <a:lnSpc>
                <a:spcPts val="1500"/>
              </a:lnSpc>
              <a:buNone/>
            </a:pPr>
            <a:r>
              <a:rPr lang="en-US" sz="1200" dirty="0">
                <a:solidFill>
                  <a:srgbClr val="403011"/>
                </a:solidFill>
                <a:latin typeface="Brygada 1918 Semi Bold" pitchFamily="34" charset="0"/>
                <a:ea typeface="Brygada 1918 Semi Bold" pitchFamily="34" charset="-122"/>
                <a:cs typeface="Brygada 1918 Semi Bold" pitchFamily="34" charset="-120"/>
              </a:rPr>
              <a:t>Orden Justo</a:t>
            </a:r>
            <a:endParaRPr lang="en-US" sz="1200" dirty="0"/>
          </a:p>
        </p:txBody>
      </p:sp>
      <p:pic>
        <p:nvPicPr>
          <p:cNvPr id="15" name="Image 7" descr="preencoded.png">    </p:cNvPr>
          <p:cNvPicPr>
            <a:picLocks noChangeAspect="1"/>
          </p:cNvPicPr>
          <p:nvPr/>
        </p:nvPicPr>
        <p:blipFill>
          <a:blip r:embed="rId8"/>
          <a:stretch>
            <a:fillRect/>
          </a:stretch>
        </p:blipFill>
        <p:spPr>
          <a:xfrm>
            <a:off x="5824418" y="3819406"/>
            <a:ext cx="2981563" cy="2981563"/>
          </a:xfrm>
          <a:prstGeom prst="rect">
            <a:avLst/>
          </a:prstGeom>
        </p:spPr>
      </p:pic>
      <p:pic>
        <p:nvPicPr>
          <p:cNvPr id="16" name="Image 8" descr="preencoded.png">    </p:cNvPr>
          <p:cNvPicPr>
            <a:picLocks noChangeAspect="1"/>
          </p:cNvPicPr>
          <p:nvPr/>
        </p:nvPicPr>
        <p:blipFill>
          <a:blip r:embed="rId9"/>
          <a:stretch>
            <a:fillRect/>
          </a:stretch>
        </p:blipFill>
        <p:spPr>
          <a:xfrm>
            <a:off x="7465338" y="5931456"/>
            <a:ext cx="174069" cy="217646"/>
          </a:xfrm>
          <a:prstGeom prst="rect">
            <a:avLst/>
          </a:prstGeom>
        </p:spPr>
      </p:pic>
      <p:sp>
        <p:nvSpPr>
          <p:cNvPr id="17" name="Text 6"/>
          <p:cNvSpPr/>
          <p:nvPr/>
        </p:nvSpPr>
        <p:spPr>
          <a:xfrm>
            <a:off x="4276368" y="6005155"/>
            <a:ext cx="1548051" cy="193477"/>
          </a:xfrm>
          <a:prstGeom prst="rect">
            <a:avLst/>
          </a:prstGeom>
          <a:noFill/>
          <a:ln/>
        </p:spPr>
        <p:txBody>
          <a:bodyPr wrap="none" lIns="0" tIns="0" rIns="0" bIns="0" rtlCol="0" anchor="t"/>
          <a:lstStyle/>
          <a:p>
            <a:pPr algn="r" indent="0" marL="0">
              <a:lnSpc>
                <a:spcPts val="1500"/>
              </a:lnSpc>
              <a:buNone/>
            </a:pPr>
            <a:r>
              <a:rPr lang="en-US" sz="1200" dirty="0">
                <a:solidFill>
                  <a:srgbClr val="403011"/>
                </a:solidFill>
                <a:latin typeface="Brygada 1918 Semi Bold" pitchFamily="34" charset="0"/>
                <a:ea typeface="Brygada 1918 Semi Bold" pitchFamily="34" charset="-122"/>
                <a:cs typeface="Brygada 1918 Semi Bold" pitchFamily="34" charset="-120"/>
              </a:rPr>
              <a:t>Protección Integral</a:t>
            </a:r>
            <a:endParaRPr lang="en-US" sz="1200" dirty="0"/>
          </a:p>
        </p:txBody>
      </p:sp>
      <p:pic>
        <p:nvPicPr>
          <p:cNvPr id="18" name="Image 9" descr="preencoded.png">    </p:cNvPr>
          <p:cNvPicPr>
            <a:picLocks noChangeAspect="1"/>
          </p:cNvPicPr>
          <p:nvPr/>
        </p:nvPicPr>
        <p:blipFill>
          <a:blip r:embed="rId10"/>
          <a:stretch>
            <a:fillRect/>
          </a:stretch>
        </p:blipFill>
        <p:spPr>
          <a:xfrm>
            <a:off x="5824418" y="3819406"/>
            <a:ext cx="2981563" cy="2981563"/>
          </a:xfrm>
          <a:prstGeom prst="rect">
            <a:avLst/>
          </a:prstGeom>
        </p:spPr>
      </p:pic>
      <p:pic>
        <p:nvPicPr>
          <p:cNvPr id="19" name="Image 10" descr="preencoded.png">    </p:cNvPr>
          <p:cNvPicPr>
            <a:picLocks noChangeAspect="1"/>
          </p:cNvPicPr>
          <p:nvPr/>
        </p:nvPicPr>
        <p:blipFill>
          <a:blip r:embed="rId11"/>
          <a:stretch>
            <a:fillRect/>
          </a:stretch>
        </p:blipFill>
        <p:spPr>
          <a:xfrm>
            <a:off x="6607016" y="5652611"/>
            <a:ext cx="174069" cy="217646"/>
          </a:xfrm>
          <a:prstGeom prst="rect">
            <a:avLst/>
          </a:prstGeom>
        </p:spPr>
      </p:pic>
      <p:sp>
        <p:nvSpPr>
          <p:cNvPr id="20" name="Text 7"/>
          <p:cNvSpPr/>
          <p:nvPr/>
        </p:nvSpPr>
        <p:spPr>
          <a:xfrm>
            <a:off x="762119" y="6940272"/>
            <a:ext cx="13106162" cy="396240"/>
          </a:xfrm>
          <a:prstGeom prst="rect">
            <a:avLst/>
          </a:prstGeom>
          <a:noFill/>
          <a:ln/>
        </p:spPr>
        <p:txBody>
          <a:bodyPr wrap="square" lIns="0" tIns="0" rIns="0" bIns="0" rtlCol="0" anchor="t"/>
          <a:lstStyle/>
          <a:p>
            <a:pPr algn="l" indent="0" marL="0">
              <a:lnSpc>
                <a:spcPts val="1550"/>
              </a:lnSpc>
              <a:buNone/>
            </a:pPr>
            <a:r>
              <a:rPr lang="en-US" sz="950" dirty="0">
                <a:solidFill>
                  <a:srgbClr val="403011"/>
                </a:solidFill>
                <a:latin typeface="Brygada 1918" pitchFamily="34" charset="0"/>
                <a:ea typeface="Brygada 1918" pitchFamily="34" charset="-122"/>
                <a:cs typeface="Brygada 1918" pitchFamily="34" charset="-120"/>
              </a:rPr>
              <a:t>A su vez, estos fines dan contenido concreto a la misión del </a:t>
            </a:r>
            <a:pPr algn="l" indent="0" marL="0">
              <a:lnSpc>
                <a:spcPts val="1550"/>
              </a:lnSpc>
              <a:buNone/>
            </a:pPr>
            <a:r>
              <a:rPr lang="en-US" sz="950" b="1" dirty="0">
                <a:solidFill>
                  <a:srgbClr val="403011"/>
                </a:solidFill>
                <a:latin typeface="Brygada 1918" pitchFamily="34" charset="0"/>
                <a:ea typeface="Brygada 1918" pitchFamily="34" charset="-122"/>
                <a:cs typeface="Brygada 1918" pitchFamily="34" charset="-120"/>
              </a:rPr>
              <a:t>Estado social y democrático de derecho</a:t>
            </a:r>
            <a:pPr algn="l" indent="0" marL="0">
              <a:lnSpc>
                <a:spcPts val="1550"/>
              </a:lnSpc>
              <a:buNone/>
            </a:pPr>
            <a:r>
              <a:rPr lang="en-US" sz="950" dirty="0">
                <a:solidFill>
                  <a:srgbClr val="403011"/>
                </a:solidFill>
                <a:latin typeface="Brygada 1918" pitchFamily="34" charset="0"/>
                <a:ea typeface="Brygada 1918" pitchFamily="34" charset="-122"/>
                <a:cs typeface="Brygada 1918" pitchFamily="34" charset="-120"/>
              </a:rPr>
              <a:t>, estableciendo una relación de correspondencia directa entre los principios constitucionales y su aplicación práctica en la vida social.</a:t>
            </a:r>
            <a:endParaRPr lang="en-US" sz="950" dirty="0"/>
          </a:p>
        </p:txBody>
      </p:sp>
      <p:sp>
        <p:nvSpPr>
          <p:cNvPr id="21" name="Text 8"/>
          <p:cNvSpPr/>
          <p:nvPr/>
        </p:nvSpPr>
        <p:spPr>
          <a:xfrm>
            <a:off x="762119" y="7475815"/>
            <a:ext cx="13106162" cy="198120"/>
          </a:xfrm>
          <a:prstGeom prst="rect">
            <a:avLst/>
          </a:prstGeom>
          <a:noFill/>
          <a:ln/>
        </p:spPr>
        <p:txBody>
          <a:bodyPr wrap="none" lIns="0" tIns="0" rIns="0" bIns="0" rtlCol="0" anchor="t"/>
          <a:lstStyle/>
          <a:p>
            <a:pPr algn="l" indent="0" marL="0">
              <a:lnSpc>
                <a:spcPts val="1550"/>
              </a:lnSpc>
              <a:buNone/>
            </a:pPr>
            <a:r>
              <a:rPr lang="en-US" sz="950" dirty="0">
                <a:solidFill>
                  <a:srgbClr val="403011"/>
                </a:solidFill>
                <a:latin typeface="Brygada 1918" pitchFamily="34" charset="0"/>
                <a:ea typeface="Brygada 1918" pitchFamily="34" charset="-122"/>
                <a:cs typeface="Brygada 1918" pitchFamily="34" charset="-120"/>
              </a:rPr>
              <a:t>Esta concepción integral del Estado confirma que la organización política no es un fin en sí misma, sino un medio para alcanzar el bienestar colectivo y la realización plena de la dignidad humana en sociedad.</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2025-10-03T23:34:20Z</dcterms:created>
  <dcterms:modified xsi:type="dcterms:W3CDTF">2025-10-03T23:34:20Z</dcterms:modified>
</cp:coreProperties>
</file>