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32" r:id="rId2"/>
    <p:sldId id="433" r:id="rId3"/>
    <p:sldId id="434" r:id="rId4"/>
    <p:sldId id="435" r:id="rId5"/>
    <p:sldId id="419" r:id="rId6"/>
    <p:sldId id="420" r:id="rId7"/>
    <p:sldId id="361" r:id="rId8"/>
    <p:sldId id="362" r:id="rId9"/>
    <p:sldId id="363" r:id="rId10"/>
    <p:sldId id="364" r:id="rId11"/>
    <p:sldId id="365" r:id="rId12"/>
    <p:sldId id="366" r:id="rId13"/>
    <p:sldId id="367" r:id="rId14"/>
    <p:sldId id="368" r:id="rId15"/>
    <p:sldId id="369" r:id="rId16"/>
    <p:sldId id="360" r:id="rId17"/>
    <p:sldId id="357" r:id="rId18"/>
    <p:sldId id="358" r:id="rId19"/>
    <p:sldId id="359" r:id="rId20"/>
    <p:sldId id="278" r:id="rId21"/>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7" d="100"/>
          <a:sy n="97" d="100"/>
        </p:scale>
        <p:origin x="1110"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9EF0F6-6CFD-7573-AE11-99E8C5E864C9}"/>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O"/>
          </a:p>
        </p:txBody>
      </p:sp>
      <p:sp>
        <p:nvSpPr>
          <p:cNvPr id="3" name="Subtítulo 2">
            <a:extLst>
              <a:ext uri="{FF2B5EF4-FFF2-40B4-BE49-F238E27FC236}">
                <a16:creationId xmlns:a16="http://schemas.microsoft.com/office/drawing/2014/main" id="{4625D3AE-A5AA-D79F-DB5A-1C5F02F8E3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O"/>
          </a:p>
        </p:txBody>
      </p:sp>
      <p:sp>
        <p:nvSpPr>
          <p:cNvPr id="4" name="Marcador de fecha 3">
            <a:extLst>
              <a:ext uri="{FF2B5EF4-FFF2-40B4-BE49-F238E27FC236}">
                <a16:creationId xmlns:a16="http://schemas.microsoft.com/office/drawing/2014/main" id="{BE36CD7C-C6DE-D188-EB18-8E632DDE1E7C}"/>
              </a:ext>
            </a:extLst>
          </p:cNvPr>
          <p:cNvSpPr>
            <a:spLocks noGrp="1"/>
          </p:cNvSpPr>
          <p:nvPr>
            <p:ph type="dt" sz="half" idx="10"/>
          </p:nvPr>
        </p:nvSpPr>
        <p:spPr/>
        <p:txBody>
          <a:bodyPr/>
          <a:lstStyle/>
          <a:p>
            <a:fld id="{1005815D-78C6-44B9-B7A2-67963389F689}" type="datetimeFigureOut">
              <a:rPr lang="es-CO" smtClean="0"/>
              <a:t>3/10/2025</a:t>
            </a:fld>
            <a:endParaRPr lang="es-CO"/>
          </a:p>
        </p:txBody>
      </p:sp>
      <p:sp>
        <p:nvSpPr>
          <p:cNvPr id="5" name="Marcador de pie de página 4">
            <a:extLst>
              <a:ext uri="{FF2B5EF4-FFF2-40B4-BE49-F238E27FC236}">
                <a16:creationId xmlns:a16="http://schemas.microsoft.com/office/drawing/2014/main" id="{B77DFCD3-A169-2954-82B8-B68E4EA5C37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276E413-5594-7737-49DA-83A3C8E93644}"/>
              </a:ext>
            </a:extLst>
          </p:cNvPr>
          <p:cNvSpPr>
            <a:spLocks noGrp="1"/>
          </p:cNvSpPr>
          <p:nvPr>
            <p:ph type="sldNum" sz="quarter" idx="12"/>
          </p:nvPr>
        </p:nvSpPr>
        <p:spPr/>
        <p:txBody>
          <a:bodyPr/>
          <a:lstStyle/>
          <a:p>
            <a:fld id="{2D990B4E-ADCD-49E6-A0D5-48939B7DF49C}" type="slidenum">
              <a:rPr lang="es-CO" smtClean="0"/>
              <a:t>‹Nº›</a:t>
            </a:fld>
            <a:endParaRPr lang="es-CO"/>
          </a:p>
        </p:txBody>
      </p:sp>
    </p:spTree>
    <p:extLst>
      <p:ext uri="{BB962C8B-B14F-4D97-AF65-F5344CB8AC3E}">
        <p14:creationId xmlns:p14="http://schemas.microsoft.com/office/powerpoint/2010/main" val="4021026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B3A53D-E2B4-9FBC-4164-7EFF7D8CAC2D}"/>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EBF316DD-63AF-8658-5C0B-8DCB831428C0}"/>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E9710320-3097-98C4-FAA0-C24F5E9A509C}"/>
              </a:ext>
            </a:extLst>
          </p:cNvPr>
          <p:cNvSpPr>
            <a:spLocks noGrp="1"/>
          </p:cNvSpPr>
          <p:nvPr>
            <p:ph type="dt" sz="half" idx="10"/>
          </p:nvPr>
        </p:nvSpPr>
        <p:spPr/>
        <p:txBody>
          <a:bodyPr/>
          <a:lstStyle/>
          <a:p>
            <a:fld id="{1005815D-78C6-44B9-B7A2-67963389F689}" type="datetimeFigureOut">
              <a:rPr lang="es-CO" smtClean="0"/>
              <a:t>3/10/2025</a:t>
            </a:fld>
            <a:endParaRPr lang="es-CO"/>
          </a:p>
        </p:txBody>
      </p:sp>
      <p:sp>
        <p:nvSpPr>
          <p:cNvPr id="5" name="Marcador de pie de página 4">
            <a:extLst>
              <a:ext uri="{FF2B5EF4-FFF2-40B4-BE49-F238E27FC236}">
                <a16:creationId xmlns:a16="http://schemas.microsoft.com/office/drawing/2014/main" id="{023BF48C-80AF-423A-9979-8DA5A22A680A}"/>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4EE7ED1-AEA3-DF6F-2F79-25BFF8605071}"/>
              </a:ext>
            </a:extLst>
          </p:cNvPr>
          <p:cNvSpPr>
            <a:spLocks noGrp="1"/>
          </p:cNvSpPr>
          <p:nvPr>
            <p:ph type="sldNum" sz="quarter" idx="12"/>
          </p:nvPr>
        </p:nvSpPr>
        <p:spPr/>
        <p:txBody>
          <a:bodyPr/>
          <a:lstStyle/>
          <a:p>
            <a:fld id="{2D990B4E-ADCD-49E6-A0D5-48939B7DF49C}" type="slidenum">
              <a:rPr lang="es-CO" smtClean="0"/>
              <a:t>‹Nº›</a:t>
            </a:fld>
            <a:endParaRPr lang="es-CO"/>
          </a:p>
        </p:txBody>
      </p:sp>
    </p:spTree>
    <p:extLst>
      <p:ext uri="{BB962C8B-B14F-4D97-AF65-F5344CB8AC3E}">
        <p14:creationId xmlns:p14="http://schemas.microsoft.com/office/powerpoint/2010/main" val="316047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A610D4-A065-C5E1-A055-CA7BC2534E75}"/>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7C6807B9-BF17-18C1-09AD-5975C52DF39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8487E481-6B0E-66D9-B5CB-A80C53CF328D}"/>
              </a:ext>
            </a:extLst>
          </p:cNvPr>
          <p:cNvSpPr>
            <a:spLocks noGrp="1"/>
          </p:cNvSpPr>
          <p:nvPr>
            <p:ph type="dt" sz="half" idx="10"/>
          </p:nvPr>
        </p:nvSpPr>
        <p:spPr/>
        <p:txBody>
          <a:bodyPr/>
          <a:lstStyle/>
          <a:p>
            <a:fld id="{1005815D-78C6-44B9-B7A2-67963389F689}" type="datetimeFigureOut">
              <a:rPr lang="es-CO" smtClean="0"/>
              <a:t>3/10/2025</a:t>
            </a:fld>
            <a:endParaRPr lang="es-CO"/>
          </a:p>
        </p:txBody>
      </p:sp>
      <p:sp>
        <p:nvSpPr>
          <p:cNvPr id="5" name="Marcador de pie de página 4">
            <a:extLst>
              <a:ext uri="{FF2B5EF4-FFF2-40B4-BE49-F238E27FC236}">
                <a16:creationId xmlns:a16="http://schemas.microsoft.com/office/drawing/2014/main" id="{59D9C37C-2F82-3004-56EA-DD72BD0A337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CD9E4C70-FB15-C1DA-644A-51946027CD06}"/>
              </a:ext>
            </a:extLst>
          </p:cNvPr>
          <p:cNvSpPr>
            <a:spLocks noGrp="1"/>
          </p:cNvSpPr>
          <p:nvPr>
            <p:ph type="sldNum" sz="quarter" idx="12"/>
          </p:nvPr>
        </p:nvSpPr>
        <p:spPr/>
        <p:txBody>
          <a:bodyPr/>
          <a:lstStyle/>
          <a:p>
            <a:fld id="{2D990B4E-ADCD-49E6-A0D5-48939B7DF49C}" type="slidenum">
              <a:rPr lang="es-CO" smtClean="0"/>
              <a:t>‹Nº›</a:t>
            </a:fld>
            <a:endParaRPr lang="es-CO"/>
          </a:p>
        </p:txBody>
      </p:sp>
    </p:spTree>
    <p:extLst>
      <p:ext uri="{BB962C8B-B14F-4D97-AF65-F5344CB8AC3E}">
        <p14:creationId xmlns:p14="http://schemas.microsoft.com/office/powerpoint/2010/main" val="468462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8E22E3-CE97-7734-36FF-030215E37665}"/>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6B272722-0515-044D-D30C-46CB955721E0}"/>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contenido 3">
            <a:extLst>
              <a:ext uri="{FF2B5EF4-FFF2-40B4-BE49-F238E27FC236}">
                <a16:creationId xmlns:a16="http://schemas.microsoft.com/office/drawing/2014/main" id="{C3AB745C-A3F9-F34A-6B3A-4661332B0DB1}"/>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fecha 4">
            <a:extLst>
              <a:ext uri="{FF2B5EF4-FFF2-40B4-BE49-F238E27FC236}">
                <a16:creationId xmlns:a16="http://schemas.microsoft.com/office/drawing/2014/main" id="{36E3940E-0636-B0E9-A927-8317F0FBB8C9}"/>
              </a:ext>
            </a:extLst>
          </p:cNvPr>
          <p:cNvSpPr>
            <a:spLocks noGrp="1"/>
          </p:cNvSpPr>
          <p:nvPr>
            <p:ph type="dt" sz="half" idx="10"/>
          </p:nvPr>
        </p:nvSpPr>
        <p:spPr/>
        <p:txBody>
          <a:bodyPr/>
          <a:lstStyle/>
          <a:p>
            <a:fld id="{1005815D-78C6-44B9-B7A2-67963389F689}" type="datetimeFigureOut">
              <a:rPr lang="es-CO" smtClean="0"/>
              <a:t>3/10/2025</a:t>
            </a:fld>
            <a:endParaRPr lang="es-CO"/>
          </a:p>
        </p:txBody>
      </p:sp>
      <p:sp>
        <p:nvSpPr>
          <p:cNvPr id="6" name="Marcador de pie de página 5">
            <a:extLst>
              <a:ext uri="{FF2B5EF4-FFF2-40B4-BE49-F238E27FC236}">
                <a16:creationId xmlns:a16="http://schemas.microsoft.com/office/drawing/2014/main" id="{0502B40D-DABD-9864-A667-4AF1F790DB5A}"/>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6E75130C-FA3F-FDA7-F0F7-AEDB102927D4}"/>
              </a:ext>
            </a:extLst>
          </p:cNvPr>
          <p:cNvSpPr>
            <a:spLocks noGrp="1"/>
          </p:cNvSpPr>
          <p:nvPr>
            <p:ph type="sldNum" sz="quarter" idx="12"/>
          </p:nvPr>
        </p:nvSpPr>
        <p:spPr/>
        <p:txBody>
          <a:bodyPr/>
          <a:lstStyle/>
          <a:p>
            <a:fld id="{2D990B4E-ADCD-49E6-A0D5-48939B7DF49C}" type="slidenum">
              <a:rPr lang="es-CO" smtClean="0"/>
              <a:t>‹Nº›</a:t>
            </a:fld>
            <a:endParaRPr lang="es-CO"/>
          </a:p>
        </p:txBody>
      </p:sp>
    </p:spTree>
    <p:extLst>
      <p:ext uri="{BB962C8B-B14F-4D97-AF65-F5344CB8AC3E}">
        <p14:creationId xmlns:p14="http://schemas.microsoft.com/office/powerpoint/2010/main" val="37572084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1C5CFD-A268-9A20-20AB-BC7A4DD4EE47}"/>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F25719A4-CC6D-616E-D261-189880EB19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9AAC20FA-B57B-2E3F-1F54-8AF9F7CF7C66}"/>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5" name="Marcador de texto 4">
            <a:extLst>
              <a:ext uri="{FF2B5EF4-FFF2-40B4-BE49-F238E27FC236}">
                <a16:creationId xmlns:a16="http://schemas.microsoft.com/office/drawing/2014/main" id="{F578C9F7-6157-DEFE-0BA3-3452DE39CD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4DB99060-410D-E08E-B827-3C1EF6427BC9}"/>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7" name="Marcador de fecha 6">
            <a:extLst>
              <a:ext uri="{FF2B5EF4-FFF2-40B4-BE49-F238E27FC236}">
                <a16:creationId xmlns:a16="http://schemas.microsoft.com/office/drawing/2014/main" id="{30EC1559-A2F5-0E23-EFBF-416E9A8C14C1}"/>
              </a:ext>
            </a:extLst>
          </p:cNvPr>
          <p:cNvSpPr>
            <a:spLocks noGrp="1"/>
          </p:cNvSpPr>
          <p:nvPr>
            <p:ph type="dt" sz="half" idx="10"/>
          </p:nvPr>
        </p:nvSpPr>
        <p:spPr/>
        <p:txBody>
          <a:bodyPr/>
          <a:lstStyle/>
          <a:p>
            <a:fld id="{1005815D-78C6-44B9-B7A2-67963389F689}" type="datetimeFigureOut">
              <a:rPr lang="es-CO" smtClean="0"/>
              <a:t>3/10/2025</a:t>
            </a:fld>
            <a:endParaRPr lang="es-CO"/>
          </a:p>
        </p:txBody>
      </p:sp>
      <p:sp>
        <p:nvSpPr>
          <p:cNvPr id="8" name="Marcador de pie de página 7">
            <a:extLst>
              <a:ext uri="{FF2B5EF4-FFF2-40B4-BE49-F238E27FC236}">
                <a16:creationId xmlns:a16="http://schemas.microsoft.com/office/drawing/2014/main" id="{279ECEAA-CC8F-5918-9E8D-CC47F5814C98}"/>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E6894097-25AD-23B6-9C18-7F0371D06EAA}"/>
              </a:ext>
            </a:extLst>
          </p:cNvPr>
          <p:cNvSpPr>
            <a:spLocks noGrp="1"/>
          </p:cNvSpPr>
          <p:nvPr>
            <p:ph type="sldNum" sz="quarter" idx="12"/>
          </p:nvPr>
        </p:nvSpPr>
        <p:spPr/>
        <p:txBody>
          <a:bodyPr/>
          <a:lstStyle/>
          <a:p>
            <a:fld id="{2D990B4E-ADCD-49E6-A0D5-48939B7DF49C}" type="slidenum">
              <a:rPr lang="es-CO" smtClean="0"/>
              <a:t>‹Nº›</a:t>
            </a:fld>
            <a:endParaRPr lang="es-CO"/>
          </a:p>
        </p:txBody>
      </p:sp>
    </p:spTree>
    <p:extLst>
      <p:ext uri="{BB962C8B-B14F-4D97-AF65-F5344CB8AC3E}">
        <p14:creationId xmlns:p14="http://schemas.microsoft.com/office/powerpoint/2010/main" val="1846711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D7410A-AD43-D975-F864-E1C8374B3F97}"/>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fecha 2">
            <a:extLst>
              <a:ext uri="{FF2B5EF4-FFF2-40B4-BE49-F238E27FC236}">
                <a16:creationId xmlns:a16="http://schemas.microsoft.com/office/drawing/2014/main" id="{F43A37A0-D823-4C69-B30E-461B9AB80A20}"/>
              </a:ext>
            </a:extLst>
          </p:cNvPr>
          <p:cNvSpPr>
            <a:spLocks noGrp="1"/>
          </p:cNvSpPr>
          <p:nvPr>
            <p:ph type="dt" sz="half" idx="10"/>
          </p:nvPr>
        </p:nvSpPr>
        <p:spPr/>
        <p:txBody>
          <a:bodyPr/>
          <a:lstStyle/>
          <a:p>
            <a:fld id="{1005815D-78C6-44B9-B7A2-67963389F689}" type="datetimeFigureOut">
              <a:rPr lang="es-CO" smtClean="0"/>
              <a:t>3/10/2025</a:t>
            </a:fld>
            <a:endParaRPr lang="es-CO"/>
          </a:p>
        </p:txBody>
      </p:sp>
      <p:sp>
        <p:nvSpPr>
          <p:cNvPr id="4" name="Marcador de pie de página 3">
            <a:extLst>
              <a:ext uri="{FF2B5EF4-FFF2-40B4-BE49-F238E27FC236}">
                <a16:creationId xmlns:a16="http://schemas.microsoft.com/office/drawing/2014/main" id="{78F1474F-4D7C-7150-11EF-3E29B932DF56}"/>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82AB8F5E-9AE1-DEB2-7909-66A1FE3E21D1}"/>
              </a:ext>
            </a:extLst>
          </p:cNvPr>
          <p:cNvSpPr>
            <a:spLocks noGrp="1"/>
          </p:cNvSpPr>
          <p:nvPr>
            <p:ph type="sldNum" sz="quarter" idx="12"/>
          </p:nvPr>
        </p:nvSpPr>
        <p:spPr/>
        <p:txBody>
          <a:bodyPr/>
          <a:lstStyle/>
          <a:p>
            <a:fld id="{2D990B4E-ADCD-49E6-A0D5-48939B7DF49C}" type="slidenum">
              <a:rPr lang="es-CO" smtClean="0"/>
              <a:t>‹Nº›</a:t>
            </a:fld>
            <a:endParaRPr lang="es-CO"/>
          </a:p>
        </p:txBody>
      </p:sp>
    </p:spTree>
    <p:extLst>
      <p:ext uri="{BB962C8B-B14F-4D97-AF65-F5344CB8AC3E}">
        <p14:creationId xmlns:p14="http://schemas.microsoft.com/office/powerpoint/2010/main" val="2199228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AA2ED8A-FB09-8EAD-80FE-748D3F1A6EB9}"/>
              </a:ext>
            </a:extLst>
          </p:cNvPr>
          <p:cNvSpPr>
            <a:spLocks noGrp="1"/>
          </p:cNvSpPr>
          <p:nvPr>
            <p:ph type="dt" sz="half" idx="10"/>
          </p:nvPr>
        </p:nvSpPr>
        <p:spPr/>
        <p:txBody>
          <a:bodyPr/>
          <a:lstStyle/>
          <a:p>
            <a:fld id="{1005815D-78C6-44B9-B7A2-67963389F689}" type="datetimeFigureOut">
              <a:rPr lang="es-CO" smtClean="0"/>
              <a:t>3/10/2025</a:t>
            </a:fld>
            <a:endParaRPr lang="es-CO"/>
          </a:p>
        </p:txBody>
      </p:sp>
      <p:sp>
        <p:nvSpPr>
          <p:cNvPr id="3" name="Marcador de pie de página 2">
            <a:extLst>
              <a:ext uri="{FF2B5EF4-FFF2-40B4-BE49-F238E27FC236}">
                <a16:creationId xmlns:a16="http://schemas.microsoft.com/office/drawing/2014/main" id="{06E3F4BB-B324-D26A-620A-E029431E785D}"/>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FF323B66-D5D3-C3A3-8D4B-D7EC6293328A}"/>
              </a:ext>
            </a:extLst>
          </p:cNvPr>
          <p:cNvSpPr>
            <a:spLocks noGrp="1"/>
          </p:cNvSpPr>
          <p:nvPr>
            <p:ph type="sldNum" sz="quarter" idx="12"/>
          </p:nvPr>
        </p:nvSpPr>
        <p:spPr/>
        <p:txBody>
          <a:bodyPr/>
          <a:lstStyle/>
          <a:p>
            <a:fld id="{2D990B4E-ADCD-49E6-A0D5-48939B7DF49C}" type="slidenum">
              <a:rPr lang="es-CO" smtClean="0"/>
              <a:t>‹Nº›</a:t>
            </a:fld>
            <a:endParaRPr lang="es-CO"/>
          </a:p>
        </p:txBody>
      </p:sp>
    </p:spTree>
    <p:extLst>
      <p:ext uri="{BB962C8B-B14F-4D97-AF65-F5344CB8AC3E}">
        <p14:creationId xmlns:p14="http://schemas.microsoft.com/office/powerpoint/2010/main" val="904620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8C950A-32E3-F300-01A9-D979A717C695}"/>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contenido 2">
            <a:extLst>
              <a:ext uri="{FF2B5EF4-FFF2-40B4-BE49-F238E27FC236}">
                <a16:creationId xmlns:a16="http://schemas.microsoft.com/office/drawing/2014/main" id="{7381159B-F90D-F3F3-0C1A-D9FDE68DE3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texto 3">
            <a:extLst>
              <a:ext uri="{FF2B5EF4-FFF2-40B4-BE49-F238E27FC236}">
                <a16:creationId xmlns:a16="http://schemas.microsoft.com/office/drawing/2014/main" id="{1338AE21-6BE9-54F5-2841-F4199EE3DC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A9FED4B9-152B-1456-8E3E-4C9FB45E0F53}"/>
              </a:ext>
            </a:extLst>
          </p:cNvPr>
          <p:cNvSpPr>
            <a:spLocks noGrp="1"/>
          </p:cNvSpPr>
          <p:nvPr>
            <p:ph type="dt" sz="half" idx="10"/>
          </p:nvPr>
        </p:nvSpPr>
        <p:spPr/>
        <p:txBody>
          <a:bodyPr/>
          <a:lstStyle/>
          <a:p>
            <a:fld id="{1005815D-78C6-44B9-B7A2-67963389F689}" type="datetimeFigureOut">
              <a:rPr lang="es-CO" smtClean="0"/>
              <a:t>3/10/2025</a:t>
            </a:fld>
            <a:endParaRPr lang="es-CO"/>
          </a:p>
        </p:txBody>
      </p:sp>
      <p:sp>
        <p:nvSpPr>
          <p:cNvPr id="6" name="Marcador de pie de página 5">
            <a:extLst>
              <a:ext uri="{FF2B5EF4-FFF2-40B4-BE49-F238E27FC236}">
                <a16:creationId xmlns:a16="http://schemas.microsoft.com/office/drawing/2014/main" id="{12328C76-DF45-34DA-8696-B34FC8CF310C}"/>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F8A688BB-0095-B008-04C7-8778370AAFBF}"/>
              </a:ext>
            </a:extLst>
          </p:cNvPr>
          <p:cNvSpPr>
            <a:spLocks noGrp="1"/>
          </p:cNvSpPr>
          <p:nvPr>
            <p:ph type="sldNum" sz="quarter" idx="12"/>
          </p:nvPr>
        </p:nvSpPr>
        <p:spPr/>
        <p:txBody>
          <a:bodyPr/>
          <a:lstStyle/>
          <a:p>
            <a:fld id="{2D990B4E-ADCD-49E6-A0D5-48939B7DF49C}" type="slidenum">
              <a:rPr lang="es-CO" smtClean="0"/>
              <a:t>‹Nº›</a:t>
            </a:fld>
            <a:endParaRPr lang="es-CO"/>
          </a:p>
        </p:txBody>
      </p:sp>
    </p:spTree>
    <p:extLst>
      <p:ext uri="{BB962C8B-B14F-4D97-AF65-F5344CB8AC3E}">
        <p14:creationId xmlns:p14="http://schemas.microsoft.com/office/powerpoint/2010/main" val="1497938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CC0321-22B3-302D-ABB5-31E8F53AAADD}"/>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O"/>
          </a:p>
        </p:txBody>
      </p:sp>
      <p:sp>
        <p:nvSpPr>
          <p:cNvPr id="3" name="Marcador de posición de imagen 2">
            <a:extLst>
              <a:ext uri="{FF2B5EF4-FFF2-40B4-BE49-F238E27FC236}">
                <a16:creationId xmlns:a16="http://schemas.microsoft.com/office/drawing/2014/main" id="{A3A7A190-5DCC-66EA-0172-23862E53BC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2AE77DDB-74B4-704D-8F3E-C0EB59CF1B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346651EC-4105-A446-ACAD-718781D64E9C}"/>
              </a:ext>
            </a:extLst>
          </p:cNvPr>
          <p:cNvSpPr>
            <a:spLocks noGrp="1"/>
          </p:cNvSpPr>
          <p:nvPr>
            <p:ph type="dt" sz="half" idx="10"/>
          </p:nvPr>
        </p:nvSpPr>
        <p:spPr/>
        <p:txBody>
          <a:bodyPr/>
          <a:lstStyle/>
          <a:p>
            <a:fld id="{1005815D-78C6-44B9-B7A2-67963389F689}" type="datetimeFigureOut">
              <a:rPr lang="es-CO" smtClean="0"/>
              <a:t>3/10/2025</a:t>
            </a:fld>
            <a:endParaRPr lang="es-CO"/>
          </a:p>
        </p:txBody>
      </p:sp>
      <p:sp>
        <p:nvSpPr>
          <p:cNvPr id="6" name="Marcador de pie de página 5">
            <a:extLst>
              <a:ext uri="{FF2B5EF4-FFF2-40B4-BE49-F238E27FC236}">
                <a16:creationId xmlns:a16="http://schemas.microsoft.com/office/drawing/2014/main" id="{9154AFF0-E74B-5BD7-E292-0E050710DBD9}"/>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097F1155-324A-8A86-F449-D43B6F7FF02F}"/>
              </a:ext>
            </a:extLst>
          </p:cNvPr>
          <p:cNvSpPr>
            <a:spLocks noGrp="1"/>
          </p:cNvSpPr>
          <p:nvPr>
            <p:ph type="sldNum" sz="quarter" idx="12"/>
          </p:nvPr>
        </p:nvSpPr>
        <p:spPr/>
        <p:txBody>
          <a:bodyPr/>
          <a:lstStyle/>
          <a:p>
            <a:fld id="{2D990B4E-ADCD-49E6-A0D5-48939B7DF49C}" type="slidenum">
              <a:rPr lang="es-CO" smtClean="0"/>
              <a:t>‹Nº›</a:t>
            </a:fld>
            <a:endParaRPr lang="es-CO"/>
          </a:p>
        </p:txBody>
      </p:sp>
    </p:spTree>
    <p:extLst>
      <p:ext uri="{BB962C8B-B14F-4D97-AF65-F5344CB8AC3E}">
        <p14:creationId xmlns:p14="http://schemas.microsoft.com/office/powerpoint/2010/main" val="3242065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7836A2-957E-20FE-2152-371B48AEBAAF}"/>
              </a:ext>
            </a:extLst>
          </p:cNvPr>
          <p:cNvSpPr>
            <a:spLocks noGrp="1"/>
          </p:cNvSpPr>
          <p:nvPr>
            <p:ph type="title"/>
          </p:nvPr>
        </p:nvSpPr>
        <p:spPr/>
        <p:txBody>
          <a:bodyPr/>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5662BF03-13FB-4200-8A2D-DD2C552B44BE}"/>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BC05E27C-D035-BD45-E1C3-381042318BBB}"/>
              </a:ext>
            </a:extLst>
          </p:cNvPr>
          <p:cNvSpPr>
            <a:spLocks noGrp="1"/>
          </p:cNvSpPr>
          <p:nvPr>
            <p:ph type="dt" sz="half" idx="10"/>
          </p:nvPr>
        </p:nvSpPr>
        <p:spPr/>
        <p:txBody>
          <a:bodyPr/>
          <a:lstStyle/>
          <a:p>
            <a:fld id="{1005815D-78C6-44B9-B7A2-67963389F689}" type="datetimeFigureOut">
              <a:rPr lang="es-CO" smtClean="0"/>
              <a:t>3/10/2025</a:t>
            </a:fld>
            <a:endParaRPr lang="es-CO"/>
          </a:p>
        </p:txBody>
      </p:sp>
      <p:sp>
        <p:nvSpPr>
          <p:cNvPr id="5" name="Marcador de pie de página 4">
            <a:extLst>
              <a:ext uri="{FF2B5EF4-FFF2-40B4-BE49-F238E27FC236}">
                <a16:creationId xmlns:a16="http://schemas.microsoft.com/office/drawing/2014/main" id="{81AC21AA-AC0D-6527-E739-BE7ADE97B52E}"/>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487DF1F5-7A04-8E97-3F8D-04DE35E73EA5}"/>
              </a:ext>
            </a:extLst>
          </p:cNvPr>
          <p:cNvSpPr>
            <a:spLocks noGrp="1"/>
          </p:cNvSpPr>
          <p:nvPr>
            <p:ph type="sldNum" sz="quarter" idx="12"/>
          </p:nvPr>
        </p:nvSpPr>
        <p:spPr/>
        <p:txBody>
          <a:bodyPr/>
          <a:lstStyle/>
          <a:p>
            <a:fld id="{2D990B4E-ADCD-49E6-A0D5-48939B7DF49C}" type="slidenum">
              <a:rPr lang="es-CO" smtClean="0"/>
              <a:t>‹Nº›</a:t>
            </a:fld>
            <a:endParaRPr lang="es-CO"/>
          </a:p>
        </p:txBody>
      </p:sp>
    </p:spTree>
    <p:extLst>
      <p:ext uri="{BB962C8B-B14F-4D97-AF65-F5344CB8AC3E}">
        <p14:creationId xmlns:p14="http://schemas.microsoft.com/office/powerpoint/2010/main" val="3391942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51EEF0E-273F-9F13-41CB-9CED9CE4D6C2}"/>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O"/>
          </a:p>
        </p:txBody>
      </p:sp>
      <p:sp>
        <p:nvSpPr>
          <p:cNvPr id="3" name="Marcador de texto vertical 2">
            <a:extLst>
              <a:ext uri="{FF2B5EF4-FFF2-40B4-BE49-F238E27FC236}">
                <a16:creationId xmlns:a16="http://schemas.microsoft.com/office/drawing/2014/main" id="{00C604EC-6ECC-9FA5-5B95-5CF54587BDA8}"/>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AFD71A76-B782-8E5C-2A02-4C1FEB169B58}"/>
              </a:ext>
            </a:extLst>
          </p:cNvPr>
          <p:cNvSpPr>
            <a:spLocks noGrp="1"/>
          </p:cNvSpPr>
          <p:nvPr>
            <p:ph type="dt" sz="half" idx="10"/>
          </p:nvPr>
        </p:nvSpPr>
        <p:spPr/>
        <p:txBody>
          <a:bodyPr/>
          <a:lstStyle/>
          <a:p>
            <a:fld id="{1005815D-78C6-44B9-B7A2-67963389F689}" type="datetimeFigureOut">
              <a:rPr lang="es-CO" smtClean="0"/>
              <a:t>3/10/2025</a:t>
            </a:fld>
            <a:endParaRPr lang="es-CO"/>
          </a:p>
        </p:txBody>
      </p:sp>
      <p:sp>
        <p:nvSpPr>
          <p:cNvPr id="5" name="Marcador de pie de página 4">
            <a:extLst>
              <a:ext uri="{FF2B5EF4-FFF2-40B4-BE49-F238E27FC236}">
                <a16:creationId xmlns:a16="http://schemas.microsoft.com/office/drawing/2014/main" id="{29AE13D7-417D-9A8D-86BB-4F9F2A72FB52}"/>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0D7F5FB7-3D6F-C3E9-625C-F3C8DA7B4443}"/>
              </a:ext>
            </a:extLst>
          </p:cNvPr>
          <p:cNvSpPr>
            <a:spLocks noGrp="1"/>
          </p:cNvSpPr>
          <p:nvPr>
            <p:ph type="sldNum" sz="quarter" idx="12"/>
          </p:nvPr>
        </p:nvSpPr>
        <p:spPr/>
        <p:txBody>
          <a:bodyPr/>
          <a:lstStyle/>
          <a:p>
            <a:fld id="{2D990B4E-ADCD-49E6-A0D5-48939B7DF49C}" type="slidenum">
              <a:rPr lang="es-CO" smtClean="0"/>
              <a:t>‹Nº›</a:t>
            </a:fld>
            <a:endParaRPr lang="es-CO"/>
          </a:p>
        </p:txBody>
      </p:sp>
    </p:spTree>
    <p:extLst>
      <p:ext uri="{BB962C8B-B14F-4D97-AF65-F5344CB8AC3E}">
        <p14:creationId xmlns:p14="http://schemas.microsoft.com/office/powerpoint/2010/main" val="3272023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2D52933-696C-316F-93DD-4D4D996FFC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O"/>
          </a:p>
        </p:txBody>
      </p:sp>
      <p:sp>
        <p:nvSpPr>
          <p:cNvPr id="3" name="Marcador de texto 2">
            <a:extLst>
              <a:ext uri="{FF2B5EF4-FFF2-40B4-BE49-F238E27FC236}">
                <a16:creationId xmlns:a16="http://schemas.microsoft.com/office/drawing/2014/main" id="{E7922EB1-7680-87A4-0AD5-8A7FD1DA4E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O"/>
          </a:p>
        </p:txBody>
      </p:sp>
      <p:sp>
        <p:nvSpPr>
          <p:cNvPr id="4" name="Marcador de fecha 3">
            <a:extLst>
              <a:ext uri="{FF2B5EF4-FFF2-40B4-BE49-F238E27FC236}">
                <a16:creationId xmlns:a16="http://schemas.microsoft.com/office/drawing/2014/main" id="{AD3E6FE3-72C6-BAEB-9C9C-ED3B7DCE1D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005815D-78C6-44B9-B7A2-67963389F689}" type="datetimeFigureOut">
              <a:rPr lang="es-CO" smtClean="0"/>
              <a:t>3/10/2025</a:t>
            </a:fld>
            <a:endParaRPr lang="es-CO"/>
          </a:p>
        </p:txBody>
      </p:sp>
      <p:sp>
        <p:nvSpPr>
          <p:cNvPr id="5" name="Marcador de pie de página 4">
            <a:extLst>
              <a:ext uri="{FF2B5EF4-FFF2-40B4-BE49-F238E27FC236}">
                <a16:creationId xmlns:a16="http://schemas.microsoft.com/office/drawing/2014/main" id="{A78D148F-A744-0F5B-540A-FA58DF1F70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O"/>
          </a:p>
        </p:txBody>
      </p:sp>
      <p:sp>
        <p:nvSpPr>
          <p:cNvPr id="6" name="Marcador de número de diapositiva 5">
            <a:extLst>
              <a:ext uri="{FF2B5EF4-FFF2-40B4-BE49-F238E27FC236}">
                <a16:creationId xmlns:a16="http://schemas.microsoft.com/office/drawing/2014/main" id="{01E57D9E-1858-C344-3FFE-C310A09ADC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D990B4E-ADCD-49E6-A0D5-48939B7DF49C}" type="slidenum">
              <a:rPr lang="es-CO" smtClean="0"/>
              <a:t>‹Nº›</a:t>
            </a:fld>
            <a:endParaRPr lang="es-CO"/>
          </a:p>
        </p:txBody>
      </p:sp>
    </p:spTree>
    <p:extLst>
      <p:ext uri="{BB962C8B-B14F-4D97-AF65-F5344CB8AC3E}">
        <p14:creationId xmlns:p14="http://schemas.microsoft.com/office/powerpoint/2010/main" val="21041555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es.wikipedia.org/wiki/Filosof%C3%ADa_social" TargetMode="External"/><Relationship Id="rId2" Type="http://schemas.openxmlformats.org/officeDocument/2006/relationships/hyperlink" Target="https://es.wikipedia.org/wiki/Filosof%C3%ADa_pol%C3%ADtica" TargetMode="External"/><Relationship Id="rId1" Type="http://schemas.openxmlformats.org/officeDocument/2006/relationships/slideLayout" Target="../slideLayouts/slideLayout2.xml"/><Relationship Id="rId4" Type="http://schemas.openxmlformats.org/officeDocument/2006/relationships/hyperlink" Target="https://es.wikipedia.org/wiki/Filosof%C3%ADa_de_la_econom%C3%ADa"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un.org/es/universal-declaration-human-rights/#health"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blogposgrado.ucontinental.edu.pe/cuales-son-las-caracteristicas-de-un-estado-eficiente"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2.congreso.gob.pe/sicr/cendocbib/con4_uibd.nsf/8453BD9D9F57489405257C0C0014A7FC/$FILE/Gesti%C3%B3n_P%C3%BAblica.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Business" TargetMode="External"/><Relationship Id="rId2" Type="http://schemas.openxmlformats.org/officeDocument/2006/relationships/hyperlink" Target="https://en.wikipedia.org/wiki/Economics" TargetMode="External"/><Relationship Id="rId1" Type="http://schemas.openxmlformats.org/officeDocument/2006/relationships/slideLayout" Target="../slideLayouts/slideLayout2.xml"/><Relationship Id="rId5" Type="http://schemas.openxmlformats.org/officeDocument/2006/relationships/hyperlink" Target="https://en.wikipedia.org/wiki/Sciences" TargetMode="External"/><Relationship Id="rId4" Type="http://schemas.openxmlformats.org/officeDocument/2006/relationships/hyperlink" Target="https://en.wikipedia.org/wiki/Engineering"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ítulo 1">
            <a:extLst>
              <a:ext uri="{FF2B5EF4-FFF2-40B4-BE49-F238E27FC236}">
                <a16:creationId xmlns:a16="http://schemas.microsoft.com/office/drawing/2014/main" id="{944B3B15-0309-5A9C-E918-F35F50456272}"/>
              </a:ext>
            </a:extLst>
          </p:cNvPr>
          <p:cNvSpPr>
            <a:spLocks noGrp="1"/>
          </p:cNvSpPr>
          <p:nvPr>
            <p:ph type="title"/>
          </p:nvPr>
        </p:nvSpPr>
        <p:spPr>
          <a:xfrm>
            <a:off x="2100264" y="836614"/>
            <a:ext cx="7991475" cy="504825"/>
          </a:xfrm>
        </p:spPr>
        <p:txBody>
          <a:bodyPr/>
          <a:lstStyle/>
          <a:p>
            <a:pPr algn="ctr"/>
            <a:r>
              <a:rPr lang="es-CO" altLang="es-CO" sz="2800" dirty="0"/>
              <a:t>LAS FUNCIONES DEL ESTADO</a:t>
            </a:r>
          </a:p>
        </p:txBody>
      </p:sp>
      <p:sp>
        <p:nvSpPr>
          <p:cNvPr id="3" name="Marcador de contenido 2">
            <a:extLst>
              <a:ext uri="{FF2B5EF4-FFF2-40B4-BE49-F238E27FC236}">
                <a16:creationId xmlns:a16="http://schemas.microsoft.com/office/drawing/2014/main" id="{B7E5C86F-E9E5-8570-0B75-186620AFB01C}"/>
              </a:ext>
            </a:extLst>
          </p:cNvPr>
          <p:cNvSpPr>
            <a:spLocks noGrp="1"/>
          </p:cNvSpPr>
          <p:nvPr>
            <p:ph idx="1"/>
          </p:nvPr>
        </p:nvSpPr>
        <p:spPr>
          <a:xfrm>
            <a:off x="2100264" y="1484314"/>
            <a:ext cx="7991475" cy="4897437"/>
          </a:xfrm>
        </p:spPr>
        <p:txBody>
          <a:bodyPr>
            <a:normAutofit fontScale="77500" lnSpcReduction="20000"/>
          </a:bodyPr>
          <a:lstStyle/>
          <a:p>
            <a:pPr algn="just">
              <a:defRPr/>
            </a:pPr>
            <a:r>
              <a:rPr lang="es-ES" dirty="0"/>
              <a:t>Las funciones del Estado están relacionadas a </a:t>
            </a:r>
            <a:r>
              <a:rPr lang="es-ES" b="1" dirty="0">
                <a:solidFill>
                  <a:srgbClr val="C00000"/>
                </a:solidFill>
              </a:rPr>
              <a:t>los medios o formas diversas que adopta el derecho para realizar los fines del Estado</a:t>
            </a:r>
            <a:r>
              <a:rPr lang="es-ES" dirty="0"/>
              <a:t>. </a:t>
            </a:r>
            <a:r>
              <a:rPr lang="es-ES" dirty="0">
                <a:solidFill>
                  <a:srgbClr val="0070C0"/>
                </a:solidFill>
              </a:rPr>
              <a:t>La función es la autoridad del Estado para actuar en cumplimiento de sus fines</a:t>
            </a:r>
            <a:r>
              <a:rPr lang="es-ES" dirty="0"/>
              <a:t> a través de sus organismos y servidores públicos.</a:t>
            </a:r>
          </a:p>
          <a:p>
            <a:pPr marL="69850" indent="0" algn="just">
              <a:buNone/>
              <a:defRPr/>
            </a:pPr>
            <a:endParaRPr lang="es-ES" dirty="0"/>
          </a:p>
          <a:p>
            <a:pPr algn="just">
              <a:defRPr/>
            </a:pPr>
            <a:r>
              <a:rPr lang="es-ES" dirty="0"/>
              <a:t>El concepto de </a:t>
            </a:r>
            <a:r>
              <a:rPr lang="es-ES" b="1" dirty="0">
                <a:solidFill>
                  <a:srgbClr val="FF0000"/>
                </a:solidFill>
              </a:rPr>
              <a:t>función</a:t>
            </a:r>
            <a:r>
              <a:rPr lang="es-ES" dirty="0"/>
              <a:t>, constituye la base de esta definición. La misma etimología de la palabra función determina su concepto. Proviene de "</a:t>
            </a:r>
            <a:r>
              <a:rPr lang="es-ES" dirty="0" err="1"/>
              <a:t>Fungere</a:t>
            </a:r>
            <a:r>
              <a:rPr lang="es-ES" dirty="0"/>
              <a:t>", que significa hacer, cumplir, ejercitar, que a su vez deriva de "</a:t>
            </a:r>
            <a:r>
              <a:rPr lang="es-ES" dirty="0" err="1"/>
              <a:t>Finire</a:t>
            </a:r>
            <a:r>
              <a:rPr lang="es-ES" dirty="0"/>
              <a:t>", por lo que dentro del campo de las relaciones jurídicas</a:t>
            </a:r>
            <a:r>
              <a:rPr lang="es-ES" dirty="0">
                <a:solidFill>
                  <a:srgbClr val="FF0000"/>
                </a:solidFill>
              </a:rPr>
              <a:t>, la función significará toda actuación por razón del fin jurídico en su doble esfera de privada y pública".</a:t>
            </a:r>
          </a:p>
          <a:p>
            <a:pPr algn="just">
              <a:defRPr/>
            </a:pPr>
            <a:endParaRPr lang="es-ES" dirty="0"/>
          </a:p>
          <a:p>
            <a:pPr algn="just">
              <a:defRPr/>
            </a:pPr>
            <a:r>
              <a:rPr lang="es-ES" dirty="0"/>
              <a:t>Las funciones del Estado tienen un apoyo lógico y jurídico. A través de las </a:t>
            </a:r>
            <a:r>
              <a:rPr lang="es-ES" dirty="0">
                <a:solidFill>
                  <a:srgbClr val="FF0000"/>
                </a:solidFill>
              </a:rPr>
              <a:t>funciones se consagran competencias y procedimientos de las instituciones que se necesitan para su realización.</a:t>
            </a:r>
            <a:endParaRPr lang="es-CO"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ítulo 1">
            <a:extLst>
              <a:ext uri="{FF2B5EF4-FFF2-40B4-BE49-F238E27FC236}">
                <a16:creationId xmlns:a16="http://schemas.microsoft.com/office/drawing/2014/main" id="{0E224D2B-27F9-F42A-C0B1-14AF8FD7F5C0}"/>
              </a:ext>
            </a:extLst>
          </p:cNvPr>
          <p:cNvSpPr>
            <a:spLocks noGrp="1"/>
          </p:cNvSpPr>
          <p:nvPr>
            <p:ph type="title"/>
          </p:nvPr>
        </p:nvSpPr>
        <p:spPr>
          <a:xfrm>
            <a:off x="2135189" y="765175"/>
            <a:ext cx="7705725" cy="457200"/>
          </a:xfrm>
        </p:spPr>
        <p:txBody>
          <a:bodyPr/>
          <a:lstStyle/>
          <a:p>
            <a:r>
              <a:rPr lang="es-ES" altLang="es-CO" sz="2400"/>
              <a:t>Las funciones del Estado se pueden clasificar en:</a:t>
            </a:r>
            <a:endParaRPr lang="es-CO" altLang="es-CO" sz="2400"/>
          </a:p>
        </p:txBody>
      </p:sp>
      <p:sp>
        <p:nvSpPr>
          <p:cNvPr id="3" name="Marcador de contenido 2">
            <a:extLst>
              <a:ext uri="{FF2B5EF4-FFF2-40B4-BE49-F238E27FC236}">
                <a16:creationId xmlns:a16="http://schemas.microsoft.com/office/drawing/2014/main" id="{7A885E85-2799-1D6B-C494-4F34EE2A9144}"/>
              </a:ext>
            </a:extLst>
          </p:cNvPr>
          <p:cNvSpPr>
            <a:spLocks noGrp="1"/>
          </p:cNvSpPr>
          <p:nvPr>
            <p:ph idx="1"/>
          </p:nvPr>
        </p:nvSpPr>
        <p:spPr>
          <a:xfrm>
            <a:off x="1992314" y="1222376"/>
            <a:ext cx="8207375" cy="5230813"/>
          </a:xfrm>
        </p:spPr>
        <p:txBody>
          <a:bodyPr>
            <a:normAutofit fontScale="62500" lnSpcReduction="20000"/>
          </a:bodyPr>
          <a:lstStyle/>
          <a:p>
            <a:pPr>
              <a:defRPr/>
            </a:pPr>
            <a:r>
              <a:rPr lang="es-CO" b="1" dirty="0"/>
              <a:t>FUNCIONES ESENCIALES</a:t>
            </a:r>
          </a:p>
          <a:p>
            <a:pPr marL="69850" indent="0">
              <a:buNone/>
              <a:defRPr/>
            </a:pPr>
            <a:endParaRPr lang="es-CO" b="1" dirty="0"/>
          </a:p>
          <a:p>
            <a:pPr marL="69850" indent="0" algn="just">
              <a:buNone/>
              <a:defRPr/>
            </a:pPr>
            <a:r>
              <a:rPr lang="es-ES" dirty="0"/>
              <a:t>La doctrina clásica y la legislación positiva han reconocido tres actividades esenciales del Estado para realizar sus fines, resultado del principio lógico jurídico de la división del trabajo aplicado por la teoría constitucional, y son:</a:t>
            </a:r>
          </a:p>
          <a:p>
            <a:pPr marL="69850" indent="0" algn="just">
              <a:buNone/>
              <a:defRPr/>
            </a:pPr>
            <a:endParaRPr lang="es-ES" dirty="0"/>
          </a:p>
          <a:p>
            <a:pPr marL="69850" indent="0" algn="just">
              <a:buNone/>
              <a:defRPr/>
            </a:pPr>
            <a:r>
              <a:rPr lang="es-ES" dirty="0"/>
              <a:t>• </a:t>
            </a:r>
            <a:r>
              <a:rPr lang="es-ES" dirty="0">
                <a:solidFill>
                  <a:srgbClr val="FF0000"/>
                </a:solidFill>
              </a:rPr>
              <a:t>La función legislativa</a:t>
            </a:r>
            <a:r>
              <a:rPr lang="es-ES" dirty="0"/>
              <a:t>, que es la función encaminada a establecer las normas jurídicas generales. El Estado moderno es el creador del orden jurídico nacional. </a:t>
            </a:r>
            <a:r>
              <a:rPr lang="es-ES" dirty="0">
                <a:solidFill>
                  <a:srgbClr val="FF0000"/>
                </a:solidFill>
              </a:rPr>
              <a:t>Al Poder Legislativo le corresponde la función legislativa</a:t>
            </a:r>
            <a:r>
              <a:rPr lang="es-ES" dirty="0"/>
              <a:t>.</a:t>
            </a:r>
          </a:p>
          <a:p>
            <a:pPr marL="69850" indent="0" algn="just">
              <a:buNone/>
              <a:defRPr/>
            </a:pPr>
            <a:endParaRPr lang="es-ES" dirty="0"/>
          </a:p>
          <a:p>
            <a:pPr marL="69850" indent="0" algn="just">
              <a:buNone/>
              <a:defRPr/>
            </a:pPr>
            <a:r>
              <a:rPr lang="es-ES" dirty="0"/>
              <a:t>• </a:t>
            </a:r>
            <a:r>
              <a:rPr lang="es-ES" dirty="0">
                <a:solidFill>
                  <a:srgbClr val="FF0000"/>
                </a:solidFill>
              </a:rPr>
              <a:t>La función administrativa</a:t>
            </a:r>
            <a:r>
              <a:rPr lang="es-ES" dirty="0"/>
              <a:t>, que es la función encaminada a regular la actividad concreta y tutelar del Estado, bajo el orden jurídico. La ley debe ser ejecutada particularizando su aplicación. En sentido moderno el Estado es el promotor del desarrollo económico y social de un país. </a:t>
            </a:r>
            <a:r>
              <a:rPr lang="es-ES" dirty="0">
                <a:solidFill>
                  <a:srgbClr val="FF0000"/>
                </a:solidFill>
              </a:rPr>
              <a:t>Al Poder Ejecutivo le corresponde la función Administrativa.</a:t>
            </a:r>
          </a:p>
          <a:p>
            <a:pPr marL="69850" indent="0" algn="just">
              <a:buNone/>
              <a:defRPr/>
            </a:pPr>
            <a:endParaRPr lang="es-ES" dirty="0"/>
          </a:p>
          <a:p>
            <a:pPr marL="69850" indent="0" algn="just">
              <a:buNone/>
              <a:defRPr/>
            </a:pPr>
            <a:r>
              <a:rPr lang="es-ES" dirty="0"/>
              <a:t>• </a:t>
            </a:r>
            <a:r>
              <a:rPr lang="es-ES" dirty="0">
                <a:solidFill>
                  <a:srgbClr val="FF0000"/>
                </a:solidFill>
              </a:rPr>
              <a:t>La función jurisdiccional</a:t>
            </a:r>
            <a:r>
              <a:rPr lang="es-ES" dirty="0"/>
              <a:t>, que es la actividad del Estado encaminada a resolver las controversias, estatuir o declarar el derecho. La superioridad del Poder Judicial en la sociedad moderna, lo coloca como el órgano orientador de la vida jurídica nacional. </a:t>
            </a:r>
            <a:r>
              <a:rPr lang="es-ES" dirty="0">
                <a:solidFill>
                  <a:srgbClr val="FF0000"/>
                </a:solidFill>
              </a:rPr>
              <a:t>Al Poder Judicial le corresponde la función jurisdiccional.</a:t>
            </a:r>
            <a:endParaRPr lang="es-CO"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C1C63A8-2C78-DFBC-D9DD-8787AF178AD6}"/>
              </a:ext>
            </a:extLst>
          </p:cNvPr>
          <p:cNvSpPr>
            <a:spLocks noGrp="1"/>
          </p:cNvSpPr>
          <p:nvPr>
            <p:ph idx="1"/>
          </p:nvPr>
        </p:nvSpPr>
        <p:spPr>
          <a:xfrm>
            <a:off x="2063750" y="765176"/>
            <a:ext cx="8064500" cy="5616575"/>
          </a:xfrm>
        </p:spPr>
        <p:txBody>
          <a:bodyPr>
            <a:normAutofit fontScale="85000" lnSpcReduction="20000"/>
          </a:bodyPr>
          <a:lstStyle/>
          <a:p>
            <a:pPr>
              <a:defRPr/>
            </a:pPr>
            <a:r>
              <a:rPr lang="es-CO" b="1" dirty="0"/>
              <a:t>FUNCIONES ADMINISTRATIVAS </a:t>
            </a:r>
          </a:p>
          <a:p>
            <a:pPr marL="69850" indent="0">
              <a:buNone/>
              <a:defRPr/>
            </a:pPr>
            <a:endParaRPr lang="es-CO" b="1" dirty="0"/>
          </a:p>
          <a:p>
            <a:pPr marL="69850" indent="0" algn="just">
              <a:buNone/>
              <a:defRPr/>
            </a:pPr>
            <a:r>
              <a:rPr lang="es-ES" dirty="0"/>
              <a:t>Siguiendo el derrotero señalado por la doctrina, podemos mencionar las siguientes formas que asume la intervención estatal, en cumplimiento de las políticas económicas, sociales, ambientales, etc</a:t>
            </a:r>
            <a:r>
              <a:rPr lang="es-ES" b="1" dirty="0"/>
              <a:t>.</a:t>
            </a:r>
          </a:p>
          <a:p>
            <a:pPr marL="69850" indent="0" algn="just">
              <a:buNone/>
              <a:defRPr/>
            </a:pPr>
            <a:endParaRPr lang="es-ES" b="1" dirty="0"/>
          </a:p>
          <a:p>
            <a:pPr algn="just">
              <a:defRPr/>
            </a:pPr>
            <a:r>
              <a:rPr lang="es-ES" dirty="0">
                <a:solidFill>
                  <a:srgbClr val="FF0000"/>
                </a:solidFill>
              </a:rPr>
              <a:t>Acción de orientación y coordinación</a:t>
            </a:r>
            <a:r>
              <a:rPr lang="es-ES" dirty="0"/>
              <a:t>. Diseño y gestión de políticas, procesos de planificación y cooperación entre los deferentes niveles de gobierno (Nacional, regional y local). El Estado es Rector de la economía y el desarrollo social nacional integral y sostenible.</a:t>
            </a:r>
          </a:p>
          <a:p>
            <a:pPr algn="just">
              <a:defRPr/>
            </a:pPr>
            <a:endParaRPr lang="es-ES" dirty="0"/>
          </a:p>
          <a:p>
            <a:pPr algn="just">
              <a:defRPr/>
            </a:pPr>
            <a:r>
              <a:rPr lang="es-ES" dirty="0">
                <a:solidFill>
                  <a:srgbClr val="FF0000"/>
                </a:solidFill>
              </a:rPr>
              <a:t>Acción de ordenamiento</a:t>
            </a:r>
            <a:r>
              <a:rPr lang="es-ES" dirty="0"/>
              <a:t>. Alude al establecimiento del orden jurídico nacional, regional y local, definiendo las competencias de cada nivel de gobierno y su sentido de cooperación.</a:t>
            </a:r>
            <a:endParaRPr lang="es-CO"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Marcador de contenido 2">
            <a:extLst>
              <a:ext uri="{FF2B5EF4-FFF2-40B4-BE49-F238E27FC236}">
                <a16:creationId xmlns:a16="http://schemas.microsoft.com/office/drawing/2014/main" id="{0D4A1704-4A95-70D1-FDD3-FC4783D76B9F}"/>
              </a:ext>
            </a:extLst>
          </p:cNvPr>
          <p:cNvSpPr>
            <a:spLocks noGrp="1"/>
          </p:cNvSpPr>
          <p:nvPr>
            <p:ph idx="1"/>
          </p:nvPr>
        </p:nvSpPr>
        <p:spPr>
          <a:xfrm>
            <a:off x="2027239" y="1196975"/>
            <a:ext cx="8137525" cy="4679950"/>
          </a:xfrm>
        </p:spPr>
        <p:txBody>
          <a:bodyPr/>
          <a:lstStyle/>
          <a:p>
            <a:pPr algn="just"/>
            <a:r>
              <a:rPr lang="es-ES" altLang="es-CO">
                <a:solidFill>
                  <a:srgbClr val="FF0000"/>
                </a:solidFill>
              </a:rPr>
              <a:t>Acción de regulación</a:t>
            </a:r>
            <a:r>
              <a:rPr lang="es-ES" altLang="es-CO"/>
              <a:t>. El Estado influye activamente en el mercado y la sociedad con diversos instrumentos normativos para regular las actividades económicas y sociales.</a:t>
            </a:r>
          </a:p>
          <a:p>
            <a:pPr algn="just"/>
            <a:endParaRPr lang="es-ES" altLang="es-CO"/>
          </a:p>
          <a:p>
            <a:pPr algn="just"/>
            <a:r>
              <a:rPr lang="es-ES" altLang="es-CO">
                <a:solidFill>
                  <a:srgbClr val="FF0000"/>
                </a:solidFill>
              </a:rPr>
              <a:t>Acción de gestión y control</a:t>
            </a:r>
            <a:r>
              <a:rPr lang="es-ES" altLang="es-CO"/>
              <a:t>. El Estado organiza y ejecuta sus decisiones. Unas veces directamente y otras con la  intervención de la actividad privada en la producción de bienes y servicios. Para verificar los resultados controla su propia acción, y supervisa a la actividad privada.</a:t>
            </a:r>
            <a:endParaRPr lang="es-CO" altLang="es-CO"/>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ítulo 1">
            <a:extLst>
              <a:ext uri="{FF2B5EF4-FFF2-40B4-BE49-F238E27FC236}">
                <a16:creationId xmlns:a16="http://schemas.microsoft.com/office/drawing/2014/main" id="{9BDBFB98-8EDE-8819-FF07-535E60D812FC}"/>
              </a:ext>
            </a:extLst>
          </p:cNvPr>
          <p:cNvSpPr>
            <a:spLocks noGrp="1"/>
          </p:cNvSpPr>
          <p:nvPr>
            <p:ph type="title"/>
          </p:nvPr>
        </p:nvSpPr>
        <p:spPr>
          <a:xfrm>
            <a:off x="2063750" y="765175"/>
            <a:ext cx="8064500" cy="935038"/>
          </a:xfrm>
        </p:spPr>
        <p:txBody>
          <a:bodyPr/>
          <a:lstStyle/>
          <a:p>
            <a:pPr algn="just"/>
            <a:r>
              <a:rPr lang="es-CO" altLang="es-CO" sz="2800"/>
              <a:t>ÚLTIMA PREGUNTA: ¿QUÉ ENTENDEMOS POR ESTADO </a:t>
            </a:r>
            <a:r>
              <a:rPr lang="es-CO" altLang="es-CO" sz="2800" b="1" u="sng"/>
              <a:t>SOCIAL</a:t>
            </a:r>
            <a:r>
              <a:rPr lang="es-CO" altLang="es-CO" sz="2800"/>
              <a:t> DE DERECHO?</a:t>
            </a:r>
          </a:p>
        </p:txBody>
      </p:sp>
      <p:sp>
        <p:nvSpPr>
          <p:cNvPr id="3" name="Marcador de contenido 2">
            <a:extLst>
              <a:ext uri="{FF2B5EF4-FFF2-40B4-BE49-F238E27FC236}">
                <a16:creationId xmlns:a16="http://schemas.microsoft.com/office/drawing/2014/main" id="{C773C81D-3D1A-F025-66D4-78B39BF1F70D}"/>
              </a:ext>
            </a:extLst>
          </p:cNvPr>
          <p:cNvSpPr>
            <a:spLocks noGrp="1"/>
          </p:cNvSpPr>
          <p:nvPr>
            <p:ph idx="1"/>
          </p:nvPr>
        </p:nvSpPr>
        <p:spPr>
          <a:xfrm>
            <a:off x="2063750" y="1700214"/>
            <a:ext cx="8064500" cy="4681537"/>
          </a:xfrm>
        </p:spPr>
        <p:txBody>
          <a:bodyPr>
            <a:normAutofit/>
          </a:bodyPr>
          <a:lstStyle/>
          <a:p>
            <a:pPr marL="69850" indent="0" algn="just">
              <a:buNone/>
              <a:defRPr/>
            </a:pPr>
            <a:r>
              <a:rPr lang="es-ES" sz="1800" dirty="0"/>
              <a:t>“Estado fundado en el </a:t>
            </a:r>
            <a:r>
              <a:rPr lang="es-ES" sz="1800" dirty="0">
                <a:solidFill>
                  <a:srgbClr val="C00000"/>
                </a:solidFill>
              </a:rPr>
              <a:t>respeto de la dignidad humana</a:t>
            </a:r>
            <a:r>
              <a:rPr lang="es-ES" sz="1800" dirty="0"/>
              <a:t>, </a:t>
            </a:r>
            <a:r>
              <a:rPr lang="es-ES" sz="1800" dirty="0">
                <a:solidFill>
                  <a:srgbClr val="0070C0"/>
                </a:solidFill>
              </a:rPr>
              <a:t>en el trabajo </a:t>
            </a:r>
            <a:r>
              <a:rPr lang="es-ES" sz="1800" dirty="0"/>
              <a:t>y </a:t>
            </a:r>
            <a:r>
              <a:rPr lang="es-ES" sz="1800" dirty="0">
                <a:solidFill>
                  <a:schemeClr val="bg2">
                    <a:lumMod val="50000"/>
                  </a:schemeClr>
                </a:solidFill>
              </a:rPr>
              <a:t>la solidaridad de las personas que la integran y en la prevalencia del </a:t>
            </a:r>
            <a:r>
              <a:rPr lang="es-ES" sz="1800" dirty="0">
                <a:solidFill>
                  <a:srgbClr val="FFC000"/>
                </a:solidFill>
              </a:rPr>
              <a:t>interés general". </a:t>
            </a:r>
            <a:r>
              <a:rPr lang="es-ES" sz="1800" dirty="0"/>
              <a:t>(Departamento Administrativo del Servicio Civil Distrital de Bogotá)</a:t>
            </a:r>
          </a:p>
          <a:p>
            <a:pPr marL="69850" indent="0" algn="just">
              <a:buNone/>
              <a:defRPr/>
            </a:pPr>
            <a:endParaRPr lang="es-ES" sz="1800" dirty="0"/>
          </a:p>
          <a:p>
            <a:pPr marL="69850" indent="0" algn="just">
              <a:buNone/>
              <a:defRPr/>
            </a:pPr>
            <a:r>
              <a:rPr lang="es-ES" sz="1800" dirty="0">
                <a:solidFill>
                  <a:schemeClr val="bg2">
                    <a:lumMod val="50000"/>
                  </a:schemeClr>
                </a:solidFill>
              </a:rPr>
              <a:t>La dignidad </a:t>
            </a:r>
            <a:r>
              <a:rPr lang="es-ES" sz="1800" dirty="0"/>
              <a:t>se establece como resultado del reconocimiento mínimo de derechos y garantías. </a:t>
            </a:r>
            <a:r>
              <a:rPr lang="es-ES" sz="1800" dirty="0">
                <a:solidFill>
                  <a:srgbClr val="FF0000"/>
                </a:solidFill>
              </a:rPr>
              <a:t>El trabajo </a:t>
            </a:r>
            <a:r>
              <a:rPr lang="es-ES" sz="1800" dirty="0"/>
              <a:t>es el medio adecuado para que los seres humanos mantengan su dignidad en los núcleos de su desarrollo. </a:t>
            </a:r>
            <a:r>
              <a:rPr lang="es-ES" sz="1800" dirty="0">
                <a:solidFill>
                  <a:schemeClr val="accent3">
                    <a:lumMod val="75000"/>
                  </a:schemeClr>
                </a:solidFill>
              </a:rPr>
              <a:t>La solidaridad</a:t>
            </a:r>
            <a:r>
              <a:rPr lang="es-ES" sz="1800" dirty="0"/>
              <a:t> es una responsabilidad de orden social: los que tienen colaboran con los que no tienen, pero hacerlo es una obligación y no una mera facultad. </a:t>
            </a:r>
            <a:r>
              <a:rPr lang="es-ES" sz="1800" b="1" i="1" u="sng" dirty="0">
                <a:solidFill>
                  <a:srgbClr val="FF0000"/>
                </a:solidFill>
                <a:effectLst>
                  <a:outerShdw blurRad="38100" dist="38100" dir="2700000" algn="tl">
                    <a:srgbClr val="000000">
                      <a:alpha val="43137"/>
                    </a:srgbClr>
                  </a:outerShdw>
                </a:effectLst>
              </a:rPr>
              <a:t>(Por ejemplo las políticas públicas de la Seguridad Social se basan en el principio de Solidaridad)</a:t>
            </a:r>
          </a:p>
          <a:p>
            <a:pPr marL="69850" indent="0" algn="just">
              <a:buNone/>
              <a:defRPr/>
            </a:pPr>
            <a:endParaRPr lang="es-ES" sz="1800" b="1" i="1" u="sng" dirty="0">
              <a:solidFill>
                <a:srgbClr val="FF0000"/>
              </a:solidFill>
              <a:effectLst>
                <a:outerShdw blurRad="38100" dist="38100" dir="2700000" algn="tl">
                  <a:srgbClr val="000000">
                    <a:alpha val="43137"/>
                  </a:srgbClr>
                </a:outerShdw>
              </a:effectLst>
            </a:endParaRPr>
          </a:p>
          <a:p>
            <a:pPr marL="69850" indent="0" algn="just">
              <a:buNone/>
              <a:defRPr/>
            </a:pPr>
            <a:r>
              <a:rPr lang="es-ES" sz="1800" dirty="0">
                <a:solidFill>
                  <a:schemeClr val="accent3">
                    <a:lumMod val="75000"/>
                  </a:schemeClr>
                </a:solidFill>
              </a:rPr>
              <a:t>Interés social, interés público, interés colectivo, interés de la Nación, lo social por encima de lo individual</a:t>
            </a:r>
            <a:r>
              <a:rPr lang="es-ES" sz="1800" dirty="0"/>
              <a:t>, sin desconocerlo más bien los realiza, pero de manera armónica </a:t>
            </a:r>
            <a:r>
              <a:rPr lang="es-ES" sz="1800" dirty="0">
                <a:highlight>
                  <a:srgbClr val="FFFF00"/>
                </a:highlight>
              </a:rPr>
              <a:t>y solidaria en la sociedad</a:t>
            </a:r>
            <a:r>
              <a:rPr lang="es-ES" sz="1800" dirty="0"/>
              <a:t>. </a:t>
            </a:r>
            <a:endParaRPr lang="es-CO"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E9C1175-C275-64FB-EDE2-7D0B185034D3}"/>
              </a:ext>
            </a:extLst>
          </p:cNvPr>
          <p:cNvSpPr>
            <a:spLocks noGrp="1"/>
          </p:cNvSpPr>
          <p:nvPr>
            <p:ph idx="1"/>
          </p:nvPr>
        </p:nvSpPr>
        <p:spPr>
          <a:xfrm>
            <a:off x="2100264" y="765175"/>
            <a:ext cx="7991475" cy="5327650"/>
          </a:xfrm>
        </p:spPr>
        <p:txBody>
          <a:bodyPr>
            <a:normAutofit fontScale="92500" lnSpcReduction="10000"/>
          </a:bodyPr>
          <a:lstStyle/>
          <a:p>
            <a:pPr marL="69850" indent="0" algn="just">
              <a:buNone/>
              <a:defRPr/>
            </a:pPr>
            <a:r>
              <a:rPr lang="es-ES" sz="2600" dirty="0"/>
              <a:t>“El estado social de derecho lo componen dimensiones básicas a saber: </a:t>
            </a:r>
          </a:p>
          <a:p>
            <a:pPr marL="69850" indent="0" algn="just">
              <a:buNone/>
              <a:defRPr/>
            </a:pPr>
            <a:endParaRPr lang="es-ES" sz="2600" dirty="0">
              <a:solidFill>
                <a:schemeClr val="accent3">
                  <a:lumMod val="75000"/>
                </a:schemeClr>
              </a:solidFill>
            </a:endParaRPr>
          </a:p>
          <a:p>
            <a:pPr algn="just">
              <a:defRPr/>
            </a:pPr>
            <a:r>
              <a:rPr lang="es-ES" sz="2600" dirty="0">
                <a:solidFill>
                  <a:schemeClr val="accent3">
                    <a:lumMod val="75000"/>
                  </a:schemeClr>
                </a:solidFill>
              </a:rPr>
              <a:t>La dimensión de la vinculación social del Estado.</a:t>
            </a:r>
            <a:r>
              <a:rPr lang="es-ES" sz="2600" dirty="0"/>
              <a:t> Esto es la obligación de los poderes públicos de velar </a:t>
            </a:r>
            <a:r>
              <a:rPr lang="es-ES" sz="2600" dirty="0">
                <a:solidFill>
                  <a:srgbClr val="FF0000"/>
                </a:solidFill>
              </a:rPr>
              <a:t>por la distribución e igualación de bienes materiales</a:t>
            </a:r>
            <a:r>
              <a:rPr lang="es-ES" sz="2600" dirty="0"/>
              <a:t>. </a:t>
            </a:r>
          </a:p>
          <a:p>
            <a:pPr marL="69850" indent="0" algn="just">
              <a:buNone/>
              <a:defRPr/>
            </a:pPr>
            <a:endParaRPr lang="es-ES" sz="2600" dirty="0">
              <a:solidFill>
                <a:schemeClr val="accent1">
                  <a:lumMod val="50000"/>
                </a:schemeClr>
              </a:solidFill>
            </a:endParaRPr>
          </a:p>
          <a:p>
            <a:pPr algn="just">
              <a:defRPr/>
            </a:pPr>
            <a:r>
              <a:rPr lang="es-ES" sz="2600" dirty="0">
                <a:solidFill>
                  <a:schemeClr val="accent1">
                    <a:lumMod val="50000"/>
                  </a:schemeClr>
                </a:solidFill>
              </a:rPr>
              <a:t>La dimensión de la referencia social de los derechos Fundamentales</a:t>
            </a:r>
            <a:r>
              <a:rPr lang="es-ES" sz="2600" dirty="0"/>
              <a:t>. Impone la obligación de interpretar estos derechos. </a:t>
            </a:r>
          </a:p>
          <a:p>
            <a:pPr marL="69850" indent="0" algn="just">
              <a:buNone/>
              <a:defRPr/>
            </a:pPr>
            <a:endParaRPr lang="es-ES" sz="2600" dirty="0"/>
          </a:p>
          <a:p>
            <a:pPr algn="just">
              <a:defRPr/>
            </a:pPr>
            <a:r>
              <a:rPr lang="es-ES" sz="2600" dirty="0"/>
              <a:t>La dimensión de la </a:t>
            </a:r>
            <a:r>
              <a:rPr lang="es-ES" sz="2600" dirty="0">
                <a:solidFill>
                  <a:schemeClr val="accent1">
                    <a:lumMod val="50000"/>
                  </a:schemeClr>
                </a:solidFill>
              </a:rPr>
              <a:t>obligación del Estado de articular la sociedad desde bases democráticas</a:t>
            </a:r>
            <a:r>
              <a:rPr lang="es-ES" sz="2600" dirty="0"/>
              <a:t>.” (Corte Constitucional. Sentencia T 406 de 1992.)</a:t>
            </a:r>
            <a:endParaRPr lang="es-CO" sz="2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F233EAF-2845-42C4-7D1F-E8A55D2712B3}"/>
              </a:ext>
            </a:extLst>
          </p:cNvPr>
          <p:cNvSpPr>
            <a:spLocks noGrp="1"/>
          </p:cNvSpPr>
          <p:nvPr>
            <p:ph idx="1"/>
          </p:nvPr>
        </p:nvSpPr>
        <p:spPr>
          <a:xfrm>
            <a:off x="2063750" y="1773239"/>
            <a:ext cx="8064500" cy="4535487"/>
          </a:xfrm>
        </p:spPr>
        <p:txBody>
          <a:bodyPr>
            <a:normAutofit fontScale="92500" lnSpcReduction="10000"/>
          </a:bodyPr>
          <a:lstStyle/>
          <a:p>
            <a:pPr algn="just">
              <a:defRPr/>
            </a:pPr>
            <a:r>
              <a:rPr lang="es-ES" dirty="0"/>
              <a:t>El avance de la filosofía iluminista permitió que las preocupaciones políticas y sociales de los Estados, </a:t>
            </a:r>
            <a:r>
              <a:rPr lang="es-ES" b="1" dirty="0">
                <a:solidFill>
                  <a:srgbClr val="FF0000"/>
                </a:solidFill>
                <a:effectLst>
                  <a:outerShdw blurRad="38100" dist="38100" dir="2700000" algn="tl">
                    <a:srgbClr val="000000">
                      <a:alpha val="43137"/>
                    </a:srgbClr>
                  </a:outerShdw>
                </a:effectLst>
              </a:rPr>
              <a:t>girarán alrededor de las nociones de libertad, propiedad y seguridad. </a:t>
            </a:r>
          </a:p>
          <a:p>
            <a:pPr marL="69850" indent="0">
              <a:buNone/>
              <a:defRPr/>
            </a:pPr>
            <a:endParaRPr lang="es-ES" dirty="0"/>
          </a:p>
          <a:p>
            <a:pPr algn="just">
              <a:defRPr/>
            </a:pPr>
            <a:r>
              <a:rPr lang="es-ES" dirty="0"/>
              <a:t>Posteriormente, los fenómenos sociales del Siglo XIX  provocaron un redireccionamiento de la mayor importancia hacia “regiones” de la política que habían estado rezagadas durante largo tiempo, como las nociones de </a:t>
            </a:r>
            <a:r>
              <a:rPr lang="es-ES" b="1" dirty="0">
                <a:solidFill>
                  <a:srgbClr val="FF0000"/>
                </a:solidFill>
              </a:rPr>
              <a:t>igualdad material,</a:t>
            </a:r>
            <a:r>
              <a:rPr lang="es-ES" dirty="0"/>
              <a:t> </a:t>
            </a:r>
            <a:r>
              <a:rPr lang="es-ES" dirty="0">
                <a:solidFill>
                  <a:srgbClr val="0070C0"/>
                </a:solidFill>
              </a:rPr>
              <a:t>los derechos laborales</a:t>
            </a:r>
            <a:r>
              <a:rPr lang="es-ES" dirty="0"/>
              <a:t>  y </a:t>
            </a:r>
            <a:r>
              <a:rPr lang="es-ES" dirty="0">
                <a:solidFill>
                  <a:srgbClr val="00B050"/>
                </a:solidFill>
              </a:rPr>
              <a:t>la salud</a:t>
            </a:r>
            <a:r>
              <a:rPr lang="es-ES" dirty="0"/>
              <a:t>. (En gran parte por la consolidación de la corriente </a:t>
            </a:r>
            <a:r>
              <a:rPr lang="es-ES" dirty="0">
                <a:hlinkClick r:id="rId2" tooltip="Filosofía política"/>
              </a:rPr>
              <a:t>filosófica política</a:t>
            </a:r>
            <a:r>
              <a:rPr lang="es-ES" dirty="0"/>
              <a:t>, </a:t>
            </a:r>
            <a:r>
              <a:rPr lang="es-ES" dirty="0">
                <a:hlinkClick r:id="rId3" tooltip="Filosofía social"/>
              </a:rPr>
              <a:t>social</a:t>
            </a:r>
            <a:r>
              <a:rPr lang="es-ES" dirty="0"/>
              <a:t> y </a:t>
            </a:r>
            <a:r>
              <a:rPr lang="es-ES" dirty="0">
                <a:hlinkClick r:id="rId4" tooltip="Filosofía de la economía"/>
              </a:rPr>
              <a:t>económica</a:t>
            </a:r>
            <a:r>
              <a:rPr lang="es-ES" dirty="0"/>
              <a:t> del socialismo)</a:t>
            </a:r>
            <a:endParaRPr lang="en-US" dirty="0"/>
          </a:p>
        </p:txBody>
      </p:sp>
      <p:sp>
        <p:nvSpPr>
          <p:cNvPr id="51203" name="CuadroTexto 1">
            <a:extLst>
              <a:ext uri="{FF2B5EF4-FFF2-40B4-BE49-F238E27FC236}">
                <a16:creationId xmlns:a16="http://schemas.microsoft.com/office/drawing/2014/main" id="{E2448532-7979-38D8-932B-76ACDD78A9C9}"/>
              </a:ext>
            </a:extLst>
          </p:cNvPr>
          <p:cNvSpPr txBox="1">
            <a:spLocks noChangeArrowheads="1"/>
          </p:cNvSpPr>
          <p:nvPr/>
        </p:nvSpPr>
        <p:spPr bwMode="auto">
          <a:xfrm>
            <a:off x="2424113" y="1052514"/>
            <a:ext cx="74168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s-CO" altLang="es-CO" sz="3200" b="1">
                <a:solidFill>
                  <a:srgbClr val="FF0000"/>
                </a:solidFill>
              </a:rPr>
              <a:t>POLÍTICAS PÚBLICAS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647E048-93D8-129D-B6EA-E46A3181D7C4}"/>
              </a:ext>
            </a:extLst>
          </p:cNvPr>
          <p:cNvSpPr>
            <a:spLocks noGrp="1"/>
          </p:cNvSpPr>
          <p:nvPr>
            <p:ph idx="1"/>
          </p:nvPr>
        </p:nvSpPr>
        <p:spPr>
          <a:xfrm>
            <a:off x="2208214" y="765176"/>
            <a:ext cx="7704137" cy="5616575"/>
          </a:xfrm>
        </p:spPr>
        <p:txBody>
          <a:bodyPr/>
          <a:lstStyle/>
          <a:p>
            <a:pPr algn="just">
              <a:defRPr/>
            </a:pPr>
            <a:r>
              <a:rPr lang="es-ES" dirty="0">
                <a:solidFill>
                  <a:schemeClr val="tx1"/>
                </a:solidFill>
              </a:rPr>
              <a:t>Durante el Siglo XX y XXI, algunos de estos derechos han cobrado mayor madurez gracias a la evolución del </a:t>
            </a:r>
            <a:r>
              <a:rPr lang="es-ES" b="1" u="sng" dirty="0">
                <a:solidFill>
                  <a:srgbClr val="FF0000"/>
                </a:solidFill>
              </a:rPr>
              <a:t>Estado Social</a:t>
            </a:r>
            <a:r>
              <a:rPr lang="es-ES" dirty="0">
                <a:solidFill>
                  <a:schemeClr val="tx1"/>
                </a:solidFill>
              </a:rPr>
              <a:t>, como ha ocurrido con los derechos sociales (Salud, Trabajo, Educación, Pensiones)</a:t>
            </a:r>
          </a:p>
          <a:p>
            <a:pPr marL="69850" indent="0" algn="just">
              <a:buNone/>
              <a:defRPr/>
            </a:pPr>
            <a:endParaRPr lang="es-ES" dirty="0">
              <a:solidFill>
                <a:schemeClr val="tx1"/>
              </a:solidFill>
            </a:endParaRPr>
          </a:p>
          <a:p>
            <a:pPr algn="just">
              <a:defRPr/>
            </a:pPr>
            <a:r>
              <a:rPr lang="es-ES" dirty="0">
                <a:solidFill>
                  <a:schemeClr val="tx1"/>
                </a:solidFill>
              </a:rPr>
              <a:t>A nivel internacional, la salud fue reconocida inicialmente como un elemento de otros derechos como la </a:t>
            </a:r>
            <a:r>
              <a:rPr lang="es-ES" b="1" dirty="0">
                <a:solidFill>
                  <a:schemeClr val="tx1"/>
                </a:solidFill>
              </a:rPr>
              <a:t>seguridad social o el derecho al trabajo</a:t>
            </a:r>
            <a:r>
              <a:rPr lang="es-ES" dirty="0">
                <a:solidFill>
                  <a:schemeClr val="tx1"/>
                </a:solidFill>
              </a:rPr>
              <a:t>, pero posteriormente adquirió el rango de </a:t>
            </a:r>
            <a:r>
              <a:rPr lang="es-ES" b="1" dirty="0">
                <a:solidFill>
                  <a:srgbClr val="FF0000"/>
                </a:solidFill>
              </a:rPr>
              <a:t>derecho autónomo.</a:t>
            </a:r>
            <a:endParaRPr lang="en-US" b="1" dirty="0">
              <a:solidFill>
                <a:srgbClr val="FF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7A7C9FB1-56CD-FF24-8DF6-67F34F225514}"/>
              </a:ext>
            </a:extLst>
          </p:cNvPr>
          <p:cNvSpPr>
            <a:spLocks noGrp="1"/>
          </p:cNvSpPr>
          <p:nvPr>
            <p:ph idx="1"/>
          </p:nvPr>
        </p:nvSpPr>
        <p:spPr>
          <a:xfrm>
            <a:off x="2063751" y="606425"/>
            <a:ext cx="4752975" cy="5702300"/>
          </a:xfrm>
        </p:spPr>
        <p:txBody>
          <a:bodyPr>
            <a:normAutofit fontScale="92500" lnSpcReduction="20000"/>
          </a:bodyPr>
          <a:lstStyle/>
          <a:p>
            <a:pPr algn="just">
              <a:defRPr/>
            </a:pPr>
            <a:r>
              <a:rPr lang="es-ES" b="1" dirty="0"/>
              <a:t>La Declaración Universal de Derechos Humanos</a:t>
            </a:r>
          </a:p>
          <a:p>
            <a:pPr marL="69850" indent="0" algn="just">
              <a:buNone/>
              <a:defRPr/>
            </a:pPr>
            <a:r>
              <a:rPr lang="es-ES" dirty="0"/>
              <a:t>La Declaración Universal de los Derechos Humanos es un documento que marca un hito en la historia de los derechos humanos. </a:t>
            </a:r>
          </a:p>
          <a:p>
            <a:pPr marL="69850" indent="0" algn="just">
              <a:buNone/>
              <a:defRPr/>
            </a:pPr>
            <a:endParaRPr lang="es-ES" dirty="0"/>
          </a:p>
          <a:p>
            <a:pPr marL="69850" indent="0" algn="just">
              <a:buNone/>
              <a:defRPr/>
            </a:pPr>
            <a:r>
              <a:rPr lang="es-ES" dirty="0"/>
              <a:t>Elaborada por representantes de todas las regiones del mundo con diferentes antecedentes jurídicos y culturales, la Declaración </a:t>
            </a:r>
            <a:r>
              <a:rPr lang="es-ES" dirty="0">
                <a:solidFill>
                  <a:srgbClr val="FF0000"/>
                </a:solidFill>
              </a:rPr>
              <a:t>fue proclamada por la Asamblea General de las Naciones Unidas en París, el 10 de diciembre de 1948</a:t>
            </a:r>
          </a:p>
          <a:p>
            <a:pPr>
              <a:defRPr/>
            </a:pPr>
            <a:endParaRPr lang="en-US" dirty="0"/>
          </a:p>
        </p:txBody>
      </p:sp>
      <p:pic>
        <p:nvPicPr>
          <p:cNvPr id="53251" name="Imagen 1">
            <a:extLst>
              <a:ext uri="{FF2B5EF4-FFF2-40B4-BE49-F238E27FC236}">
                <a16:creationId xmlns:a16="http://schemas.microsoft.com/office/drawing/2014/main" id="{D490B380-EC73-856A-B1A9-B712BA2105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5500" y="1919289"/>
            <a:ext cx="2857500"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47CE5A2-BA90-E6E0-0DF9-261052653F13}"/>
              </a:ext>
            </a:extLst>
          </p:cNvPr>
          <p:cNvSpPr>
            <a:spLocks noGrp="1"/>
          </p:cNvSpPr>
          <p:nvPr>
            <p:ph idx="1"/>
          </p:nvPr>
        </p:nvSpPr>
        <p:spPr>
          <a:xfrm>
            <a:off x="2135189" y="476250"/>
            <a:ext cx="7921625" cy="5905500"/>
          </a:xfrm>
        </p:spPr>
        <p:txBody>
          <a:bodyPr>
            <a:normAutofit fontScale="32500" lnSpcReduction="20000"/>
          </a:bodyPr>
          <a:lstStyle/>
          <a:p>
            <a:pPr>
              <a:defRPr/>
            </a:pPr>
            <a:r>
              <a:rPr lang="es-ES" b="1" dirty="0"/>
              <a:t>Artículo 23.</a:t>
            </a:r>
            <a:br>
              <a:rPr lang="es-ES" b="1" dirty="0"/>
            </a:br>
            <a:r>
              <a:rPr lang="es-ES" b="1" dirty="0"/>
              <a:t> </a:t>
            </a:r>
          </a:p>
          <a:p>
            <a:pPr marL="69850" indent="0" algn="just">
              <a:buNone/>
              <a:defRPr/>
            </a:pPr>
            <a:r>
              <a:rPr lang="es-ES" dirty="0"/>
              <a:t>1. Toda persona tiene derecho al trabajo, a la libre elección de su trabajo, a condiciones equitativas y satisfactorias de trabajo y a la protección contra el desempleo.</a:t>
            </a:r>
          </a:p>
          <a:p>
            <a:pPr marL="69850" indent="0" algn="just">
              <a:buNone/>
              <a:defRPr/>
            </a:pPr>
            <a:br>
              <a:rPr lang="es-ES" dirty="0"/>
            </a:br>
            <a:r>
              <a:rPr lang="es-ES" dirty="0"/>
              <a:t>2. Toda persona tiene derecho, sin discriminación alguna, a igual salario por trabajo igual.</a:t>
            </a:r>
          </a:p>
          <a:p>
            <a:pPr marL="69850" indent="0" algn="just">
              <a:buNone/>
              <a:defRPr/>
            </a:pPr>
            <a:br>
              <a:rPr lang="es-ES" dirty="0"/>
            </a:br>
            <a:r>
              <a:rPr lang="es-ES" dirty="0"/>
              <a:t>3. Toda persona que trabaja tiene derecho a una remuneración equitativa y satisfactoria, que le asegure, así como a su familia, una existencia conforme a la dignidad humana y que será completada, en caso necesario, por cualesquiera otros medios de protección social.</a:t>
            </a:r>
          </a:p>
          <a:p>
            <a:pPr marL="69850" indent="0" algn="just">
              <a:buNone/>
              <a:defRPr/>
            </a:pPr>
            <a:br>
              <a:rPr lang="es-ES" dirty="0"/>
            </a:br>
            <a:r>
              <a:rPr lang="es-ES" dirty="0"/>
              <a:t>4. Toda persona tiene derecho a fundar sindicatos y a sindicarse para la defensa de sus intereses.</a:t>
            </a:r>
          </a:p>
          <a:p>
            <a:pPr marL="527050" indent="-457200">
              <a:buFont typeface="Wingdings 2" panose="05020102010507070707" pitchFamily="18" charset="2"/>
              <a:buAutoNum type="arabicPeriod"/>
              <a:defRPr/>
            </a:pPr>
            <a:endParaRPr lang="es-ES" dirty="0"/>
          </a:p>
          <a:p>
            <a:pPr>
              <a:defRPr/>
            </a:pPr>
            <a:r>
              <a:rPr lang="es-ES" b="1" dirty="0">
                <a:solidFill>
                  <a:schemeClr val="tx1"/>
                </a:solidFill>
                <a:hlinkClick r:id="rId2"/>
              </a:rPr>
              <a:t>Artículo 25.</a:t>
            </a:r>
            <a:br>
              <a:rPr lang="es-ES" b="1" dirty="0"/>
            </a:br>
            <a:r>
              <a:rPr lang="es-ES" b="1" dirty="0"/>
              <a:t> </a:t>
            </a:r>
          </a:p>
          <a:p>
            <a:pPr marL="69850" indent="0" algn="just">
              <a:buNone/>
              <a:defRPr/>
            </a:pPr>
            <a:r>
              <a:rPr lang="es-ES" dirty="0"/>
              <a:t>1.Toda persona tiene derecho a un nivel de vida adecuado que le asegure, así como a su familia, la salud y el bienestar, y en especial la alimentación, el vestido, la vivienda, la asistencia médica y los servicios sociales necesarios; tiene asimismo derecho a los seguros en caso de desempleo, enfermedad, invalidez, viudez, vejez u otros casos de pérdida de sus medios de subsistencia por circunstancias independientes de su voluntad.</a:t>
            </a:r>
          </a:p>
          <a:p>
            <a:pPr marL="69850" indent="0" algn="just">
              <a:buNone/>
              <a:defRPr/>
            </a:pPr>
            <a:endParaRPr lang="es-ES" dirty="0"/>
          </a:p>
          <a:p>
            <a:pPr marL="69850" indent="0" algn="just">
              <a:buNone/>
              <a:defRPr/>
            </a:pPr>
            <a:r>
              <a:rPr lang="es-ES" dirty="0"/>
              <a:t>2. La maternidad y la infancia tienen derecho a cuidados y asistencia especiales. Todos los niños, nacidos de matrimonio o fuera de matrimonio, tienen derecho a igual protección social.</a:t>
            </a:r>
          </a:p>
          <a:p>
            <a:pPr marL="527050" indent="-457200">
              <a:buFont typeface="Wingdings 2" panose="05020102010507070707" pitchFamily="18" charset="2"/>
              <a:buAutoNum type="arabicPeriod"/>
              <a:defRPr/>
            </a:pPr>
            <a:endParaRPr lang="es-ES" dirty="0"/>
          </a:p>
          <a:p>
            <a:pPr>
              <a:defRPr/>
            </a:pPr>
            <a:r>
              <a:rPr lang="es-ES" b="1" u="sng" dirty="0"/>
              <a:t>Artículo 26.</a:t>
            </a:r>
            <a:br>
              <a:rPr lang="es-ES" b="1" dirty="0"/>
            </a:br>
            <a:r>
              <a:rPr lang="es-ES" b="1" dirty="0"/>
              <a:t> </a:t>
            </a:r>
          </a:p>
          <a:p>
            <a:pPr marL="69850" indent="0" algn="just">
              <a:buNone/>
              <a:defRPr/>
            </a:pPr>
            <a:r>
              <a:rPr lang="es-ES" dirty="0"/>
              <a:t>1. Toda persona tiene derecho a la educación. La educación debe ser gratuita, al menos en lo concerniente a la instrucción elemental y fundamental. La instrucción elemental será obligatoria. La instrucción técnica y profesional habrá de ser generalizada; el acceso a los estudios superiores será igual para todos, en función de los méritos respectivos.</a:t>
            </a:r>
          </a:p>
          <a:p>
            <a:pPr marL="527050" indent="-457200" algn="just">
              <a:buFont typeface="Wingdings 2" panose="05020102010507070707" pitchFamily="18" charset="2"/>
              <a:buAutoNum type="arabicPeriod"/>
              <a:defRPr/>
            </a:pPr>
            <a:endParaRPr lang="es-ES" dirty="0"/>
          </a:p>
          <a:p>
            <a:pPr marL="69850" indent="0" algn="just">
              <a:buNone/>
              <a:defRPr/>
            </a:pPr>
            <a:r>
              <a:rPr lang="es-ES" dirty="0"/>
              <a:t>2. La educación tendrá por objeto el pleno desarrollo de la personalidad humana y el fortalecimiento del respeto a los derechos humanos y a las libertades fundamentales; favorecerá la comprensión, la tolerancia y la amistad entre todas las naciones y todos los grupos étnicos o religiosos, y promoverá el desarrollo de las actividades de las Naciones Unidas para el mantenimiento de la paz.</a:t>
            </a:r>
          </a:p>
          <a:p>
            <a:pPr marL="69850" indent="0" algn="just">
              <a:buNone/>
              <a:defRPr/>
            </a:pPr>
            <a:br>
              <a:rPr lang="es-ES" dirty="0"/>
            </a:br>
            <a:r>
              <a:rPr lang="es-ES" dirty="0"/>
              <a:t>3. Los padres tendrán derecho preferente a escoger el tipo de educación que habrá de darse a sus hijos.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CA0DEA-F2A0-20D3-5ACC-EBD91756B430}"/>
              </a:ext>
            </a:extLst>
          </p:cNvPr>
          <p:cNvSpPr>
            <a:spLocks noGrp="1"/>
          </p:cNvSpPr>
          <p:nvPr>
            <p:ph type="title"/>
          </p:nvPr>
        </p:nvSpPr>
        <p:spPr>
          <a:xfrm>
            <a:off x="2566989" y="630238"/>
            <a:ext cx="7024687" cy="1790700"/>
          </a:xfrm>
        </p:spPr>
        <p:txBody>
          <a:bodyPr>
            <a:normAutofit fontScale="90000"/>
          </a:bodyPr>
          <a:lstStyle/>
          <a:p>
            <a:pPr>
              <a:defRPr/>
            </a:pPr>
            <a:r>
              <a:rPr lang="es-ES" b="1" dirty="0">
                <a:effectLst>
                  <a:outerShdw blurRad="38100" dist="38100" dir="2700000" algn="tl">
                    <a:srgbClr val="000000">
                      <a:alpha val="43137"/>
                    </a:srgbClr>
                  </a:outerShdw>
                </a:effectLst>
              </a:rPr>
              <a:t>POLÍTICA PÚBLICA Y GESTIÓN PÚBLICA: Dos enfoques para la toma de decisiones </a:t>
            </a:r>
            <a:endParaRPr lang="en-US" b="1"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5F48BD7A-77E4-6D10-6E3B-E8ABB418A949}"/>
              </a:ext>
            </a:extLst>
          </p:cNvPr>
          <p:cNvSpPr>
            <a:spLocks noGrp="1"/>
          </p:cNvSpPr>
          <p:nvPr>
            <p:ph idx="1"/>
          </p:nvPr>
        </p:nvSpPr>
        <p:spPr>
          <a:xfrm>
            <a:off x="2208214" y="2565401"/>
            <a:ext cx="7704137" cy="3743325"/>
          </a:xfrm>
        </p:spPr>
        <p:txBody>
          <a:bodyPr/>
          <a:lstStyle/>
          <a:p>
            <a:pPr algn="just">
              <a:defRPr/>
            </a:pPr>
            <a:r>
              <a:rPr lang="es-ES" dirty="0">
                <a:solidFill>
                  <a:schemeClr val="tx1"/>
                </a:solidFill>
              </a:rPr>
              <a:t>En el sector público se manejan conceptos similares entre sí, pero que corresponden a enfoques diferentes. Es el caso de los términos “política pública” y “gestión Pública” – Íntimamente relacionados, pero no significan lo mismo.</a:t>
            </a:r>
          </a:p>
          <a:p>
            <a:pPr marL="69850" indent="0" algn="just">
              <a:buNone/>
              <a:defRPr/>
            </a:pPr>
            <a:endParaRPr lang="es-ES" dirty="0">
              <a:solidFill>
                <a:schemeClr val="tx1"/>
              </a:solidFill>
            </a:endParaRPr>
          </a:p>
          <a:p>
            <a:pPr algn="just">
              <a:defRPr/>
            </a:pPr>
            <a:r>
              <a:rPr lang="es-ES" dirty="0">
                <a:solidFill>
                  <a:schemeClr val="tx1"/>
                </a:solidFill>
              </a:rPr>
              <a:t>Dos caras de una misma moneda.</a:t>
            </a:r>
            <a:endParaRPr lang="en-US" dirty="0">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0B98010D-31DA-EDF4-3AA1-66C552F842CD}"/>
              </a:ext>
            </a:extLst>
          </p:cNvPr>
          <p:cNvGraphicFramePr>
            <a:graphicFrameLocks noGrp="1"/>
          </p:cNvGraphicFramePr>
          <p:nvPr>
            <p:ph idx="1"/>
          </p:nvPr>
        </p:nvGraphicFramePr>
        <p:xfrm>
          <a:off x="2135188" y="1052514"/>
          <a:ext cx="7993062" cy="5400675"/>
        </p:xfrm>
        <a:graphic>
          <a:graphicData uri="http://schemas.openxmlformats.org/drawingml/2006/table">
            <a:tbl>
              <a:tblPr firstRow="1" bandRow="1">
                <a:tableStyleId>{5C22544A-7EE6-4342-B048-85BDC9FD1C3A}</a:tableStyleId>
              </a:tblPr>
              <a:tblGrid>
                <a:gridCol w="4222441">
                  <a:extLst>
                    <a:ext uri="{9D8B030D-6E8A-4147-A177-3AD203B41FA5}">
                      <a16:colId xmlns:a16="http://schemas.microsoft.com/office/drawing/2014/main" val="20000"/>
                    </a:ext>
                  </a:extLst>
                </a:gridCol>
                <a:gridCol w="3770621">
                  <a:extLst>
                    <a:ext uri="{9D8B030D-6E8A-4147-A177-3AD203B41FA5}">
                      <a16:colId xmlns:a16="http://schemas.microsoft.com/office/drawing/2014/main" val="20001"/>
                    </a:ext>
                  </a:extLst>
                </a:gridCol>
              </a:tblGrid>
              <a:tr h="437084">
                <a:tc>
                  <a:txBody>
                    <a:bodyPr/>
                    <a:lstStyle/>
                    <a:p>
                      <a:r>
                        <a:rPr lang="es-ES" sz="1800" dirty="0"/>
                        <a:t>POLÍTICA</a:t>
                      </a:r>
                      <a:r>
                        <a:rPr lang="es-ES" sz="1800" baseline="0" dirty="0"/>
                        <a:t> PÚBLICA</a:t>
                      </a:r>
                      <a:endParaRPr lang="en-US" sz="1800" dirty="0"/>
                    </a:p>
                  </a:txBody>
                  <a:tcPr marL="91435" marR="91435" marT="45724" marB="45724"/>
                </a:tc>
                <a:tc>
                  <a:txBody>
                    <a:bodyPr/>
                    <a:lstStyle/>
                    <a:p>
                      <a:r>
                        <a:rPr lang="es-ES" sz="1800" dirty="0"/>
                        <a:t>GESTIÓN PÚBLICA</a:t>
                      </a:r>
                      <a:endParaRPr lang="en-US" sz="1800" dirty="0"/>
                    </a:p>
                  </a:txBody>
                  <a:tcPr marL="91435" marR="91435" marT="45724" marB="45724"/>
                </a:tc>
                <a:extLst>
                  <a:ext uri="{0D108BD9-81ED-4DB2-BD59-A6C34878D82A}">
                    <a16:rowId xmlns:a16="http://schemas.microsoft.com/office/drawing/2014/main" val="10000"/>
                  </a:ext>
                </a:extLst>
              </a:tr>
              <a:tr h="437084">
                <a:tc>
                  <a:txBody>
                    <a:bodyPr/>
                    <a:lstStyle/>
                    <a:p>
                      <a:r>
                        <a:rPr lang="es-ES" sz="1800" dirty="0"/>
                        <a:t>ESTRATEGIA</a:t>
                      </a:r>
                      <a:endParaRPr lang="en-US" sz="1800" dirty="0"/>
                    </a:p>
                  </a:txBody>
                  <a:tcPr marL="91435" marR="91435" marT="45724" marB="45724"/>
                </a:tc>
                <a:tc>
                  <a:txBody>
                    <a:bodyPr/>
                    <a:lstStyle/>
                    <a:p>
                      <a:r>
                        <a:rPr lang="es-ES" sz="1800" dirty="0"/>
                        <a:t>OPERACIÓN</a:t>
                      </a:r>
                    </a:p>
                  </a:txBody>
                  <a:tcPr marL="91435" marR="91435" marT="45724" marB="45724"/>
                </a:tc>
                <a:extLst>
                  <a:ext uri="{0D108BD9-81ED-4DB2-BD59-A6C34878D82A}">
                    <a16:rowId xmlns:a16="http://schemas.microsoft.com/office/drawing/2014/main" val="10001"/>
                  </a:ext>
                </a:extLst>
              </a:tr>
              <a:tr h="1401062">
                <a:tc>
                  <a:txBody>
                    <a:bodyPr/>
                    <a:lstStyle/>
                    <a:p>
                      <a:r>
                        <a:rPr lang="es-ES" sz="1800" dirty="0"/>
                        <a:t>DEFINE</a:t>
                      </a:r>
                      <a:r>
                        <a:rPr lang="es-ES" sz="1800" baseline="0" dirty="0"/>
                        <a:t> EL RUMBO DEL ESTADO – OBJETIVOS Y METAS</a:t>
                      </a:r>
                      <a:endParaRPr lang="en-US" sz="1800" dirty="0"/>
                    </a:p>
                  </a:txBody>
                  <a:tcPr marL="91435" marR="91435" marT="45724" marB="45724"/>
                </a:tc>
                <a:tc>
                  <a:txBody>
                    <a:bodyPr/>
                    <a:lstStyle/>
                    <a:p>
                      <a:r>
                        <a:rPr lang="es-ES" sz="1800" dirty="0"/>
                        <a:t>ADMINISTRA LOS RECURSOS DEL ESTADO – PARA CUMPLIR CON LOS OBJETIVOS</a:t>
                      </a:r>
                      <a:endParaRPr lang="en-US" sz="1800" dirty="0"/>
                    </a:p>
                  </a:txBody>
                  <a:tcPr marL="91435" marR="91435" marT="45724" marB="45724"/>
                </a:tc>
                <a:extLst>
                  <a:ext uri="{0D108BD9-81ED-4DB2-BD59-A6C34878D82A}">
                    <a16:rowId xmlns:a16="http://schemas.microsoft.com/office/drawing/2014/main" val="10002"/>
                  </a:ext>
                </a:extLst>
              </a:tr>
              <a:tr h="1401062">
                <a:tc>
                  <a:txBody>
                    <a:bodyPr/>
                    <a:lstStyle/>
                    <a:p>
                      <a:r>
                        <a:rPr lang="es-ES" sz="1800" dirty="0"/>
                        <a:t>RESPONDE AL</a:t>
                      </a:r>
                      <a:r>
                        <a:rPr lang="es-ES" sz="1800" baseline="0" dirty="0"/>
                        <a:t> ¿QUÉ?</a:t>
                      </a:r>
                    </a:p>
                    <a:p>
                      <a:r>
                        <a:rPr lang="es-ES" sz="1800" baseline="0" dirty="0"/>
                        <a:t>¿Qué hace el Estado para resolver los problemas públicos?</a:t>
                      </a:r>
                      <a:endParaRPr lang="en-US" sz="1800" dirty="0"/>
                    </a:p>
                  </a:txBody>
                  <a:tcPr marL="91435" marR="91435" marT="45724" marB="45724"/>
                </a:tc>
                <a:tc>
                  <a:txBody>
                    <a:bodyPr/>
                    <a:lstStyle/>
                    <a:p>
                      <a:r>
                        <a:rPr lang="es-ES" sz="1800" dirty="0"/>
                        <a:t>RESPONDE</a:t>
                      </a:r>
                      <a:r>
                        <a:rPr lang="es-ES" sz="1800" baseline="0" dirty="0"/>
                        <a:t> AL ¿CÓMO?</a:t>
                      </a:r>
                    </a:p>
                    <a:p>
                      <a:r>
                        <a:rPr lang="es-ES" sz="1800" dirty="0"/>
                        <a:t>¿Cómo</a:t>
                      </a:r>
                      <a:r>
                        <a:rPr lang="es-ES" sz="1800" baseline="0" dirty="0"/>
                        <a:t> el Estado ejecuta las políticas para resolver los problemas?</a:t>
                      </a:r>
                      <a:endParaRPr lang="en-US" sz="1800" dirty="0"/>
                    </a:p>
                  </a:txBody>
                  <a:tcPr marL="91435" marR="91435" marT="45724" marB="45724"/>
                </a:tc>
                <a:extLst>
                  <a:ext uri="{0D108BD9-81ED-4DB2-BD59-A6C34878D82A}">
                    <a16:rowId xmlns:a16="http://schemas.microsoft.com/office/drawing/2014/main" val="10003"/>
                  </a:ext>
                </a:extLst>
              </a:tr>
              <a:tr h="1724382">
                <a:tc>
                  <a:txBody>
                    <a:bodyPr/>
                    <a:lstStyle/>
                    <a:p>
                      <a:r>
                        <a:rPr lang="es-ES" sz="1800" dirty="0"/>
                        <a:t>Implica gran conocimiento</a:t>
                      </a:r>
                      <a:r>
                        <a:rPr lang="es-ES" sz="1800" baseline="0" dirty="0"/>
                        <a:t> del problema y alta capacidad de negociación entre actores políticos y ciudadanía</a:t>
                      </a:r>
                      <a:endParaRPr lang="en-US" sz="1800" dirty="0"/>
                    </a:p>
                  </a:txBody>
                  <a:tcPr marL="91435" marR="91435" marT="45724" marB="45724"/>
                </a:tc>
                <a:tc>
                  <a:txBody>
                    <a:bodyPr/>
                    <a:lstStyle/>
                    <a:p>
                      <a:r>
                        <a:rPr lang="es-ES" sz="1800" dirty="0"/>
                        <a:t>Implica gran conocimiento</a:t>
                      </a:r>
                      <a:r>
                        <a:rPr lang="es-ES" sz="1800" baseline="0" dirty="0"/>
                        <a:t> de la infraestructura estatal y alta capacidad para gestionar recursos.</a:t>
                      </a:r>
                      <a:endParaRPr lang="en-US" sz="1800" dirty="0"/>
                    </a:p>
                  </a:txBody>
                  <a:tcPr marL="91435" marR="91435" marT="45724" marB="45724"/>
                </a:tc>
                <a:extLst>
                  <a:ext uri="{0D108BD9-81ED-4DB2-BD59-A6C34878D82A}">
                    <a16:rowId xmlns:a16="http://schemas.microsoft.com/office/drawing/2014/main" val="10004"/>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F539572D-E68A-2018-7EA6-04B8AF1D3563}"/>
              </a:ext>
            </a:extLst>
          </p:cNvPr>
          <p:cNvSpPr>
            <a:spLocks noGrp="1"/>
          </p:cNvSpPr>
          <p:nvPr>
            <p:ph idx="1"/>
          </p:nvPr>
        </p:nvSpPr>
        <p:spPr>
          <a:xfrm>
            <a:off x="2208214" y="692150"/>
            <a:ext cx="7704137" cy="5473700"/>
          </a:xfrm>
        </p:spPr>
        <p:txBody>
          <a:bodyPr>
            <a:normAutofit fontScale="92500" lnSpcReduction="20000"/>
          </a:bodyPr>
          <a:lstStyle/>
          <a:p>
            <a:pPr>
              <a:defRPr/>
            </a:pPr>
            <a:r>
              <a:rPr lang="es-ES" b="1" dirty="0"/>
              <a:t>POLÍTICA PÚBLICA</a:t>
            </a:r>
            <a:endParaRPr lang="es-ES" dirty="0"/>
          </a:p>
          <a:p>
            <a:pPr marL="69850" indent="0">
              <a:buNone/>
              <a:defRPr/>
            </a:pPr>
            <a:endParaRPr lang="es-ES" dirty="0"/>
          </a:p>
          <a:p>
            <a:pPr algn="just">
              <a:defRPr/>
            </a:pPr>
            <a:r>
              <a:rPr lang="es-ES" dirty="0">
                <a:solidFill>
                  <a:schemeClr val="tx1"/>
                </a:solidFill>
              </a:rPr>
              <a:t>Política pública </a:t>
            </a:r>
            <a:r>
              <a:rPr lang="es-ES" b="1" dirty="0">
                <a:solidFill>
                  <a:srgbClr val="FF0000"/>
                </a:solidFill>
              </a:rPr>
              <a:t>“es todo lo que los gobiernos deciden hacer o no hacer”, </a:t>
            </a:r>
            <a:r>
              <a:rPr lang="es-ES" dirty="0">
                <a:solidFill>
                  <a:schemeClr val="tx1"/>
                </a:solidFill>
              </a:rPr>
              <a:t>esta es una de las definiciones más difundidas del término y le pertenece a Thomas </a:t>
            </a:r>
            <a:r>
              <a:rPr lang="es-ES" dirty="0" err="1">
                <a:solidFill>
                  <a:schemeClr val="tx1"/>
                </a:solidFill>
              </a:rPr>
              <a:t>Dye</a:t>
            </a:r>
            <a:r>
              <a:rPr lang="es-ES" dirty="0">
                <a:solidFill>
                  <a:schemeClr val="tx1"/>
                </a:solidFill>
              </a:rPr>
              <a:t>, autor de “Entendiendo las políticas públicas” (2008). En efecto, las políticas públicas remiten a las acciones -o inacciones- de los gobiernos, </a:t>
            </a:r>
            <a:r>
              <a:rPr lang="es-ES" b="1" dirty="0">
                <a:solidFill>
                  <a:srgbClr val="FF0000"/>
                </a:solidFill>
              </a:rPr>
              <a:t>que están dirigidas a la solución de problemas de la colectividad.</a:t>
            </a:r>
          </a:p>
          <a:p>
            <a:pPr algn="just">
              <a:defRPr/>
            </a:pPr>
            <a:endParaRPr lang="es-ES" dirty="0">
              <a:solidFill>
                <a:schemeClr val="tx1"/>
              </a:solidFill>
            </a:endParaRPr>
          </a:p>
          <a:p>
            <a:pPr algn="just">
              <a:defRPr/>
            </a:pPr>
            <a:r>
              <a:rPr lang="es-ES" dirty="0">
                <a:solidFill>
                  <a:schemeClr val="tx1"/>
                </a:solidFill>
              </a:rPr>
              <a:t>Como señala Manuel Tamayo </a:t>
            </a:r>
            <a:r>
              <a:rPr lang="es-ES" dirty="0" err="1">
                <a:solidFill>
                  <a:schemeClr val="tx1"/>
                </a:solidFill>
              </a:rPr>
              <a:t>Saez</a:t>
            </a:r>
            <a:r>
              <a:rPr lang="es-ES" dirty="0">
                <a:solidFill>
                  <a:schemeClr val="tx1"/>
                </a:solidFill>
              </a:rPr>
              <a:t> (1997): “Las políticas públicas son el conjunto </a:t>
            </a:r>
            <a:r>
              <a:rPr lang="es-ES" dirty="0">
                <a:solidFill>
                  <a:srgbClr val="FF0000"/>
                </a:solidFill>
              </a:rPr>
              <a:t>de objetivos, decisiones y acciones que lleva a cabo un gobierno para solucionar los problemas que en un momento determinado los ciudadanos y el propio gobierno consideran prioritarios”.</a:t>
            </a:r>
          </a:p>
          <a:p>
            <a:pPr>
              <a:defRPr/>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7F02875-F47E-1A0D-4F50-7D34282275EC}"/>
              </a:ext>
            </a:extLst>
          </p:cNvPr>
          <p:cNvSpPr>
            <a:spLocks noGrp="1"/>
          </p:cNvSpPr>
          <p:nvPr>
            <p:ph idx="1"/>
          </p:nvPr>
        </p:nvSpPr>
        <p:spPr>
          <a:xfrm>
            <a:off x="2208214" y="765176"/>
            <a:ext cx="7775575" cy="5616575"/>
          </a:xfrm>
        </p:spPr>
        <p:txBody>
          <a:bodyPr>
            <a:normAutofit fontScale="92500" lnSpcReduction="20000"/>
          </a:bodyPr>
          <a:lstStyle/>
          <a:p>
            <a:pPr>
              <a:defRPr/>
            </a:pPr>
            <a:r>
              <a:rPr lang="es-ES" b="1" dirty="0"/>
              <a:t>PROBLEMA PÚBLICO</a:t>
            </a:r>
            <a:endParaRPr lang="es-ES" dirty="0"/>
          </a:p>
          <a:p>
            <a:pPr marL="69850" indent="0">
              <a:buNone/>
              <a:defRPr/>
            </a:pPr>
            <a:endParaRPr lang="es-ES" dirty="0"/>
          </a:p>
          <a:p>
            <a:pPr algn="just">
              <a:defRPr/>
            </a:pPr>
            <a:r>
              <a:rPr lang="es-ES" dirty="0"/>
              <a:t>Los problemas públicos</a:t>
            </a:r>
            <a:r>
              <a:rPr lang="es-ES" b="1" dirty="0"/>
              <a:t> son aquellos que padecen los ciudadanos</a:t>
            </a:r>
            <a:r>
              <a:rPr lang="es-ES" dirty="0"/>
              <a:t> en áreas como la </a:t>
            </a:r>
            <a:r>
              <a:rPr lang="es-ES" b="1" dirty="0">
                <a:solidFill>
                  <a:srgbClr val="FF0000"/>
                </a:solidFill>
              </a:rPr>
              <a:t>salud, la educación, la seguridad ciudadana o la economía.</a:t>
            </a:r>
            <a:r>
              <a:rPr lang="es-ES" dirty="0"/>
              <a:t> Otro tipo de problemas públicos son los que tienen que ver con la </a:t>
            </a:r>
            <a:r>
              <a:rPr lang="es-ES" u="sng" dirty="0">
                <a:hlinkClick r:id="rId2"/>
              </a:rPr>
              <a:t>organización del Estado</a:t>
            </a:r>
            <a:r>
              <a:rPr lang="es-ES" dirty="0"/>
              <a:t> como, por ejemplo, la ineficiencia o el burocratismo.</a:t>
            </a:r>
          </a:p>
          <a:p>
            <a:pPr marL="69850" indent="0">
              <a:buNone/>
              <a:defRPr/>
            </a:pPr>
            <a:endParaRPr lang="es-ES" dirty="0"/>
          </a:p>
          <a:p>
            <a:pPr algn="just">
              <a:defRPr/>
            </a:pPr>
            <a:r>
              <a:rPr lang="es-ES" dirty="0"/>
              <a:t>Si entendemos como problema público toda aquella situación que afecte a las personas y miembros de una comunidad, estaríamos de acuerdo en definir </a:t>
            </a:r>
            <a:r>
              <a:rPr lang="es-ES" b="1" dirty="0"/>
              <a:t>“política pública” como las acciones que se toman o no para solucionar dichos problemas</a:t>
            </a:r>
            <a:r>
              <a:rPr lang="es-ES" dirty="0"/>
              <a:t>.</a:t>
            </a:r>
          </a:p>
          <a:p>
            <a:pPr>
              <a:defRPr/>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A37D6E7-3F26-EDFD-0C16-78D13E906DE7}"/>
              </a:ext>
            </a:extLst>
          </p:cNvPr>
          <p:cNvSpPr>
            <a:spLocks noGrp="1"/>
          </p:cNvSpPr>
          <p:nvPr>
            <p:ph idx="1"/>
          </p:nvPr>
        </p:nvSpPr>
        <p:spPr>
          <a:xfrm>
            <a:off x="2063750" y="620713"/>
            <a:ext cx="7848600" cy="5688012"/>
          </a:xfrm>
        </p:spPr>
        <p:txBody>
          <a:bodyPr>
            <a:normAutofit fontScale="85000" lnSpcReduction="20000"/>
          </a:bodyPr>
          <a:lstStyle/>
          <a:p>
            <a:pPr algn="just">
              <a:defRPr/>
            </a:pPr>
            <a:r>
              <a:rPr lang="es-ES" b="1" dirty="0"/>
              <a:t>Gestión pública</a:t>
            </a:r>
            <a:endParaRPr lang="es-ES" dirty="0"/>
          </a:p>
          <a:p>
            <a:pPr marL="69850" indent="0" algn="just">
              <a:buNone/>
              <a:defRPr/>
            </a:pPr>
            <a:r>
              <a:rPr lang="es-ES" dirty="0"/>
              <a:t> </a:t>
            </a:r>
          </a:p>
          <a:p>
            <a:pPr algn="just">
              <a:defRPr/>
            </a:pPr>
            <a:r>
              <a:rPr lang="es-ES" dirty="0"/>
              <a:t>Según el “</a:t>
            </a:r>
            <a:r>
              <a:rPr lang="es-ES" dirty="0" err="1"/>
              <a:t>Gower</a:t>
            </a:r>
            <a:r>
              <a:rPr lang="es-ES" dirty="0"/>
              <a:t> </a:t>
            </a:r>
            <a:r>
              <a:rPr lang="es-ES" dirty="0" err="1"/>
              <a:t>Handbook</a:t>
            </a:r>
            <a:r>
              <a:rPr lang="es-ES" dirty="0"/>
              <a:t> </a:t>
            </a:r>
            <a:r>
              <a:rPr lang="es-ES" dirty="0" err="1"/>
              <a:t>on</a:t>
            </a:r>
            <a:r>
              <a:rPr lang="es-ES" dirty="0"/>
              <a:t> Management”* , </a:t>
            </a:r>
            <a:r>
              <a:rPr lang="es-ES" b="1" dirty="0"/>
              <a:t>gestión es</a:t>
            </a:r>
            <a:r>
              <a:rPr lang="es-ES" dirty="0"/>
              <a:t> “</a:t>
            </a:r>
            <a:r>
              <a:rPr lang="es-ES" b="1" dirty="0">
                <a:solidFill>
                  <a:srgbClr val="FF0000"/>
                </a:solidFill>
              </a:rPr>
              <a:t>conseguir que las cosas se hagan a través de las personas”. </a:t>
            </a:r>
            <a:r>
              <a:rPr lang="es-ES" dirty="0"/>
              <a:t>En este sentido, la gestión pública pertenece al terreno de la operación, es la que hace posible la implementación de las políticas públicas definidas por el Estado.</a:t>
            </a:r>
          </a:p>
          <a:p>
            <a:pPr marL="69850" indent="0" algn="just">
              <a:buNone/>
              <a:defRPr/>
            </a:pPr>
            <a:endParaRPr lang="es-ES" dirty="0"/>
          </a:p>
          <a:p>
            <a:pPr algn="just">
              <a:defRPr/>
            </a:pPr>
            <a:r>
              <a:rPr lang="es-ES" b="1" dirty="0"/>
              <a:t>Si la política pública decide qué hacer, la gestión pública decide cómo hacerlo</a:t>
            </a:r>
            <a:r>
              <a:rPr lang="es-ES" dirty="0"/>
              <a:t>, ya que </a:t>
            </a:r>
            <a:r>
              <a:rPr lang="es-ES" u="sng" dirty="0">
                <a:hlinkClick r:id="rId2"/>
              </a:rPr>
              <a:t>“</a:t>
            </a:r>
            <a:r>
              <a:rPr lang="es-ES" u="sng" dirty="0">
                <a:solidFill>
                  <a:srgbClr val="FF0000"/>
                </a:solidFill>
                <a:hlinkClick r:id="rId2"/>
              </a:rPr>
              <a:t>se ocupa de la utilización de los medios adecuados para alcanzar un fin colectivo”</a:t>
            </a:r>
            <a:r>
              <a:rPr lang="es-ES" dirty="0"/>
              <a:t>. </a:t>
            </a:r>
            <a:r>
              <a:rPr lang="es-ES" b="1" u="sng" dirty="0">
                <a:solidFill>
                  <a:srgbClr val="FF0000"/>
                </a:solidFill>
                <a:effectLst>
                  <a:outerShdw blurRad="38100" dist="38100" dir="2700000" algn="tl">
                    <a:srgbClr val="000000">
                      <a:alpha val="43137"/>
                    </a:srgbClr>
                  </a:outerShdw>
                </a:effectLst>
              </a:rPr>
              <a:t>Las políticas públicas requieren un brazo ejecutor, allí en donde actúa la gestión pública.</a:t>
            </a:r>
          </a:p>
          <a:p>
            <a:pPr marL="69850" indent="0" algn="just">
              <a:buNone/>
              <a:defRPr/>
            </a:pPr>
            <a:endParaRPr lang="es-ES" dirty="0"/>
          </a:p>
          <a:p>
            <a:pPr marL="69850" indent="0">
              <a:buNone/>
              <a:defRPr/>
            </a:pPr>
            <a:r>
              <a:rPr lang="es-ES" dirty="0"/>
              <a:t>(* Manual de gestión de </a:t>
            </a:r>
            <a:r>
              <a:rPr lang="es-ES" dirty="0" err="1"/>
              <a:t>Gower</a:t>
            </a:r>
            <a:r>
              <a:rPr lang="es-ES" dirty="0"/>
              <a:t>: guía práctica de las mejores prácticas en gestión)</a:t>
            </a:r>
          </a:p>
          <a:p>
            <a:pPr marL="69850" indent="0">
              <a:buNone/>
              <a:defRPr/>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Subtítulo">
            <a:extLst>
              <a:ext uri="{FF2B5EF4-FFF2-40B4-BE49-F238E27FC236}">
                <a16:creationId xmlns:a16="http://schemas.microsoft.com/office/drawing/2014/main" id="{67AFE25E-BF73-0EFB-FF16-88DBF9979340}"/>
              </a:ext>
            </a:extLst>
          </p:cNvPr>
          <p:cNvSpPr txBox="1">
            <a:spLocks/>
          </p:cNvSpPr>
          <p:nvPr/>
        </p:nvSpPr>
        <p:spPr bwMode="auto">
          <a:xfrm>
            <a:off x="1919288" y="2565401"/>
            <a:ext cx="8208962" cy="3743325"/>
          </a:xfrm>
          <a:prstGeom prst="rect">
            <a:avLst/>
          </a:prstGeom>
          <a:noFill/>
          <a:ln>
            <a:noFill/>
          </a:ln>
        </p:spPr>
        <p:txBody>
          <a:bodyPr>
            <a:normAutofit fontScale="77500" lnSpcReduction="20000"/>
          </a:bodyPr>
          <a:lstStyle>
            <a:lvl1pPr marL="342900" indent="-273050" algn="l" rtl="0" eaLnBrk="0" fontAlgn="base" hangingPunct="0">
              <a:spcBef>
                <a:spcPct val="20000"/>
              </a:spcBef>
              <a:spcAft>
                <a:spcPct val="0"/>
              </a:spcAft>
              <a:buClr>
                <a:schemeClr val="accent1"/>
              </a:buClr>
              <a:buSzPct val="76000"/>
              <a:buFont typeface="Wingdings 2" pitchFamily="18" charset="2"/>
              <a:buChar char=""/>
              <a:defRPr sz="2400" kern="1200">
                <a:solidFill>
                  <a:schemeClr val="tx2"/>
                </a:solidFill>
                <a:latin typeface="+mn-lt"/>
                <a:ea typeface="+mn-ea"/>
                <a:cs typeface="+mn-cs"/>
              </a:defRPr>
            </a:lvl1pPr>
            <a:lvl2pPr marL="639763" indent="-273050" algn="l" rtl="0" eaLnBrk="0" fontAlgn="base" hangingPunct="0">
              <a:spcBef>
                <a:spcPct val="20000"/>
              </a:spcBef>
              <a:spcAft>
                <a:spcPct val="0"/>
              </a:spcAft>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rtl="0" eaLnBrk="0" fontAlgn="base" hangingPunct="0">
              <a:spcBef>
                <a:spcPct val="20000"/>
              </a:spcBef>
              <a:spcAft>
                <a:spcPct val="0"/>
              </a:spcAft>
              <a:buClr>
                <a:schemeClr val="accent1"/>
              </a:buClr>
              <a:buSzPct val="76000"/>
              <a:buFont typeface="Wingdings 2" pitchFamily="18" charset="2"/>
              <a:buChar char=""/>
              <a:defRPr sz="2000" kern="1200">
                <a:solidFill>
                  <a:schemeClr val="tx2"/>
                </a:solidFill>
                <a:latin typeface="+mn-lt"/>
                <a:ea typeface="+mn-ea"/>
                <a:cs typeface="+mn-cs"/>
              </a:defRPr>
            </a:lvl3pPr>
            <a:lvl4pPr marL="1123950" indent="-228600" algn="l" rtl="0" eaLnBrk="0" fontAlgn="base" hangingPunct="0">
              <a:spcBef>
                <a:spcPct val="20000"/>
              </a:spcBef>
              <a:spcAft>
                <a:spcPct val="0"/>
              </a:spcAft>
              <a:buClr>
                <a:schemeClr val="accent1"/>
              </a:buClr>
              <a:buSzPct val="76000"/>
              <a:buFont typeface="Wingdings 2" pitchFamily="18" charset="2"/>
              <a:buChar char=""/>
              <a:defRPr kern="1200">
                <a:solidFill>
                  <a:schemeClr val="tx2"/>
                </a:solidFill>
                <a:latin typeface="+mn-lt"/>
                <a:ea typeface="+mn-ea"/>
                <a:cs typeface="+mn-cs"/>
              </a:defRPr>
            </a:lvl4pPr>
            <a:lvl5pPr marL="1325563" indent="-228600" algn="l" rtl="0" eaLnBrk="0" fontAlgn="base" hangingPunct="0">
              <a:spcBef>
                <a:spcPct val="20000"/>
              </a:spcBef>
              <a:spcAft>
                <a:spcPct val="0"/>
              </a:spcAft>
              <a:buClr>
                <a:schemeClr val="accent1"/>
              </a:buClr>
              <a:buSzPct val="76000"/>
              <a:buFont typeface="Wingdings 2" pitchFamily="18" charset="2"/>
              <a:buChar char=""/>
              <a:defRPr sz="1600" kern="120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algn="just">
              <a:defRPr/>
            </a:pPr>
            <a:r>
              <a:rPr lang="es-CO" dirty="0">
                <a:solidFill>
                  <a:schemeClr val="tx1"/>
                </a:solidFill>
              </a:rPr>
              <a:t>El concepto de gestión pública desde una perspectiva etimológica del mismo, la definen Emilio Albi, José Manuel González Páramo y Guillem López </a:t>
            </a:r>
            <a:r>
              <a:rPr lang="es-CO" dirty="0" err="1">
                <a:solidFill>
                  <a:schemeClr val="tx1"/>
                </a:solidFill>
              </a:rPr>
              <a:t>Casasnovas</a:t>
            </a:r>
            <a:r>
              <a:rPr lang="es-CO" dirty="0">
                <a:solidFill>
                  <a:schemeClr val="tx1"/>
                </a:solidFill>
              </a:rPr>
              <a:t> como:</a:t>
            </a:r>
          </a:p>
          <a:p>
            <a:pPr algn="just">
              <a:defRPr/>
            </a:pPr>
            <a:endParaRPr lang="es-CO" dirty="0">
              <a:solidFill>
                <a:schemeClr val="tx1"/>
              </a:solidFill>
            </a:endParaRPr>
          </a:p>
          <a:p>
            <a:pPr algn="just">
              <a:defRPr/>
            </a:pPr>
            <a:r>
              <a:rPr lang="es-CO" dirty="0">
                <a:solidFill>
                  <a:srgbClr val="FF0000"/>
                </a:solidFill>
                <a:effectLst>
                  <a:outerShdw blurRad="38100" dist="38100" dir="2700000" algn="tl">
                    <a:srgbClr val="000000">
                      <a:alpha val="43137"/>
                    </a:srgbClr>
                  </a:outerShdw>
                </a:effectLst>
              </a:rPr>
              <a:t>“un conjunto de decisiones de coordinación y motivación de las personas plasmados en procedimientos y </a:t>
            </a:r>
            <a:r>
              <a:rPr lang="es-CO" u="sng" dirty="0">
                <a:solidFill>
                  <a:srgbClr val="FF0000"/>
                </a:solidFill>
                <a:effectLst>
                  <a:outerShdw blurRad="38100" dist="38100" dir="2700000" algn="tl">
                    <a:srgbClr val="000000">
                      <a:alpha val="43137"/>
                    </a:srgbClr>
                  </a:outerShdw>
                </a:effectLst>
              </a:rPr>
              <a:t>mecanismos contractuales</a:t>
            </a:r>
            <a:r>
              <a:rPr lang="es-CO" dirty="0">
                <a:solidFill>
                  <a:srgbClr val="FF0000"/>
                </a:solidFill>
                <a:effectLst>
                  <a:outerShdw blurRad="38100" dist="38100" dir="2700000" algn="tl">
                    <a:srgbClr val="000000">
                      <a:alpha val="43137"/>
                    </a:srgbClr>
                  </a:outerShdw>
                </a:effectLst>
              </a:rPr>
              <a:t>, para alcanzar los fines de la organización estatal (eficiencia y equidad), dentro de las restricciones del marco jurídico-político”. </a:t>
            </a:r>
          </a:p>
          <a:p>
            <a:pPr algn="just">
              <a:defRPr/>
            </a:pPr>
            <a:endParaRPr lang="es-CO" dirty="0">
              <a:solidFill>
                <a:schemeClr val="tx1"/>
              </a:solidFill>
            </a:endParaRPr>
          </a:p>
          <a:p>
            <a:pPr algn="just">
              <a:defRPr/>
            </a:pPr>
            <a:r>
              <a:rPr lang="es-CO" dirty="0">
                <a:solidFill>
                  <a:schemeClr val="tx1"/>
                </a:solidFill>
              </a:rPr>
              <a:t>Estos autores distinguen en su análisis </a:t>
            </a:r>
            <a:r>
              <a:rPr lang="es-CO" dirty="0">
                <a:solidFill>
                  <a:srgbClr val="00B0F0"/>
                </a:solidFill>
              </a:rPr>
              <a:t>el concepto de gestión</a:t>
            </a:r>
            <a:r>
              <a:rPr lang="es-CO" dirty="0">
                <a:solidFill>
                  <a:schemeClr val="tx1"/>
                </a:solidFill>
              </a:rPr>
              <a:t>, entendiendo por tal </a:t>
            </a:r>
            <a:r>
              <a:rPr lang="es-CO" dirty="0">
                <a:solidFill>
                  <a:srgbClr val="FF0000"/>
                </a:solidFill>
              </a:rPr>
              <a:t>“un conjunto de reglas y decisiones dirigidas a incentivar y a coordinar acciones”, </a:t>
            </a:r>
            <a:r>
              <a:rPr lang="es-CO" dirty="0">
                <a:solidFill>
                  <a:srgbClr val="00B0F0"/>
                </a:solidFill>
              </a:rPr>
              <a:t>y el concepto de pública </a:t>
            </a:r>
            <a:r>
              <a:rPr lang="es-CO" dirty="0">
                <a:solidFill>
                  <a:schemeClr val="tx1"/>
                </a:solidFill>
              </a:rPr>
              <a:t>debido a que </a:t>
            </a:r>
            <a:r>
              <a:rPr lang="es-CO" dirty="0">
                <a:solidFill>
                  <a:srgbClr val="FF0000"/>
                </a:solidFill>
              </a:rPr>
              <a:t>“persigue metas colectivas y se desenvuelve en el marco de unas restricciones jurídico-políticas peculiares” </a:t>
            </a:r>
            <a:r>
              <a:rPr lang="es-CO" dirty="0">
                <a:solidFill>
                  <a:schemeClr val="tx1"/>
                </a:solidFill>
              </a:rPr>
              <a:t>(Albi 1997:20-21).</a:t>
            </a:r>
          </a:p>
        </p:txBody>
      </p:sp>
      <p:sp>
        <p:nvSpPr>
          <p:cNvPr id="5" name="1 Título">
            <a:extLst>
              <a:ext uri="{FF2B5EF4-FFF2-40B4-BE49-F238E27FC236}">
                <a16:creationId xmlns:a16="http://schemas.microsoft.com/office/drawing/2014/main" id="{073F4C37-CBFC-0E50-91FF-11C271490482}"/>
              </a:ext>
            </a:extLst>
          </p:cNvPr>
          <p:cNvSpPr txBox="1">
            <a:spLocks/>
          </p:cNvSpPr>
          <p:nvPr/>
        </p:nvSpPr>
        <p:spPr bwMode="auto">
          <a:xfrm>
            <a:off x="2279650" y="981075"/>
            <a:ext cx="7772400" cy="1079500"/>
          </a:xfrm>
          <a:prstGeom prst="rect">
            <a:avLst/>
          </a:prstGeom>
          <a:noFill/>
          <a:ln>
            <a:noFill/>
          </a:ln>
        </p:spPr>
        <p:txBody>
          <a:bodyPr anchor="b">
            <a:normAutofit fontScale="90000" lnSpcReduction="20000"/>
          </a:bodyPr>
          <a:lstStyle>
            <a:lvl1pPr algn="l" rtl="0" eaLnBrk="0" fontAlgn="base" hangingPunct="0">
              <a:spcBef>
                <a:spcPct val="0"/>
              </a:spcBef>
              <a:spcAft>
                <a:spcPct val="0"/>
              </a:spcAft>
              <a:defRPr sz="4000" kern="1200">
                <a:solidFill>
                  <a:schemeClr val="accent1"/>
                </a:solidFill>
                <a:latin typeface="+mj-lt"/>
                <a:ea typeface="+mj-ea"/>
                <a:cs typeface="+mj-cs"/>
              </a:defRPr>
            </a:lvl1pPr>
            <a:lvl2pPr algn="l" rtl="0" eaLnBrk="0" fontAlgn="base" hangingPunct="0">
              <a:spcBef>
                <a:spcPct val="0"/>
              </a:spcBef>
              <a:spcAft>
                <a:spcPct val="0"/>
              </a:spcAft>
              <a:defRPr sz="4000">
                <a:solidFill>
                  <a:schemeClr val="accent1"/>
                </a:solidFill>
                <a:latin typeface="Century Gothic" pitchFamily="34" charset="0"/>
              </a:defRPr>
            </a:lvl2pPr>
            <a:lvl3pPr algn="l" rtl="0" eaLnBrk="0" fontAlgn="base" hangingPunct="0">
              <a:spcBef>
                <a:spcPct val="0"/>
              </a:spcBef>
              <a:spcAft>
                <a:spcPct val="0"/>
              </a:spcAft>
              <a:defRPr sz="4000">
                <a:solidFill>
                  <a:schemeClr val="accent1"/>
                </a:solidFill>
                <a:latin typeface="Century Gothic" pitchFamily="34" charset="0"/>
              </a:defRPr>
            </a:lvl3pPr>
            <a:lvl4pPr algn="l" rtl="0" eaLnBrk="0" fontAlgn="base" hangingPunct="0">
              <a:spcBef>
                <a:spcPct val="0"/>
              </a:spcBef>
              <a:spcAft>
                <a:spcPct val="0"/>
              </a:spcAft>
              <a:defRPr sz="4000">
                <a:solidFill>
                  <a:schemeClr val="accent1"/>
                </a:solidFill>
                <a:latin typeface="Century Gothic" pitchFamily="34" charset="0"/>
              </a:defRPr>
            </a:lvl4pPr>
            <a:lvl5pPr algn="l" rtl="0" eaLnBrk="0" fontAlgn="base" hangingPunct="0">
              <a:spcBef>
                <a:spcPct val="0"/>
              </a:spcBef>
              <a:spcAft>
                <a:spcPct val="0"/>
              </a:spcAft>
              <a:defRPr sz="4000">
                <a:solidFill>
                  <a:schemeClr val="accent1"/>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es-CO" dirty="0"/>
              <a:t>Ricardo Andrés Gaete Quezada (Universidad de Antofagasta, Chile)</a:t>
            </a:r>
            <a:endParaRPr lang="es-CO"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a:extLst>
              <a:ext uri="{FF2B5EF4-FFF2-40B4-BE49-F238E27FC236}">
                <a16:creationId xmlns:a16="http://schemas.microsoft.com/office/drawing/2014/main" id="{105194AB-6FF7-3BEE-7014-91F50C0D287C}"/>
              </a:ext>
            </a:extLst>
          </p:cNvPr>
          <p:cNvSpPr>
            <a:spLocks noGrp="1"/>
          </p:cNvSpPr>
          <p:nvPr>
            <p:ph idx="1"/>
          </p:nvPr>
        </p:nvSpPr>
        <p:spPr>
          <a:xfrm>
            <a:off x="1981200" y="836614"/>
            <a:ext cx="8229600" cy="5545137"/>
          </a:xfrm>
        </p:spPr>
        <p:txBody>
          <a:bodyPr>
            <a:normAutofit fontScale="70000" lnSpcReduction="20000"/>
          </a:bodyPr>
          <a:lstStyle/>
          <a:p>
            <a:pPr marL="0" indent="0" algn="just">
              <a:buNone/>
              <a:defRPr/>
            </a:pPr>
            <a:r>
              <a:rPr lang="es-CO" dirty="0"/>
              <a:t>Desde otra perspectiva, el concepto de gestión pública también se vincula con el enfoque de las políticas públicas, en especial cuando se mencionan temáticas tales como </a:t>
            </a:r>
            <a:r>
              <a:rPr lang="es-CO" dirty="0">
                <a:solidFill>
                  <a:srgbClr val="FF0000"/>
                </a:solidFill>
              </a:rPr>
              <a:t>salud, educación o vivienda, las que describen necesidades sociales, requiriéndose una capacidad de gestión pública muy importante para satisfacerlas, sobre todo en lo referido a las decisiones que permitan desarrollar políticas públicas pertinentes.</a:t>
            </a:r>
          </a:p>
          <a:p>
            <a:pPr marL="0" indent="0" algn="just">
              <a:buNone/>
              <a:defRPr/>
            </a:pPr>
            <a:endParaRPr lang="es-CO" dirty="0"/>
          </a:p>
          <a:p>
            <a:pPr marL="0" indent="0" algn="just">
              <a:buNone/>
              <a:defRPr/>
            </a:pPr>
            <a:r>
              <a:rPr lang="es-CO" b="1" dirty="0">
                <a:solidFill>
                  <a:srgbClr val="FF0000"/>
                </a:solidFill>
              </a:rPr>
              <a:t>Es importante señalar que las políticas públicas </a:t>
            </a:r>
            <a:r>
              <a:rPr lang="es-CO" dirty="0"/>
              <a:t>“constituyen hoy en día el principal nexo entre la sociedad civil y el Estado, transformándose en el principal quehacer del Estado contemporáneo y por ende su principal producto”, por lo que las funciones que tienen las políticas públicas en la actualidad, de acuerdo a </a:t>
            </a:r>
            <a:r>
              <a:rPr lang="es-CO" dirty="0" err="1"/>
              <a:t>Tomassini</a:t>
            </a:r>
            <a:r>
              <a:rPr lang="es-CO" dirty="0"/>
              <a:t> (2002), serían:</a:t>
            </a:r>
          </a:p>
          <a:p>
            <a:pPr marL="0" indent="0" algn="just">
              <a:buNone/>
              <a:defRPr/>
            </a:pPr>
            <a:endParaRPr lang="es-CO" dirty="0"/>
          </a:p>
          <a:p>
            <a:pPr marL="0" indent="0" algn="just">
              <a:buNone/>
              <a:defRPr/>
            </a:pPr>
            <a:r>
              <a:rPr lang="es-CO" dirty="0"/>
              <a:t>1) Converger en una visión estratégica de desarrollo del país.</a:t>
            </a:r>
          </a:p>
          <a:p>
            <a:pPr marL="0" indent="0" algn="just">
              <a:buNone/>
              <a:defRPr/>
            </a:pPr>
            <a:r>
              <a:rPr lang="es-CO" dirty="0"/>
              <a:t>2) Articular la acción de las instituciones del gobierno.</a:t>
            </a:r>
          </a:p>
          <a:p>
            <a:pPr marL="0" indent="0" algn="just">
              <a:buNone/>
              <a:defRPr/>
            </a:pPr>
            <a:r>
              <a:rPr lang="es-CO" dirty="0"/>
              <a:t>3) Estimular la formación de consensos o disensos políticos.</a:t>
            </a:r>
          </a:p>
          <a:p>
            <a:pPr marL="0" indent="0" algn="just">
              <a:buNone/>
              <a:defRPr/>
            </a:pPr>
            <a:r>
              <a:rPr lang="es-CO" dirty="0"/>
              <a:t>4) Explicitar la agenda pública que interesa a la ciudadanía.</a:t>
            </a:r>
          </a:p>
          <a:p>
            <a:pPr marL="0" indent="0" algn="just">
              <a:buNone/>
              <a:defRPr/>
            </a:pPr>
            <a:r>
              <a:rPr lang="es-CO" dirty="0"/>
              <a:t>5) Reflejar los temas valóricos que interesan a la sociedad. </a:t>
            </a:r>
          </a:p>
          <a:p>
            <a:pPr marL="0" indent="0" algn="just">
              <a:buNone/>
              <a:defRPr/>
            </a:pPr>
            <a:endParaRPr lang="es-CO" dirty="0"/>
          </a:p>
          <a:p>
            <a:pPr marL="0" indent="0" algn="just">
              <a:buNone/>
              <a:defRPr/>
            </a:pPr>
            <a:endParaRPr lang="es-CO"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2 Marcador de contenido">
            <a:extLst>
              <a:ext uri="{FF2B5EF4-FFF2-40B4-BE49-F238E27FC236}">
                <a16:creationId xmlns:a16="http://schemas.microsoft.com/office/drawing/2014/main" id="{AE6CDAFF-1CC4-2B60-F414-41AD2A07AFD1}"/>
              </a:ext>
            </a:extLst>
          </p:cNvPr>
          <p:cNvSpPr>
            <a:spLocks noGrp="1"/>
          </p:cNvSpPr>
          <p:nvPr>
            <p:ph idx="1"/>
          </p:nvPr>
        </p:nvSpPr>
        <p:spPr>
          <a:xfrm>
            <a:off x="1981200" y="765176"/>
            <a:ext cx="8229600" cy="5616575"/>
          </a:xfrm>
        </p:spPr>
        <p:txBody>
          <a:bodyPr/>
          <a:lstStyle/>
          <a:p>
            <a:pPr marL="0" indent="0" algn="just">
              <a:buNone/>
            </a:pPr>
            <a:r>
              <a:rPr lang="es-CO" altLang="es-CO"/>
              <a:t>De acuerdo con Brugué (1995), “el origen de cualquier política pública debiera </a:t>
            </a:r>
            <a:r>
              <a:rPr lang="es-CO" altLang="es-CO">
                <a:solidFill>
                  <a:srgbClr val="FF0000"/>
                </a:solidFill>
              </a:rPr>
              <a:t>ser la voluntad de resolver un problema determinado, se trataría de las causas que lo han provocado y de buscar la solución más adecuada para ponerle remedio” </a:t>
            </a:r>
            <a:r>
              <a:rPr lang="es-CO" altLang="es-CO"/>
              <a:t>(Castro, 1995:322). Así el autor señala la dificultad que muestran muchas políticas públicas para desarrollar el concepto de causa-efecto-solución, debido a la complejidad de las decisiones tomadas por la administración pública en relación con las políticas públicas, en particular en lo concerniente a las posibles soluciones a la enorme cantidad de problemas de los actores que integran la sociedad civil.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a:extLst>
              <a:ext uri="{FF2B5EF4-FFF2-40B4-BE49-F238E27FC236}">
                <a16:creationId xmlns:a16="http://schemas.microsoft.com/office/drawing/2014/main" id="{94D7484D-4196-93C0-32B4-D75A7A178A36}"/>
              </a:ext>
            </a:extLst>
          </p:cNvPr>
          <p:cNvSpPr>
            <a:spLocks noGrp="1"/>
          </p:cNvSpPr>
          <p:nvPr>
            <p:ph idx="1"/>
          </p:nvPr>
        </p:nvSpPr>
        <p:spPr>
          <a:xfrm>
            <a:off x="1981200" y="908050"/>
            <a:ext cx="8229600" cy="5545138"/>
          </a:xfrm>
        </p:spPr>
        <p:txBody>
          <a:bodyPr>
            <a:normAutofit fontScale="85000" lnSpcReduction="10000"/>
          </a:bodyPr>
          <a:lstStyle/>
          <a:p>
            <a:pPr algn="just">
              <a:defRPr/>
            </a:pPr>
            <a:r>
              <a:rPr lang="es-CO" dirty="0" err="1"/>
              <a:t>Tomassini</a:t>
            </a:r>
            <a:r>
              <a:rPr lang="es-CO" dirty="0"/>
              <a:t> (1994:84) señala que para tener buenas políticas públicas </a:t>
            </a:r>
            <a:r>
              <a:rPr lang="es-CO" dirty="0">
                <a:solidFill>
                  <a:srgbClr val="FF0000"/>
                </a:solidFill>
              </a:rPr>
              <a:t>“los países deberán incorporar muchos de los aportes provenientes de la moderna teoría de las organizaciones, de los conocimientos logrados en materia de gestión o </a:t>
            </a:r>
            <a:r>
              <a:rPr lang="es-CO" dirty="0" err="1">
                <a:solidFill>
                  <a:srgbClr val="FF0000"/>
                </a:solidFill>
              </a:rPr>
              <a:t>management</a:t>
            </a:r>
            <a:r>
              <a:rPr lang="es-CO" dirty="0">
                <a:solidFill>
                  <a:srgbClr val="FF0000"/>
                </a:solidFill>
              </a:rPr>
              <a:t> </a:t>
            </a:r>
            <a:r>
              <a:rPr lang="es-CO" dirty="0" err="1">
                <a:solidFill>
                  <a:srgbClr val="FF0000"/>
                </a:solidFill>
              </a:rPr>
              <a:t>sciences</a:t>
            </a:r>
            <a:r>
              <a:rPr lang="es-CO" dirty="0">
                <a:solidFill>
                  <a:srgbClr val="FF0000"/>
                </a:solidFill>
                <a:sym typeface="Symbol"/>
              </a:rPr>
              <a:t></a:t>
            </a:r>
            <a:r>
              <a:rPr lang="es-CO" dirty="0"/>
              <a:t>”. Con ello reafirma la gran importancia que tiene el hecho de que los servicios públicos implementen una nueva gestión pública para el adecuado desarrollo de las políticas públicas, caracterizada por un mayor énfasis en los resultados, utilización de técnicas modernas de gestión y activa participación de la ciudadanía en los procesos de gestión. </a:t>
            </a:r>
          </a:p>
          <a:p>
            <a:pPr marL="0" indent="0" algn="just">
              <a:buNone/>
              <a:defRPr/>
            </a:pPr>
            <a:endParaRPr lang="es-CO" dirty="0"/>
          </a:p>
          <a:p>
            <a:pPr marL="0" indent="0" algn="just">
              <a:buNone/>
              <a:defRPr/>
            </a:pPr>
            <a:r>
              <a:rPr lang="es-CO" dirty="0">
                <a:solidFill>
                  <a:srgbClr val="FF0000"/>
                </a:solidFill>
                <a:sym typeface="Symbol"/>
              </a:rPr>
              <a:t></a:t>
            </a:r>
            <a:r>
              <a:rPr lang="es-CO" dirty="0">
                <a:sym typeface="Symbol"/>
              </a:rPr>
              <a:t> </a:t>
            </a:r>
            <a:r>
              <a:rPr lang="es-CO" b="1" dirty="0"/>
              <a:t>Ciencias de la gestión (MS)</a:t>
            </a:r>
            <a:r>
              <a:rPr lang="es-CO" dirty="0"/>
              <a:t> , es el amplio estudio interdisciplinario de resolución de problemas y la toma de decisiones en las organizaciones humanas, con fuertes vínculos con </a:t>
            </a:r>
            <a:r>
              <a:rPr lang="es-CO" dirty="0">
                <a:hlinkClick r:id="rId2" tooltip="Ciencias económicas"/>
              </a:rPr>
              <a:t>la economía</a:t>
            </a:r>
            <a:r>
              <a:rPr lang="es-CO" dirty="0"/>
              <a:t> , </a:t>
            </a:r>
            <a:r>
              <a:rPr lang="es-CO" dirty="0">
                <a:hlinkClick r:id="rId3" tooltip="Negocio"/>
              </a:rPr>
              <a:t>los negocios</a:t>
            </a:r>
            <a:r>
              <a:rPr lang="es-CO" dirty="0"/>
              <a:t> , </a:t>
            </a:r>
            <a:r>
              <a:rPr lang="es-CO" dirty="0">
                <a:hlinkClick r:id="rId4" tooltip="Ingenieria"/>
              </a:rPr>
              <a:t>la ingeniería</a:t>
            </a:r>
            <a:r>
              <a:rPr lang="es-CO" dirty="0"/>
              <a:t> y otras </a:t>
            </a:r>
            <a:r>
              <a:rPr lang="es-CO" u="sng" dirty="0">
                <a:hlinkClick r:id="rId5" tooltip="Ciencias"/>
              </a:rPr>
              <a:t>ciencias</a:t>
            </a:r>
            <a:r>
              <a:rPr lang="es-CO" dirty="0"/>
              <a:t>. (La Nueva Gestión Pública)</a:t>
            </a:r>
          </a:p>
          <a:p>
            <a:pPr algn="just">
              <a:defRPr/>
            </a:pPr>
            <a:endParaRPr lang="es-CO"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a:extLst>
              <a:ext uri="{FF2B5EF4-FFF2-40B4-BE49-F238E27FC236}">
                <a16:creationId xmlns:a16="http://schemas.microsoft.com/office/drawing/2014/main" id="{722D9BB0-7360-1775-50D5-2FF480272E92}"/>
              </a:ext>
            </a:extLst>
          </p:cNvPr>
          <p:cNvSpPr>
            <a:spLocks noGrp="1"/>
          </p:cNvSpPr>
          <p:nvPr>
            <p:ph type="title"/>
          </p:nvPr>
        </p:nvSpPr>
        <p:spPr>
          <a:xfrm>
            <a:off x="2424114" y="1125538"/>
            <a:ext cx="7158037" cy="1223962"/>
          </a:xfrm>
        </p:spPr>
        <p:txBody>
          <a:bodyPr rtlCol="0">
            <a:normAutofit fontScale="90000"/>
          </a:bodyPr>
          <a:lstStyle/>
          <a:p>
            <a:pPr>
              <a:defRPr/>
            </a:pPr>
            <a:br>
              <a:rPr lang="es-CO" b="1" dirty="0">
                <a:solidFill>
                  <a:schemeClr val="tx1"/>
                </a:solidFill>
                <a:latin typeface="+mn-lt"/>
                <a:ea typeface="+mn-ea"/>
                <a:cs typeface="+mn-cs"/>
              </a:rPr>
            </a:br>
            <a:br>
              <a:rPr lang="es-CO" b="1" dirty="0">
                <a:solidFill>
                  <a:schemeClr val="tx1"/>
                </a:solidFill>
                <a:latin typeface="+mn-lt"/>
                <a:ea typeface="+mn-ea"/>
                <a:cs typeface="+mn-cs"/>
              </a:rPr>
            </a:br>
            <a:br>
              <a:rPr lang="es-CO" b="1" dirty="0">
                <a:solidFill>
                  <a:schemeClr val="tx1"/>
                </a:solidFill>
                <a:latin typeface="+mn-lt"/>
                <a:ea typeface="+mn-ea"/>
                <a:cs typeface="+mn-cs"/>
              </a:rPr>
            </a:br>
            <a:br>
              <a:rPr lang="es-CO" b="1" dirty="0">
                <a:solidFill>
                  <a:schemeClr val="tx1"/>
                </a:solidFill>
                <a:latin typeface="+mn-lt"/>
                <a:ea typeface="+mn-ea"/>
                <a:cs typeface="+mn-cs"/>
              </a:rPr>
            </a:br>
            <a:br>
              <a:rPr lang="es-CO" b="1" dirty="0">
                <a:solidFill>
                  <a:schemeClr val="tx1"/>
                </a:solidFill>
                <a:latin typeface="+mn-lt"/>
                <a:ea typeface="+mn-ea"/>
                <a:cs typeface="+mn-cs"/>
              </a:rPr>
            </a:br>
            <a:r>
              <a:rPr lang="es-CO" b="1" dirty="0">
                <a:solidFill>
                  <a:schemeClr val="tx1"/>
                </a:solidFill>
                <a:latin typeface="+mn-lt"/>
                <a:ea typeface="+mn-ea"/>
                <a:cs typeface="+mn-cs"/>
              </a:rPr>
              <a:t>Una mirada a los nuevos enfoques de la gestión pública</a:t>
            </a:r>
            <a:br>
              <a:rPr lang="es-CO" b="1" dirty="0">
                <a:solidFill>
                  <a:schemeClr val="tx1"/>
                </a:solidFill>
                <a:latin typeface="+mn-lt"/>
                <a:ea typeface="+mn-ea"/>
                <a:cs typeface="+mn-cs"/>
              </a:rPr>
            </a:br>
            <a:endParaRPr lang="es-CO" dirty="0"/>
          </a:p>
        </p:txBody>
      </p:sp>
      <p:sp>
        <p:nvSpPr>
          <p:cNvPr id="5" name="4 Marcador de contenido">
            <a:extLst>
              <a:ext uri="{FF2B5EF4-FFF2-40B4-BE49-F238E27FC236}">
                <a16:creationId xmlns:a16="http://schemas.microsoft.com/office/drawing/2014/main" id="{1A1CFFB7-C249-1579-3D80-602A7144868B}"/>
              </a:ext>
            </a:extLst>
          </p:cNvPr>
          <p:cNvSpPr>
            <a:spLocks noGrp="1"/>
          </p:cNvSpPr>
          <p:nvPr>
            <p:ph idx="1"/>
          </p:nvPr>
        </p:nvSpPr>
        <p:spPr>
          <a:xfrm>
            <a:off x="1952625" y="1981201"/>
            <a:ext cx="8358188" cy="4448175"/>
          </a:xfrm>
          <a:solidFill>
            <a:schemeClr val="accent1">
              <a:lumMod val="40000"/>
              <a:lumOff val="60000"/>
            </a:schemeClr>
          </a:solidFill>
          <a:ln w="57150">
            <a:solidFill>
              <a:schemeClr val="tx2">
                <a:lumMod val="50000"/>
                <a:lumOff val="50000"/>
              </a:schemeClr>
            </a:solidFill>
          </a:ln>
        </p:spPr>
        <p:txBody>
          <a:bodyPr rtlCol="0">
            <a:normAutofit fontScale="55000" lnSpcReduction="20000"/>
          </a:bodyPr>
          <a:lstStyle/>
          <a:p>
            <a:pPr indent="-274320" algn="just">
              <a:buNone/>
              <a:defRPr/>
            </a:pPr>
            <a:r>
              <a:rPr lang="es-CO" dirty="0"/>
              <a:t>	</a:t>
            </a:r>
          </a:p>
          <a:p>
            <a:pPr indent="-274320" algn="just">
              <a:buNone/>
              <a:defRPr/>
            </a:pPr>
            <a:r>
              <a:rPr lang="es-CO" sz="7600" dirty="0"/>
              <a:t>	El establecimiento de un nuevo paradigma de la gestión pública,  nombrado como </a:t>
            </a:r>
            <a:r>
              <a:rPr lang="es-CO" sz="7600" b="1" dirty="0"/>
              <a:t>nueva gestión pública</a:t>
            </a:r>
            <a:r>
              <a:rPr lang="es-CO" sz="7600" dirty="0"/>
              <a:t>, </a:t>
            </a:r>
            <a:r>
              <a:rPr lang="es-CO" sz="7600" dirty="0" err="1"/>
              <a:t>NGP</a:t>
            </a:r>
            <a:r>
              <a:rPr lang="es-CO" sz="7600" dirty="0"/>
              <a:t>, implica, </a:t>
            </a:r>
            <a:r>
              <a:rPr lang="es-CO" sz="7600" b="1" dirty="0">
                <a:solidFill>
                  <a:srgbClr val="FF0000"/>
                </a:solidFill>
              </a:rPr>
              <a:t>superar el burocratismo</a:t>
            </a:r>
            <a:r>
              <a:rPr lang="es-CO" sz="7600" dirty="0"/>
              <a:t>, al cual se le asigna la responsabilidad de los problemas y la crisis de la administración pública. </a:t>
            </a:r>
            <a:endParaRPr lang="es-CO" dirty="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2566</Words>
  <Application>Microsoft Office PowerPoint</Application>
  <PresentationFormat>Panorámica</PresentationFormat>
  <Paragraphs>121</Paragraphs>
  <Slides>20</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20</vt:i4>
      </vt:variant>
    </vt:vector>
  </HeadingPairs>
  <TitlesOfParts>
    <vt:vector size="26" baseType="lpstr">
      <vt:lpstr>Aptos</vt:lpstr>
      <vt:lpstr>Aptos Display</vt:lpstr>
      <vt:lpstr>Arial</vt:lpstr>
      <vt:lpstr>Symbol</vt:lpstr>
      <vt:lpstr>Wingdings 2</vt:lpstr>
      <vt:lpstr>Tema de Office</vt:lpstr>
      <vt:lpstr>LAS FUNCIONES DEL ESTADO</vt:lpstr>
      <vt:lpstr>Las funciones del Estado se pueden clasificar en:</vt:lpstr>
      <vt:lpstr>Presentación de PowerPoint</vt:lpstr>
      <vt:lpstr>Presentación de PowerPoint</vt:lpstr>
      <vt:lpstr>ÚLTIMA PREGUNTA: ¿QUÉ ENTENDEMOS POR ESTADO SOCIAL DE DERECHO?</vt:lpstr>
      <vt:lpstr>Presentación de PowerPoint</vt:lpstr>
      <vt:lpstr>Presentación de PowerPoint</vt:lpstr>
      <vt:lpstr>Presentación de PowerPoint</vt:lpstr>
      <vt:lpstr>Presentación de PowerPoint</vt:lpstr>
      <vt:lpstr>Presentación de PowerPoint</vt:lpstr>
      <vt:lpstr>POLÍTICA PÚBLICA Y GESTIÓN PÚBLICA: Dos enfoques para la toma de decisiones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Una mirada a los nuevos enfoques de la gestión pública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GUSTAVO ANDRES ROJAS PEREIRA</dc:creator>
  <cp:lastModifiedBy>GUSTAVO ANDRES ROJAS PEREIRA</cp:lastModifiedBy>
  <cp:revision>1</cp:revision>
  <dcterms:created xsi:type="dcterms:W3CDTF">2025-10-03T23:37:34Z</dcterms:created>
  <dcterms:modified xsi:type="dcterms:W3CDTF">2025-10-03T23:38:07Z</dcterms:modified>
</cp:coreProperties>
</file>