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4630400" cy="8229600"/>
  <p:notesSz cx="8229600" cy="14630400"/>
  <p:embeddedFontLst>
    <p:embeddedFont>
      <p:font typeface="Brygada 1918 Semi Bold"/>
      <p:regular r:id="rId27"/>
    </p:embeddedFont>
    <p:embeddedFont>
      <p:font typeface="Brygada 1918 Semi Bold"/>
      <p:regular r:id="rId28"/>
    </p:embeddedFont>
    <p:embeddedFont>
      <p:font typeface="Brygada 1918 Semi Bold"/>
      <p:regular r:id="rId29"/>
    </p:embeddedFont>
    <p:embeddedFont>
      <p:font typeface="Brygada 1918 Semi Bold"/>
      <p:regular r:id="rId30"/>
    </p:embeddedFont>
    <p:embeddedFont>
      <p:font typeface="Brygada 1918"/>
      <p:regular r:id="rId31"/>
    </p:embeddedFont>
    <p:embeddedFont>
      <p:font typeface="Brygada 1918"/>
      <p:regular r:id="rId32"/>
    </p:embeddedFont>
    <p:embeddedFont>
      <p:font typeface="Brygada 1918"/>
      <p:regular r:id="rId33"/>
    </p:embeddedFont>
    <p:embeddedFont>
      <p:font typeface="Brygada 1918"/>
      <p:regular r:id="rId34"/>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27" Type="http://schemas.openxmlformats.org/officeDocument/2006/relationships/font" Target="fonts/font1.fntdata"/><Relationship Id="rId28" Type="http://schemas.openxmlformats.org/officeDocument/2006/relationships/font" Target="fonts/font2.fntdata"/><Relationship Id="rId29" Type="http://schemas.openxmlformats.org/officeDocument/2006/relationships/font" Target="fonts/font3.fntdata"/><Relationship Id="rId30" Type="http://schemas.openxmlformats.org/officeDocument/2006/relationships/font" Target="fonts/font4.fntdata"/><Relationship Id="rId31" Type="http://schemas.openxmlformats.org/officeDocument/2006/relationships/font" Target="fonts/font5.fntdata"/><Relationship Id="rId32" Type="http://schemas.openxmlformats.org/officeDocument/2006/relationships/font" Target="fonts/font6.fntdata"/><Relationship Id="rId33" Type="http://schemas.openxmlformats.org/officeDocument/2006/relationships/font" Target="fonts/font7.fntdata"/><Relationship Id="rId34" Type="http://schemas.openxmlformats.org/officeDocument/2006/relationships/font" Target="fonts/font8.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bg>
      <p:bgPr>
        <a:solidFill>
          <a:srgbClr val="000000"/>
        </a:solidFill>
      </p:bgPr>
    </p:bg>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1C064"/>
          </a:solidFill>
          <a:ln/>
        </p:spPr>
      </p:sp>
      <p:sp>
        <p:nvSpPr>
          <p:cNvPr id="3" name="Shape 1"/>
          <p:cNvSpPr/>
          <p:nvPr/>
        </p:nvSpPr>
        <p:spPr>
          <a:xfrm>
            <a:off x="0" y="0"/>
            <a:ext cx="14630400" cy="8229600"/>
          </a:xfrm>
          <a:prstGeom prst="rect">
            <a:avLst/>
          </a:prstGeom>
          <a:solidFill>
            <a:srgbClr val="F6EBD4"/>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5.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7.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8.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9.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0.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www.un.org/es/universal-declaration-human-rights/#health" TargetMode="External"/><Relationship Id="rId2" Type="http://schemas.openxmlformats.org/officeDocument/2006/relationships/slideLayout" Target="../slideLayouts/slideLayout1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4.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hyperlink" Target="https://blogposgrado.ucontinental.edu.pe/cuales-son-las-caracteristicas-de-un-estado-eficiente" TargetMode="External"/><Relationship Id="rId1"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image" Target="../media/image-14-3.png"/><Relationship Id="rId5" Type="http://schemas.openxmlformats.org/officeDocument/2006/relationships/image" Target="../media/image-14-4.png"/><Relationship Id="rId6" Type="http://schemas.openxmlformats.org/officeDocument/2006/relationships/image" Target="../media/image-14-5.png"/><Relationship Id="rId7" Type="http://schemas.openxmlformats.org/officeDocument/2006/relationships/slideLayout" Target="../slideLayouts/slideLayout15.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2" Type="http://schemas.openxmlformats.org/officeDocument/2006/relationships/hyperlink" Target="http://www2.congreso.gob.pe/sicr/cendocbib/con4_uibd.nsf/8453BD9D9F57489405257C0C0014A7FC/$FILE/Gesti%C3%B3n_P%C3%BAblica.pdf" TargetMode="External"/><Relationship Id="rId1" Type="http://schemas.openxmlformats.org/officeDocument/2006/relationships/image" Target="../media/image-15-1.png"/><Relationship Id="rId3" Type="http://schemas.openxmlformats.org/officeDocument/2006/relationships/slideLayout" Target="../slideLayouts/slideLayout16.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9.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20.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slideLayout" Target="../slideLayouts/slideLayout21.xml"/><Relationship Id="rId10"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93790" y="2271713"/>
            <a:ext cx="5852993"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Las Funciones del Estado</a:t>
            </a:r>
            <a:endParaRPr lang="en-US" sz="3900" dirty="0"/>
          </a:p>
        </p:txBody>
      </p:sp>
      <p:sp>
        <p:nvSpPr>
          <p:cNvPr id="3" name="Text 1"/>
          <p:cNvSpPr/>
          <p:nvPr/>
        </p:nvSpPr>
        <p:spPr>
          <a:xfrm>
            <a:off x="793790" y="3288625"/>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Las funciones del Estado están relacionadas con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los medios o formas diversas que adopta el derecho para realizar los fines del Estado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La función es la autoridad del Estado para actuar en cumplimiento de sus fines a través de sus organismos y servidores públicos.</a:t>
            </a:r>
            <a:endParaRPr lang="en-US" sz="1550" dirty="0"/>
          </a:p>
        </p:txBody>
      </p:sp>
      <p:sp>
        <p:nvSpPr>
          <p:cNvPr id="4" name="Text 2"/>
          <p:cNvSpPr/>
          <p:nvPr/>
        </p:nvSpPr>
        <p:spPr>
          <a:xfrm>
            <a:off x="793790" y="4146947"/>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concepto de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función</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constituye la base de esta definición. La misma etimología de la palabra función determina su concepto. Proviene de "Fungere", que significa hacer, cumplir, ejercitar, que a su vez deriva de "Finire", por lo que dentro del campo de las relaciones jurídicas, la función significará toda actuación por razón del fin jurídico en su doble esfera de privada y pública.</a:t>
            </a:r>
            <a:endParaRPr lang="en-US" sz="1550" dirty="0"/>
          </a:p>
        </p:txBody>
      </p:sp>
      <p:sp>
        <p:nvSpPr>
          <p:cNvPr id="5" name="Text 3"/>
          <p:cNvSpPr/>
          <p:nvPr/>
        </p:nvSpPr>
        <p:spPr>
          <a:xfrm>
            <a:off x="793790" y="5322808"/>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Las funciones del Estado tienen un apoyo lógico y jurídico. A través de las funciones se consagran competencias y procedimientos de las instituciones que se necesitan para su realización.</a:t>
            </a:r>
            <a:endParaRPr lang="en-US" sz="15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793790" y="1099423"/>
            <a:ext cx="9528810"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Clasificación de las Funciones del Estado</a:t>
            </a:r>
            <a:endParaRPr lang="en-US" sz="3900" dirty="0"/>
          </a:p>
        </p:txBody>
      </p:sp>
      <p:sp>
        <p:nvSpPr>
          <p:cNvPr id="3" name="Text 1"/>
          <p:cNvSpPr/>
          <p:nvPr/>
        </p:nvSpPr>
        <p:spPr>
          <a:xfrm>
            <a:off x="793790" y="2116336"/>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Las funciones del Estado se pueden clasificar en:</a:t>
            </a:r>
            <a:endParaRPr lang="en-US" sz="1550" dirty="0"/>
          </a:p>
        </p:txBody>
      </p:sp>
      <p:sp>
        <p:nvSpPr>
          <p:cNvPr id="4" name="Text 2"/>
          <p:cNvSpPr/>
          <p:nvPr/>
        </p:nvSpPr>
        <p:spPr>
          <a:xfrm>
            <a:off x="793790" y="2731532"/>
            <a:ext cx="3984665" cy="496133"/>
          </a:xfrm>
          <a:prstGeom prst="rect">
            <a:avLst/>
          </a:prstGeom>
          <a:noFill/>
          <a:ln/>
        </p:spPr>
        <p:txBody>
          <a:bodyPr wrap="none" lIns="0" tIns="0" rIns="0" bIns="0" rtlCol="0" anchor="t"/>
          <a:lstStyle/>
          <a:p>
            <a:pPr algn="l" indent="0" marL="0">
              <a:lnSpc>
                <a:spcPts val="3900"/>
              </a:lnSpc>
              <a:buNone/>
            </a:pPr>
            <a:r>
              <a:rPr lang="en-US" sz="3100" dirty="0">
                <a:solidFill>
                  <a:srgbClr val="626C3B"/>
                </a:solidFill>
                <a:latin typeface="Brygada 1918 Semi Bold" pitchFamily="34" charset="0"/>
                <a:ea typeface="Brygada 1918 Semi Bold" pitchFamily="34" charset="-122"/>
                <a:cs typeface="Brygada 1918 Semi Bold" pitchFamily="34" charset="-120"/>
              </a:rPr>
              <a:t>Funciones Esenciales</a:t>
            </a:r>
            <a:endParaRPr lang="en-US" sz="3100" dirty="0"/>
          </a:p>
        </p:txBody>
      </p:sp>
      <p:sp>
        <p:nvSpPr>
          <p:cNvPr id="5" name="Text 3"/>
          <p:cNvSpPr/>
          <p:nvPr/>
        </p:nvSpPr>
        <p:spPr>
          <a:xfrm>
            <a:off x="793790" y="3525322"/>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doctrina clásica y la legislación positiva han reconocido tres actividades esenciales del Estado para realizar sus fines, resultado del principio lógico jurídico de la división del trabajo aplicado por la teoría constitucional:</a:t>
            </a:r>
            <a:endParaRPr lang="en-US" sz="1550" dirty="0"/>
          </a:p>
        </p:txBody>
      </p:sp>
      <p:sp>
        <p:nvSpPr>
          <p:cNvPr id="6" name="Shape 4"/>
          <p:cNvSpPr/>
          <p:nvPr/>
        </p:nvSpPr>
        <p:spPr>
          <a:xfrm>
            <a:off x="793790" y="4383643"/>
            <a:ext cx="4215289" cy="2746415"/>
          </a:xfrm>
          <a:prstGeom prst="roundRect">
            <a:avLst>
              <a:gd name="adj" fmla="val 10840"/>
            </a:avLst>
          </a:prstGeom>
          <a:solidFill>
            <a:srgbClr val="626C3B"/>
          </a:solidFill>
          <a:ln w="7620">
            <a:solidFill>
              <a:srgbClr val="7B8554"/>
            </a:solidFill>
            <a:prstDash val="solid"/>
          </a:ln>
        </p:spPr>
      </p:sp>
      <p:sp>
        <p:nvSpPr>
          <p:cNvPr id="7" name="Text 5"/>
          <p:cNvSpPr/>
          <p:nvPr/>
        </p:nvSpPr>
        <p:spPr>
          <a:xfrm>
            <a:off x="999768" y="458962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Función Legislativa</a:t>
            </a:r>
            <a:endParaRPr lang="en-US" sz="1950" dirty="0"/>
          </a:p>
        </p:txBody>
      </p:sp>
      <p:sp>
        <p:nvSpPr>
          <p:cNvPr id="8" name="Text 6"/>
          <p:cNvSpPr/>
          <p:nvPr/>
        </p:nvSpPr>
        <p:spPr>
          <a:xfrm>
            <a:off x="999768" y="5018842"/>
            <a:ext cx="3803333" cy="1587698"/>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Función encaminada a establecer las normas jurídicas generales. El Estado moderno es el creador del orden jurídico nacional. Al Poder Legislativo le corresponde la función legislativa.</a:t>
            </a:r>
            <a:endParaRPr lang="en-US" sz="1550" dirty="0"/>
          </a:p>
        </p:txBody>
      </p:sp>
      <p:sp>
        <p:nvSpPr>
          <p:cNvPr id="9" name="Shape 7"/>
          <p:cNvSpPr/>
          <p:nvPr/>
        </p:nvSpPr>
        <p:spPr>
          <a:xfrm>
            <a:off x="5207437" y="4383643"/>
            <a:ext cx="4215408" cy="2746415"/>
          </a:xfrm>
          <a:prstGeom prst="roundRect">
            <a:avLst>
              <a:gd name="adj" fmla="val 10840"/>
            </a:avLst>
          </a:prstGeom>
          <a:solidFill>
            <a:srgbClr val="83792E"/>
          </a:solidFill>
          <a:ln w="7620">
            <a:solidFill>
              <a:srgbClr val="9C9247"/>
            </a:solidFill>
            <a:prstDash val="solid"/>
          </a:ln>
        </p:spPr>
      </p:sp>
      <p:sp>
        <p:nvSpPr>
          <p:cNvPr id="10" name="Text 8"/>
          <p:cNvSpPr/>
          <p:nvPr/>
        </p:nvSpPr>
        <p:spPr>
          <a:xfrm>
            <a:off x="5413415" y="4589621"/>
            <a:ext cx="2782729"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Función Administrativa</a:t>
            </a:r>
            <a:endParaRPr lang="en-US" sz="1950" dirty="0"/>
          </a:p>
        </p:txBody>
      </p:sp>
      <p:sp>
        <p:nvSpPr>
          <p:cNvPr id="11" name="Text 9"/>
          <p:cNvSpPr/>
          <p:nvPr/>
        </p:nvSpPr>
        <p:spPr>
          <a:xfrm>
            <a:off x="5413415" y="5018842"/>
            <a:ext cx="3803452" cy="1905238"/>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Función encaminada a regular la actividad concreta y tutelar del Estado, bajo el orden jurídico. En sentido moderno el Estado es el promotor del desarrollo económico y social. Al Poder Ejecutivo le corresponde.</a:t>
            </a:r>
            <a:endParaRPr lang="en-US" sz="1550" dirty="0"/>
          </a:p>
        </p:txBody>
      </p:sp>
      <p:sp>
        <p:nvSpPr>
          <p:cNvPr id="12" name="Shape 10"/>
          <p:cNvSpPr/>
          <p:nvPr/>
        </p:nvSpPr>
        <p:spPr>
          <a:xfrm>
            <a:off x="9621203" y="4383643"/>
            <a:ext cx="4215289" cy="2746415"/>
          </a:xfrm>
          <a:prstGeom prst="roundRect">
            <a:avLst>
              <a:gd name="adj" fmla="val 10840"/>
            </a:avLst>
          </a:prstGeom>
          <a:solidFill>
            <a:srgbClr val="E8AF3B"/>
          </a:solidFill>
          <a:ln w="7620">
            <a:solidFill>
              <a:srgbClr val="CE9521"/>
            </a:solidFill>
            <a:prstDash val="solid"/>
          </a:ln>
        </p:spPr>
      </p:sp>
      <p:sp>
        <p:nvSpPr>
          <p:cNvPr id="13" name="Text 11"/>
          <p:cNvSpPr/>
          <p:nvPr/>
        </p:nvSpPr>
        <p:spPr>
          <a:xfrm>
            <a:off x="9827181" y="4589621"/>
            <a:ext cx="2662952" cy="310158"/>
          </a:xfrm>
          <a:prstGeom prst="rect">
            <a:avLst/>
          </a:prstGeom>
          <a:noFill/>
          <a:ln/>
        </p:spPr>
        <p:txBody>
          <a:bodyPr wrap="none" lIns="0" tIns="0" rIns="0" bIns="0" rtlCol="0" anchor="t"/>
          <a:lstStyle/>
          <a:p>
            <a:pPr algn="l" indent="0" marL="0">
              <a:lnSpc>
                <a:spcPts val="2400"/>
              </a:lnSpc>
              <a:buNone/>
            </a:pPr>
            <a:r>
              <a:rPr lang="en-US" sz="1950" dirty="0">
                <a:solidFill>
                  <a:srgbClr val="000000"/>
                </a:solidFill>
                <a:latin typeface="Brygada 1918 Semi Bold" pitchFamily="34" charset="0"/>
                <a:ea typeface="Brygada 1918 Semi Bold" pitchFamily="34" charset="-122"/>
                <a:cs typeface="Brygada 1918 Semi Bold" pitchFamily="34" charset="-120"/>
              </a:rPr>
              <a:t>Función Jurisdiccional</a:t>
            </a:r>
            <a:endParaRPr lang="en-US" sz="1950" dirty="0"/>
          </a:p>
        </p:txBody>
      </p:sp>
      <p:sp>
        <p:nvSpPr>
          <p:cNvPr id="14" name="Text 12"/>
          <p:cNvSpPr/>
          <p:nvPr/>
        </p:nvSpPr>
        <p:spPr>
          <a:xfrm>
            <a:off x="9827181" y="5018842"/>
            <a:ext cx="3803333" cy="1587698"/>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Brygada 1918" pitchFamily="34" charset="0"/>
                <a:ea typeface="Brygada 1918" pitchFamily="34" charset="-122"/>
                <a:cs typeface="Brygada 1918" pitchFamily="34" charset="-120"/>
              </a:rPr>
              <a:t>Actividad del Estado encaminada a resolver las controversias, estatuir o declarar el derecho. La superioridad del Poder Judicial lo coloca como órgano orientador de la vida jurídica nacional.</a:t>
            </a:r>
            <a:endParaRPr lang="en-US" sz="15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604849"/>
          </a:xfrm>
          <a:prstGeom prst="rect">
            <a:avLst/>
          </a:prstGeom>
        </p:spPr>
      </p:pic>
      <p:sp>
        <p:nvSpPr>
          <p:cNvPr id="3" name="Text 0"/>
          <p:cNvSpPr/>
          <p:nvPr/>
        </p:nvSpPr>
        <p:spPr>
          <a:xfrm>
            <a:off x="793790" y="3313509"/>
            <a:ext cx="6298525"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Funciones Administrativas</a:t>
            </a:r>
            <a:endParaRPr lang="en-US" sz="3900" dirty="0"/>
          </a:p>
        </p:txBody>
      </p:sp>
      <p:sp>
        <p:nvSpPr>
          <p:cNvPr id="4" name="Text 1"/>
          <p:cNvSpPr/>
          <p:nvPr/>
        </p:nvSpPr>
        <p:spPr>
          <a:xfrm>
            <a:off x="793790" y="4231243"/>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Siguiendo el derrotero señalado por la doctrina, podemos mencionar las siguientes formas que asume la intervención estatal, en cumplimiento de las políticas económicas, sociales, ambientales, etc.</a:t>
            </a:r>
            <a:endParaRPr lang="en-US" sz="1550" dirty="0"/>
          </a:p>
        </p:txBody>
      </p:sp>
      <p:sp>
        <p:nvSpPr>
          <p:cNvPr id="5" name="Text 2"/>
          <p:cNvSpPr/>
          <p:nvPr/>
        </p:nvSpPr>
        <p:spPr>
          <a:xfrm>
            <a:off x="793790" y="5089565"/>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01</a:t>
            </a:r>
            <a:endParaRPr lang="en-US" sz="1550" dirty="0"/>
          </a:p>
        </p:txBody>
      </p:sp>
      <p:sp>
        <p:nvSpPr>
          <p:cNvPr id="6" name="Shape 3"/>
          <p:cNvSpPr/>
          <p:nvPr/>
        </p:nvSpPr>
        <p:spPr>
          <a:xfrm>
            <a:off x="793790" y="5403890"/>
            <a:ext cx="6422231" cy="22860"/>
          </a:xfrm>
          <a:prstGeom prst="rect">
            <a:avLst/>
          </a:prstGeom>
          <a:solidFill>
            <a:srgbClr val="626C3B"/>
          </a:solidFill>
          <a:ln/>
        </p:spPr>
      </p:sp>
      <p:sp>
        <p:nvSpPr>
          <p:cNvPr id="7" name="Text 4"/>
          <p:cNvSpPr/>
          <p:nvPr/>
        </p:nvSpPr>
        <p:spPr>
          <a:xfrm>
            <a:off x="793790" y="5548789"/>
            <a:ext cx="4361736"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Acción de orientación y coordinación</a:t>
            </a:r>
            <a:endParaRPr lang="en-US" sz="1950" dirty="0"/>
          </a:p>
        </p:txBody>
      </p:sp>
      <p:sp>
        <p:nvSpPr>
          <p:cNvPr id="8" name="Text 5"/>
          <p:cNvSpPr/>
          <p:nvPr/>
        </p:nvSpPr>
        <p:spPr>
          <a:xfrm>
            <a:off x="793790" y="5978009"/>
            <a:ext cx="6422231"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Diseño y gestión de políticas, procesos de planificación y cooperación entre los diferentes niveles de gobierno (Nacional, regional y local). El Estado es Rector de la economía y el desarrollo social nacional integral y sostenible.</a:t>
            </a:r>
            <a:endParaRPr lang="en-US" sz="1550" dirty="0"/>
          </a:p>
        </p:txBody>
      </p:sp>
      <p:sp>
        <p:nvSpPr>
          <p:cNvPr id="9" name="Text 6"/>
          <p:cNvSpPr/>
          <p:nvPr/>
        </p:nvSpPr>
        <p:spPr>
          <a:xfrm>
            <a:off x="7414379" y="5089565"/>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02</a:t>
            </a:r>
            <a:endParaRPr lang="en-US" sz="1550" dirty="0"/>
          </a:p>
        </p:txBody>
      </p:sp>
      <p:sp>
        <p:nvSpPr>
          <p:cNvPr id="10" name="Shape 7"/>
          <p:cNvSpPr/>
          <p:nvPr/>
        </p:nvSpPr>
        <p:spPr>
          <a:xfrm>
            <a:off x="7414379" y="5403890"/>
            <a:ext cx="6422231" cy="22860"/>
          </a:xfrm>
          <a:prstGeom prst="rect">
            <a:avLst/>
          </a:prstGeom>
          <a:solidFill>
            <a:srgbClr val="83792E"/>
          </a:solidFill>
          <a:ln/>
        </p:spPr>
      </p:sp>
      <p:sp>
        <p:nvSpPr>
          <p:cNvPr id="11" name="Text 8"/>
          <p:cNvSpPr/>
          <p:nvPr/>
        </p:nvSpPr>
        <p:spPr>
          <a:xfrm>
            <a:off x="7414379" y="5548789"/>
            <a:ext cx="287714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Acción de ordenamiento</a:t>
            </a:r>
            <a:endParaRPr lang="en-US" sz="1950" dirty="0"/>
          </a:p>
        </p:txBody>
      </p:sp>
      <p:sp>
        <p:nvSpPr>
          <p:cNvPr id="12" name="Text 9"/>
          <p:cNvSpPr/>
          <p:nvPr/>
        </p:nvSpPr>
        <p:spPr>
          <a:xfrm>
            <a:off x="7414379" y="5978009"/>
            <a:ext cx="642223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Alude al establecimiento del orden jurídico nacional, regional y local, definiendo las competencias de cada nivel de gobierno y su sentido de cooperación.</a:t>
            </a:r>
            <a:endParaRPr lang="en-US" sz="15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604849"/>
          </a:xfrm>
          <a:prstGeom prst="rect">
            <a:avLst/>
          </a:prstGeom>
        </p:spPr>
      </p:pic>
      <p:sp>
        <p:nvSpPr>
          <p:cNvPr id="3" name="Text 0"/>
          <p:cNvSpPr/>
          <p:nvPr/>
        </p:nvSpPr>
        <p:spPr>
          <a:xfrm>
            <a:off x="793790" y="4201478"/>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01</a:t>
            </a:r>
            <a:endParaRPr lang="en-US" sz="1550" dirty="0"/>
          </a:p>
        </p:txBody>
      </p:sp>
      <p:sp>
        <p:nvSpPr>
          <p:cNvPr id="4" name="Shape 1"/>
          <p:cNvSpPr/>
          <p:nvPr/>
        </p:nvSpPr>
        <p:spPr>
          <a:xfrm>
            <a:off x="793790" y="4515803"/>
            <a:ext cx="6422231" cy="22860"/>
          </a:xfrm>
          <a:prstGeom prst="rect">
            <a:avLst/>
          </a:prstGeom>
          <a:solidFill>
            <a:srgbClr val="626C3B"/>
          </a:solidFill>
          <a:ln/>
        </p:spPr>
      </p:sp>
      <p:sp>
        <p:nvSpPr>
          <p:cNvPr id="5" name="Text 2"/>
          <p:cNvSpPr/>
          <p:nvPr/>
        </p:nvSpPr>
        <p:spPr>
          <a:xfrm>
            <a:off x="793790" y="4660702"/>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Acción de regulación</a:t>
            </a:r>
            <a:endParaRPr lang="en-US" sz="1950" dirty="0"/>
          </a:p>
        </p:txBody>
      </p:sp>
      <p:sp>
        <p:nvSpPr>
          <p:cNvPr id="6" name="Text 3"/>
          <p:cNvSpPr/>
          <p:nvPr/>
        </p:nvSpPr>
        <p:spPr>
          <a:xfrm>
            <a:off x="793790" y="5089922"/>
            <a:ext cx="642223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influye activamente en el mercado y la sociedad con diversos instrumentos normativos para regular las actividades económicas y sociales.</a:t>
            </a:r>
            <a:endParaRPr lang="en-US" sz="1550" dirty="0"/>
          </a:p>
        </p:txBody>
      </p:sp>
      <p:sp>
        <p:nvSpPr>
          <p:cNvPr id="7" name="Text 4"/>
          <p:cNvSpPr/>
          <p:nvPr/>
        </p:nvSpPr>
        <p:spPr>
          <a:xfrm>
            <a:off x="7414379" y="4201478"/>
            <a:ext cx="198358" cy="248007"/>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Light" pitchFamily="34" charset="0"/>
                <a:ea typeface="Brygada 1918 Light" pitchFamily="34" charset="-122"/>
                <a:cs typeface="Brygada 1918 Light" pitchFamily="34" charset="-120"/>
              </a:rPr>
              <a:t>02</a:t>
            </a:r>
            <a:endParaRPr lang="en-US" sz="1550" dirty="0"/>
          </a:p>
        </p:txBody>
      </p:sp>
      <p:sp>
        <p:nvSpPr>
          <p:cNvPr id="8" name="Shape 5"/>
          <p:cNvSpPr/>
          <p:nvPr/>
        </p:nvSpPr>
        <p:spPr>
          <a:xfrm>
            <a:off x="7414379" y="4515803"/>
            <a:ext cx="6422231" cy="22860"/>
          </a:xfrm>
          <a:prstGeom prst="rect">
            <a:avLst/>
          </a:prstGeom>
          <a:solidFill>
            <a:srgbClr val="83792E"/>
          </a:solidFill>
          <a:ln/>
        </p:spPr>
      </p:sp>
      <p:sp>
        <p:nvSpPr>
          <p:cNvPr id="9" name="Text 6"/>
          <p:cNvSpPr/>
          <p:nvPr/>
        </p:nvSpPr>
        <p:spPr>
          <a:xfrm>
            <a:off x="7414379" y="4660702"/>
            <a:ext cx="3153728"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Acción de gestión y control</a:t>
            </a:r>
            <a:endParaRPr lang="en-US" sz="1950" dirty="0"/>
          </a:p>
        </p:txBody>
      </p:sp>
      <p:sp>
        <p:nvSpPr>
          <p:cNvPr id="10" name="Text 7"/>
          <p:cNvSpPr/>
          <p:nvPr/>
        </p:nvSpPr>
        <p:spPr>
          <a:xfrm>
            <a:off x="7414379" y="5089922"/>
            <a:ext cx="6422231"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organiza y ejecuta sus decisiones. Unas veces directamente y otras con la intervención de la actividad privada en la producción de bienes y servicios. Para verificar los resultados controla su propia acción, y supervisa a la actividad privada.</a:t>
            </a:r>
            <a:endParaRPr lang="en-US" sz="15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793790" y="1507688"/>
            <a:ext cx="11348799"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¿Qué entendemos por Estado </a:t>
            </a:r>
            <a:pPr algn="l" indent="0" marL="0">
              <a:lnSpc>
                <a:spcPts val="4850"/>
              </a:lnSpc>
              <a:buNone/>
            </a:pPr>
            <a:r>
              <a:rPr lang="en-US" sz="3900" dirty="0">
                <a:solidFill>
                  <a:srgbClr val="626C3B"/>
                </a:solidFill>
                <a:latin typeface="Brygada 1918 Semi Bold" pitchFamily="34" charset="0"/>
                <a:ea typeface="Brygada 1918 Semi Bold" pitchFamily="34" charset="-122"/>
                <a:cs typeface="Brygada 1918 Semi Bold" pitchFamily="34" charset="-120"/>
              </a:rPr>
              <a:t>Social</a:t>
            </a:r>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 de Derecho?</a:t>
            </a:r>
            <a:endParaRPr lang="en-US" sz="3900" dirty="0"/>
          </a:p>
        </p:txBody>
      </p:sp>
      <p:sp>
        <p:nvSpPr>
          <p:cNvPr id="3" name="Text 1"/>
          <p:cNvSpPr/>
          <p:nvPr/>
        </p:nvSpPr>
        <p:spPr>
          <a:xfrm>
            <a:off x="1091446" y="2747843"/>
            <a:ext cx="127451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"Estado fundado en el respeto de la dignidad humana, en el trabajo y la solidaridad de las personas que la integran y en la prevalencia del interés general"</a:t>
            </a:r>
            <a:endParaRPr lang="en-US" sz="1550" dirty="0"/>
          </a:p>
        </p:txBody>
      </p:sp>
      <p:sp>
        <p:nvSpPr>
          <p:cNvPr id="4" name="Text 2"/>
          <p:cNvSpPr/>
          <p:nvPr/>
        </p:nvSpPr>
        <p:spPr>
          <a:xfrm>
            <a:off x="1091446" y="3606165"/>
            <a:ext cx="12745164" cy="317540"/>
          </a:xfrm>
          <a:prstGeom prst="rect">
            <a:avLst/>
          </a:prstGeom>
          <a:noFill/>
          <a:ln/>
        </p:spPr>
        <p:txBody>
          <a:bodyPr wrap="none" lIns="0" tIns="0" rIns="0" bIns="0" rtlCol="0" anchor="t"/>
          <a:lstStyle/>
          <a:p>
            <a:pPr algn="l" indent="0" marL="0">
              <a:lnSpc>
                <a:spcPts val="2500"/>
              </a:lnSpc>
              <a:buNone/>
            </a:pPr>
            <a:r>
              <a:rPr lang="en-US" sz="1550" i="1" dirty="0">
                <a:solidFill>
                  <a:srgbClr val="403011"/>
                </a:solidFill>
                <a:latin typeface="Brygada 1918" pitchFamily="34" charset="0"/>
                <a:ea typeface="Brygada 1918" pitchFamily="34" charset="-122"/>
                <a:cs typeface="Brygada 1918" pitchFamily="34" charset="-120"/>
              </a:rPr>
              <a:t>— Departamento Administrativo del Servicio Civil Distrital de Bogotá</a:t>
            </a:r>
            <a:endParaRPr lang="en-US" sz="1550" dirty="0"/>
          </a:p>
        </p:txBody>
      </p:sp>
      <p:sp>
        <p:nvSpPr>
          <p:cNvPr id="5" name="Shape 3"/>
          <p:cNvSpPr/>
          <p:nvPr/>
        </p:nvSpPr>
        <p:spPr>
          <a:xfrm>
            <a:off x="793790" y="2524601"/>
            <a:ext cx="22860" cy="1622346"/>
          </a:xfrm>
          <a:prstGeom prst="rect">
            <a:avLst/>
          </a:prstGeom>
          <a:solidFill>
            <a:srgbClr val="626C3B"/>
          </a:solidFill>
          <a:ln/>
        </p:spPr>
      </p:sp>
      <p:sp>
        <p:nvSpPr>
          <p:cNvPr id="6" name="Text 4"/>
          <p:cNvSpPr/>
          <p:nvPr/>
        </p:nvSpPr>
        <p:spPr>
          <a:xfrm>
            <a:off x="793790" y="4370189"/>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dignidad</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se establece como resultado del reconocimiento mínimo de derechos y garantías. El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trabajo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es el medio adecuado para que los seres humanos mantengan su dignidad en los núcleos de su desarrollo.</a:t>
            </a:r>
            <a:endParaRPr lang="en-US" sz="1550" dirty="0"/>
          </a:p>
        </p:txBody>
      </p:sp>
      <p:sp>
        <p:nvSpPr>
          <p:cNvPr id="7" name="Text 5"/>
          <p:cNvSpPr/>
          <p:nvPr/>
        </p:nvSpPr>
        <p:spPr>
          <a:xfrm>
            <a:off x="793790" y="5228511"/>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solidaridad</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es una responsabilidad de orden social: los que tienen colaboran con los que no tienen, pero hacerlo es una obligación y no una mera facultad. </a:t>
            </a:r>
            <a:pPr algn="l" indent="0" marL="0">
              <a:lnSpc>
                <a:spcPts val="2500"/>
              </a:lnSpc>
              <a:buNone/>
            </a:pPr>
            <a:r>
              <a:rPr lang="en-US" sz="1550" i="1" dirty="0">
                <a:solidFill>
                  <a:srgbClr val="403011"/>
                </a:solidFill>
                <a:latin typeface="Brygada 1918" pitchFamily="34" charset="0"/>
                <a:ea typeface="Brygada 1918" pitchFamily="34" charset="-122"/>
                <a:cs typeface="Brygada 1918" pitchFamily="34" charset="-120"/>
              </a:rPr>
              <a:t>(Por ejemplo, las políticas públicas de la Seguridad Social se basan en el principio de Solidaridad)</a:t>
            </a:r>
            <a:endParaRPr lang="en-US" sz="1550" dirty="0"/>
          </a:p>
        </p:txBody>
      </p:sp>
      <p:sp>
        <p:nvSpPr>
          <p:cNvPr id="8" name="Text 6"/>
          <p:cNvSpPr/>
          <p:nvPr/>
        </p:nvSpPr>
        <p:spPr>
          <a:xfrm>
            <a:off x="793790" y="6086832"/>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Interés social, interés público, interés colectivo, interés de la Nación: lo social por encima de lo individual, sin desconocerlo, más bien los realiza de manera armónica y solidaria en la sociedad.</a:t>
            </a:r>
            <a:endParaRPr lang="en-US" sz="15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793790" y="2002512"/>
            <a:ext cx="9906357"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Dimensiones del Estado Social de Derecho</a:t>
            </a:r>
            <a:endParaRPr lang="en-US" sz="3900" dirty="0"/>
          </a:p>
        </p:txBody>
      </p:sp>
      <p:sp>
        <p:nvSpPr>
          <p:cNvPr id="3" name="Text 1"/>
          <p:cNvSpPr/>
          <p:nvPr/>
        </p:nvSpPr>
        <p:spPr>
          <a:xfrm>
            <a:off x="793790" y="3019425"/>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estado social de derecho lo componen dimensiones básicas a saber:</a:t>
            </a:r>
            <a:endParaRPr lang="en-US" sz="1550" dirty="0"/>
          </a:p>
        </p:txBody>
      </p:sp>
      <p:pic>
        <p:nvPicPr>
          <p:cNvPr id="4" name="Image 0" descr="preencoded.png">    </p:cNvPr>
          <p:cNvPicPr>
            <a:picLocks noChangeAspect="1"/>
          </p:cNvPicPr>
          <p:nvPr/>
        </p:nvPicPr>
        <p:blipFill>
          <a:blip r:embed="rId1"/>
          <a:stretch>
            <a:fillRect/>
          </a:stretch>
        </p:blipFill>
        <p:spPr>
          <a:xfrm>
            <a:off x="793790" y="3560207"/>
            <a:ext cx="496133" cy="496133"/>
          </a:xfrm>
          <a:prstGeom prst="rect">
            <a:avLst/>
          </a:prstGeom>
        </p:spPr>
      </p:pic>
      <p:sp>
        <p:nvSpPr>
          <p:cNvPr id="5" name="Text 2"/>
          <p:cNvSpPr/>
          <p:nvPr/>
        </p:nvSpPr>
        <p:spPr>
          <a:xfrm>
            <a:off x="793790" y="4304348"/>
            <a:ext cx="3396972"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Vinculación social del Estado</a:t>
            </a:r>
            <a:endParaRPr lang="en-US" sz="1950" dirty="0"/>
          </a:p>
        </p:txBody>
      </p:sp>
      <p:sp>
        <p:nvSpPr>
          <p:cNvPr id="6" name="Text 3"/>
          <p:cNvSpPr/>
          <p:nvPr/>
        </p:nvSpPr>
        <p:spPr>
          <a:xfrm>
            <a:off x="793790" y="4733568"/>
            <a:ext cx="4182189"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Obligación de los poderes públicos de velar por la distribución e igualación de bienes materiales.</a:t>
            </a:r>
            <a:endParaRPr lang="en-US" sz="1550" dirty="0"/>
          </a:p>
        </p:txBody>
      </p:sp>
      <p:pic>
        <p:nvPicPr>
          <p:cNvPr id="7" name="Image 1" descr="preencoded.png">    </p:cNvPr>
          <p:cNvPicPr>
            <a:picLocks noChangeAspect="1"/>
          </p:cNvPicPr>
          <p:nvPr/>
        </p:nvPicPr>
        <p:blipFill>
          <a:blip r:embed="rId2"/>
          <a:stretch>
            <a:fillRect/>
          </a:stretch>
        </p:blipFill>
        <p:spPr>
          <a:xfrm>
            <a:off x="5223986" y="3560207"/>
            <a:ext cx="496133" cy="496133"/>
          </a:xfrm>
          <a:prstGeom prst="rect">
            <a:avLst/>
          </a:prstGeom>
        </p:spPr>
      </p:pic>
      <p:sp>
        <p:nvSpPr>
          <p:cNvPr id="8" name="Text 4"/>
          <p:cNvSpPr/>
          <p:nvPr/>
        </p:nvSpPr>
        <p:spPr>
          <a:xfrm>
            <a:off x="5223986" y="4304348"/>
            <a:ext cx="4182308" cy="620316"/>
          </a:xfrm>
          <a:prstGeom prst="rect">
            <a:avLst/>
          </a:prstGeom>
          <a:noFill/>
          <a:ln/>
        </p:spPr>
        <p:txBody>
          <a:bodyPr wrap="squar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Referencia social de los derechos fundamentales</a:t>
            </a:r>
            <a:endParaRPr lang="en-US" sz="1950" dirty="0"/>
          </a:p>
        </p:txBody>
      </p:sp>
      <p:sp>
        <p:nvSpPr>
          <p:cNvPr id="9" name="Text 5"/>
          <p:cNvSpPr/>
          <p:nvPr/>
        </p:nvSpPr>
        <p:spPr>
          <a:xfrm>
            <a:off x="5223986" y="5043726"/>
            <a:ext cx="4182308"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Impone la obligación de interpretar estos derechos desde una perspectiva social.</a:t>
            </a:r>
            <a:endParaRPr lang="en-US" sz="1550" dirty="0"/>
          </a:p>
        </p:txBody>
      </p:sp>
      <p:pic>
        <p:nvPicPr>
          <p:cNvPr id="10" name="Image 2" descr="preencoded.png">    </p:cNvPr>
          <p:cNvPicPr>
            <a:picLocks noChangeAspect="1"/>
          </p:cNvPicPr>
          <p:nvPr/>
        </p:nvPicPr>
        <p:blipFill>
          <a:blip r:embed="rId3"/>
          <a:stretch>
            <a:fillRect/>
          </a:stretch>
        </p:blipFill>
        <p:spPr>
          <a:xfrm>
            <a:off x="9654302" y="3560207"/>
            <a:ext cx="496133" cy="496133"/>
          </a:xfrm>
          <a:prstGeom prst="rect">
            <a:avLst/>
          </a:prstGeom>
        </p:spPr>
      </p:pic>
      <p:sp>
        <p:nvSpPr>
          <p:cNvPr id="11" name="Text 6"/>
          <p:cNvSpPr/>
          <p:nvPr/>
        </p:nvSpPr>
        <p:spPr>
          <a:xfrm>
            <a:off x="9654302" y="4304348"/>
            <a:ext cx="4182308" cy="620316"/>
          </a:xfrm>
          <a:prstGeom prst="rect">
            <a:avLst/>
          </a:prstGeom>
          <a:noFill/>
          <a:ln/>
        </p:spPr>
        <p:txBody>
          <a:bodyPr wrap="squar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Articulación democrática de la sociedad</a:t>
            </a:r>
            <a:endParaRPr lang="en-US" sz="1950" dirty="0"/>
          </a:p>
        </p:txBody>
      </p:sp>
      <p:sp>
        <p:nvSpPr>
          <p:cNvPr id="12" name="Text 7"/>
          <p:cNvSpPr/>
          <p:nvPr/>
        </p:nvSpPr>
        <p:spPr>
          <a:xfrm>
            <a:off x="9654302" y="5043726"/>
            <a:ext cx="4182308"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Obligación del Estado de articular la sociedad desde bases democráticas.</a:t>
            </a:r>
            <a:endParaRPr lang="en-US" sz="1550" dirty="0"/>
          </a:p>
        </p:txBody>
      </p:sp>
      <p:sp>
        <p:nvSpPr>
          <p:cNvPr id="13" name="Text 8"/>
          <p:cNvSpPr/>
          <p:nvPr/>
        </p:nvSpPr>
        <p:spPr>
          <a:xfrm>
            <a:off x="793790" y="5909429"/>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Corte Constitucional. Sentencia T 406 de 1992.</a:t>
            </a:r>
            <a:endParaRPr lang="en-US" sz="15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760720" cy="8229600"/>
          </a:xfrm>
          <a:prstGeom prst="rect">
            <a:avLst/>
          </a:prstGeom>
        </p:spPr>
      </p:pic>
      <p:sp>
        <p:nvSpPr>
          <p:cNvPr id="3" name="Text 0"/>
          <p:cNvSpPr/>
          <p:nvPr/>
        </p:nvSpPr>
        <p:spPr>
          <a:xfrm>
            <a:off x="6280190" y="1740932"/>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Políticas Públicas</a:t>
            </a:r>
            <a:endParaRPr lang="en-US" sz="3900" dirty="0"/>
          </a:p>
        </p:txBody>
      </p:sp>
      <p:sp>
        <p:nvSpPr>
          <p:cNvPr id="4" name="Text 1"/>
          <p:cNvSpPr/>
          <p:nvPr/>
        </p:nvSpPr>
        <p:spPr>
          <a:xfrm>
            <a:off x="6280190" y="2658666"/>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avance de la filosofía iluminista permitió que las preocupaciones políticas y sociales de los Estados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giraran alrededor de las nociones de libertad, propiedad y seguridad.</a:t>
            </a:r>
            <a:endParaRPr lang="en-US" sz="1550" dirty="0"/>
          </a:p>
        </p:txBody>
      </p:sp>
      <p:sp>
        <p:nvSpPr>
          <p:cNvPr id="5" name="Text 2"/>
          <p:cNvSpPr/>
          <p:nvPr/>
        </p:nvSpPr>
        <p:spPr>
          <a:xfrm>
            <a:off x="6280190" y="3834527"/>
            <a:ext cx="7556421"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Posteriormente, los fenómenos sociales del Siglo XIX provocaron un redireccionamiento de la mayor importancia hacia "regiones" de la política que habían estado rezagadas durante largo tiempo, como las nociones de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igualdad material</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los derechos laborales y la salud.</a:t>
            </a:r>
            <a:endParaRPr lang="en-US" sz="1550" dirty="0"/>
          </a:p>
        </p:txBody>
      </p:sp>
      <p:sp>
        <p:nvSpPr>
          <p:cNvPr id="6" name="Shape 3"/>
          <p:cNvSpPr/>
          <p:nvPr/>
        </p:nvSpPr>
        <p:spPr>
          <a:xfrm>
            <a:off x="6280190" y="5327928"/>
            <a:ext cx="7556421" cy="1160740"/>
          </a:xfrm>
          <a:prstGeom prst="roundRect">
            <a:avLst>
              <a:gd name="adj" fmla="val 25648"/>
            </a:avLst>
          </a:prstGeom>
          <a:solidFill>
            <a:srgbClr val="DFE4CE"/>
          </a:solidFill>
          <a:ln/>
        </p:spPr>
      </p:sp>
      <p:pic>
        <p:nvPicPr>
          <p:cNvPr id="7" name="Image 1" descr="preencoded.png">    </p:cNvPr>
          <p:cNvPicPr>
            <a:picLocks noChangeAspect="1"/>
          </p:cNvPicPr>
          <p:nvPr/>
        </p:nvPicPr>
        <p:blipFill>
          <a:blip r:embed="rId2"/>
          <a:stretch>
            <a:fillRect/>
          </a:stretch>
        </p:blipFill>
        <p:spPr>
          <a:xfrm>
            <a:off x="6478548" y="5623203"/>
            <a:ext cx="248007" cy="198358"/>
          </a:xfrm>
          <a:prstGeom prst="rect">
            <a:avLst/>
          </a:prstGeom>
        </p:spPr>
      </p:pic>
      <p:sp>
        <p:nvSpPr>
          <p:cNvPr id="8" name="Text 4"/>
          <p:cNvSpPr/>
          <p:nvPr/>
        </p:nvSpPr>
        <p:spPr>
          <a:xfrm>
            <a:off x="6924913" y="5575816"/>
            <a:ext cx="6713339" cy="635079"/>
          </a:xfrm>
          <a:prstGeom prst="rect">
            <a:avLst/>
          </a:prstGeom>
          <a:noFill/>
          <a:ln/>
        </p:spPr>
        <p:txBody>
          <a:bodyPr wrap="square" lIns="0" tIns="0" rIns="0" bIns="0" rtlCol="0" anchor="t"/>
          <a:lstStyle/>
          <a:p>
            <a:pPr algn="l" indent="0" marL="0">
              <a:lnSpc>
                <a:spcPts val="2500"/>
              </a:lnSpc>
              <a:buNone/>
            </a:pPr>
            <a:r>
              <a:rPr lang="en-US" sz="1550" dirty="0">
                <a:solidFill>
                  <a:srgbClr val="000000"/>
                </a:solidFill>
                <a:latin typeface="Brygada 1918" pitchFamily="34" charset="0"/>
                <a:ea typeface="Brygada 1918" pitchFamily="34" charset="-122"/>
                <a:cs typeface="Brygada 1918" pitchFamily="34" charset="-120"/>
              </a:rPr>
              <a:t>En gran parte por la consolidación de la corriente filosófica política, social y económica del socialismo</a:t>
            </a:r>
            <a:endParaRPr lang="en-US" sz="15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93790" y="550664"/>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Evolución de los Derechos en los Siglos XX y XXI</a:t>
            </a:r>
            <a:endParaRPr lang="en-US" sz="3900" dirty="0"/>
          </a:p>
        </p:txBody>
      </p:sp>
      <p:sp>
        <p:nvSpPr>
          <p:cNvPr id="4" name="Text 1"/>
          <p:cNvSpPr/>
          <p:nvPr/>
        </p:nvSpPr>
        <p:spPr>
          <a:xfrm>
            <a:off x="793790" y="2088475"/>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Durante el Siglo XX y XXI, algunos de estos derechos han cobrado mayor madurez gracias a la evolución del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Estado Social</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como ha ocurrido con los derechos sociales (Salud, Trabajo, Educación, Pensiones).</a:t>
            </a:r>
            <a:endParaRPr lang="en-US" sz="1550" dirty="0"/>
          </a:p>
        </p:txBody>
      </p:sp>
      <p:sp>
        <p:nvSpPr>
          <p:cNvPr id="5" name="Text 2"/>
          <p:cNvSpPr/>
          <p:nvPr/>
        </p:nvSpPr>
        <p:spPr>
          <a:xfrm>
            <a:off x="793790" y="3264337"/>
            <a:ext cx="75564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 nivel internacional, la salud fue reconocida inicialmente como un elemento de otros derechos como la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seguridad social o el derecho al trabajo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pero posteriormente adquirió el rango de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derecho autónomo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6" name="Shape 3"/>
          <p:cNvSpPr/>
          <p:nvPr/>
        </p:nvSpPr>
        <p:spPr>
          <a:xfrm>
            <a:off x="1017032" y="4440198"/>
            <a:ext cx="22860" cy="3238619"/>
          </a:xfrm>
          <a:prstGeom prst="roundRect">
            <a:avLst>
              <a:gd name="adj" fmla="val 1302324"/>
            </a:avLst>
          </a:prstGeom>
          <a:solidFill>
            <a:srgbClr val="000000">
              <a:alpha val="8000"/>
            </a:srgbClr>
          </a:solidFill>
          <a:ln/>
        </p:spPr>
      </p:sp>
      <p:sp>
        <p:nvSpPr>
          <p:cNvPr id="7" name="Shape 4"/>
          <p:cNvSpPr/>
          <p:nvPr/>
        </p:nvSpPr>
        <p:spPr>
          <a:xfrm>
            <a:off x="1217414" y="4652010"/>
            <a:ext cx="595313" cy="22860"/>
          </a:xfrm>
          <a:prstGeom prst="roundRect">
            <a:avLst>
              <a:gd name="adj" fmla="val 1302324"/>
            </a:avLst>
          </a:prstGeom>
          <a:solidFill>
            <a:srgbClr val="7B8554"/>
          </a:solidFill>
          <a:ln/>
        </p:spPr>
      </p:sp>
      <p:sp>
        <p:nvSpPr>
          <p:cNvPr id="8" name="Shape 5"/>
          <p:cNvSpPr/>
          <p:nvPr/>
        </p:nvSpPr>
        <p:spPr>
          <a:xfrm>
            <a:off x="793790" y="4440198"/>
            <a:ext cx="446484" cy="446484"/>
          </a:xfrm>
          <a:prstGeom prst="roundRect">
            <a:avLst>
              <a:gd name="adj" fmla="val 66679"/>
            </a:avLst>
          </a:prstGeom>
          <a:solidFill>
            <a:srgbClr val="626C3B"/>
          </a:solidFill>
          <a:ln w="7620">
            <a:solidFill>
              <a:srgbClr val="7B8554"/>
            </a:solidFill>
            <a:prstDash val="solid"/>
          </a:ln>
        </p:spPr>
      </p:sp>
      <p:sp>
        <p:nvSpPr>
          <p:cNvPr id="9" name="Text 6"/>
          <p:cNvSpPr/>
          <p:nvPr/>
        </p:nvSpPr>
        <p:spPr>
          <a:xfrm>
            <a:off x="868204" y="4477405"/>
            <a:ext cx="297656" cy="372070"/>
          </a:xfrm>
          <a:prstGeom prst="rect">
            <a:avLst/>
          </a:prstGeom>
          <a:noFill/>
          <a:ln/>
        </p:spPr>
        <p:txBody>
          <a:bodyPr wrap="none" lIns="0" tIns="0" rIns="0" bIns="0" rtlCol="0" anchor="t"/>
          <a:lstStyle/>
          <a:p>
            <a:pPr algn="ctr" indent="0" marL="0">
              <a:lnSpc>
                <a:spcPts val="2300"/>
              </a:lnSpc>
              <a:buNone/>
            </a:pPr>
            <a:r>
              <a:rPr lang="en-US" sz="2300" dirty="0">
                <a:solidFill>
                  <a:srgbClr val="FFFFFF"/>
                </a:solidFill>
                <a:latin typeface="Brygada 1918 Semi Bold" pitchFamily="34" charset="0"/>
                <a:ea typeface="Brygada 1918 Semi Bold" pitchFamily="34" charset="-122"/>
                <a:cs typeface="Brygada 1918 Semi Bold" pitchFamily="34" charset="-120"/>
              </a:rPr>
              <a:t>1</a:t>
            </a:r>
            <a:endParaRPr lang="en-US" sz="2300" dirty="0"/>
          </a:p>
        </p:txBody>
      </p:sp>
      <p:sp>
        <p:nvSpPr>
          <p:cNvPr id="10" name="Text 7"/>
          <p:cNvSpPr/>
          <p:nvPr/>
        </p:nvSpPr>
        <p:spPr>
          <a:xfrm>
            <a:off x="2009418" y="4508421"/>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Siglo XIX</a:t>
            </a:r>
            <a:endParaRPr lang="en-US" sz="1950" dirty="0"/>
          </a:p>
        </p:txBody>
      </p:sp>
      <p:sp>
        <p:nvSpPr>
          <p:cNvPr id="11" name="Text 8"/>
          <p:cNvSpPr/>
          <p:nvPr/>
        </p:nvSpPr>
        <p:spPr>
          <a:xfrm>
            <a:off x="2009418" y="4937641"/>
            <a:ext cx="6340793"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Derechos laborales básicos</a:t>
            </a:r>
            <a:endParaRPr lang="en-US" sz="1550" dirty="0"/>
          </a:p>
        </p:txBody>
      </p:sp>
      <p:sp>
        <p:nvSpPr>
          <p:cNvPr id="12" name="Shape 9"/>
          <p:cNvSpPr/>
          <p:nvPr/>
        </p:nvSpPr>
        <p:spPr>
          <a:xfrm>
            <a:off x="1217414" y="5863828"/>
            <a:ext cx="595313" cy="22860"/>
          </a:xfrm>
          <a:prstGeom prst="roundRect">
            <a:avLst>
              <a:gd name="adj" fmla="val 1302324"/>
            </a:avLst>
          </a:prstGeom>
          <a:solidFill>
            <a:srgbClr val="9C9247"/>
          </a:solidFill>
          <a:ln/>
        </p:spPr>
      </p:sp>
      <p:sp>
        <p:nvSpPr>
          <p:cNvPr id="13" name="Shape 10"/>
          <p:cNvSpPr/>
          <p:nvPr/>
        </p:nvSpPr>
        <p:spPr>
          <a:xfrm>
            <a:off x="793790" y="5652016"/>
            <a:ext cx="446484" cy="446484"/>
          </a:xfrm>
          <a:prstGeom prst="roundRect">
            <a:avLst>
              <a:gd name="adj" fmla="val 66679"/>
            </a:avLst>
          </a:prstGeom>
          <a:solidFill>
            <a:srgbClr val="83792E"/>
          </a:solidFill>
          <a:ln w="7620">
            <a:solidFill>
              <a:srgbClr val="9C9247"/>
            </a:solidFill>
            <a:prstDash val="solid"/>
          </a:ln>
        </p:spPr>
      </p:sp>
      <p:sp>
        <p:nvSpPr>
          <p:cNvPr id="14" name="Text 11"/>
          <p:cNvSpPr/>
          <p:nvPr/>
        </p:nvSpPr>
        <p:spPr>
          <a:xfrm>
            <a:off x="868204" y="5689223"/>
            <a:ext cx="297656" cy="372070"/>
          </a:xfrm>
          <a:prstGeom prst="rect">
            <a:avLst/>
          </a:prstGeom>
          <a:noFill/>
          <a:ln/>
        </p:spPr>
        <p:txBody>
          <a:bodyPr wrap="none" lIns="0" tIns="0" rIns="0" bIns="0" rtlCol="0" anchor="t"/>
          <a:lstStyle/>
          <a:p>
            <a:pPr algn="ctr" indent="0" marL="0">
              <a:lnSpc>
                <a:spcPts val="2300"/>
              </a:lnSpc>
              <a:buNone/>
            </a:pPr>
            <a:r>
              <a:rPr lang="en-US" sz="2300" dirty="0">
                <a:solidFill>
                  <a:srgbClr val="FFFFFF"/>
                </a:solidFill>
                <a:latin typeface="Brygada 1918 Semi Bold" pitchFamily="34" charset="0"/>
                <a:ea typeface="Brygada 1918 Semi Bold" pitchFamily="34" charset="-122"/>
                <a:cs typeface="Brygada 1918 Semi Bold" pitchFamily="34" charset="-120"/>
              </a:rPr>
              <a:t>2</a:t>
            </a:r>
            <a:endParaRPr lang="en-US" sz="2300" dirty="0"/>
          </a:p>
        </p:txBody>
      </p:sp>
      <p:sp>
        <p:nvSpPr>
          <p:cNvPr id="15" name="Text 12"/>
          <p:cNvSpPr/>
          <p:nvPr/>
        </p:nvSpPr>
        <p:spPr>
          <a:xfrm>
            <a:off x="2009418" y="5720239"/>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Siglo XX</a:t>
            </a:r>
            <a:endParaRPr lang="en-US" sz="1950" dirty="0"/>
          </a:p>
        </p:txBody>
      </p:sp>
      <p:sp>
        <p:nvSpPr>
          <p:cNvPr id="16" name="Text 13"/>
          <p:cNvSpPr/>
          <p:nvPr/>
        </p:nvSpPr>
        <p:spPr>
          <a:xfrm>
            <a:off x="2009418" y="6149459"/>
            <a:ext cx="6340793"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Consolidación de derechos sociales</a:t>
            </a:r>
            <a:endParaRPr lang="en-US" sz="1550" dirty="0"/>
          </a:p>
        </p:txBody>
      </p:sp>
      <p:sp>
        <p:nvSpPr>
          <p:cNvPr id="17" name="Shape 14"/>
          <p:cNvSpPr/>
          <p:nvPr/>
        </p:nvSpPr>
        <p:spPr>
          <a:xfrm>
            <a:off x="1217414" y="7075646"/>
            <a:ext cx="595313" cy="22860"/>
          </a:xfrm>
          <a:prstGeom prst="roundRect">
            <a:avLst>
              <a:gd name="adj" fmla="val 1302324"/>
            </a:avLst>
          </a:prstGeom>
          <a:solidFill>
            <a:srgbClr val="CE9521"/>
          </a:solidFill>
          <a:ln/>
        </p:spPr>
      </p:sp>
      <p:sp>
        <p:nvSpPr>
          <p:cNvPr id="18" name="Shape 15"/>
          <p:cNvSpPr/>
          <p:nvPr/>
        </p:nvSpPr>
        <p:spPr>
          <a:xfrm>
            <a:off x="793790" y="6863834"/>
            <a:ext cx="446484" cy="446484"/>
          </a:xfrm>
          <a:prstGeom prst="roundRect">
            <a:avLst>
              <a:gd name="adj" fmla="val 66679"/>
            </a:avLst>
          </a:prstGeom>
          <a:solidFill>
            <a:srgbClr val="E8AF3B"/>
          </a:solidFill>
          <a:ln w="7620">
            <a:solidFill>
              <a:srgbClr val="CE9521"/>
            </a:solidFill>
            <a:prstDash val="solid"/>
          </a:ln>
        </p:spPr>
      </p:sp>
      <p:sp>
        <p:nvSpPr>
          <p:cNvPr id="19" name="Text 16"/>
          <p:cNvSpPr/>
          <p:nvPr/>
        </p:nvSpPr>
        <p:spPr>
          <a:xfrm>
            <a:off x="868204" y="6901041"/>
            <a:ext cx="297656" cy="372070"/>
          </a:xfrm>
          <a:prstGeom prst="rect">
            <a:avLst/>
          </a:prstGeom>
          <a:noFill/>
          <a:ln/>
        </p:spPr>
        <p:txBody>
          <a:bodyPr wrap="none" lIns="0" tIns="0" rIns="0" bIns="0" rtlCol="0" anchor="t"/>
          <a:lstStyle/>
          <a:p>
            <a:pPr algn="ctr" indent="0" marL="0">
              <a:lnSpc>
                <a:spcPts val="2300"/>
              </a:lnSpc>
              <a:buNone/>
            </a:pPr>
            <a:r>
              <a:rPr lang="en-US" sz="2300" dirty="0">
                <a:solidFill>
                  <a:srgbClr val="000000"/>
                </a:solidFill>
                <a:latin typeface="Brygada 1918 Semi Bold" pitchFamily="34" charset="0"/>
                <a:ea typeface="Brygada 1918 Semi Bold" pitchFamily="34" charset="-122"/>
                <a:cs typeface="Brygada 1918 Semi Bold" pitchFamily="34" charset="-120"/>
              </a:rPr>
              <a:t>3</a:t>
            </a:r>
            <a:endParaRPr lang="en-US" sz="2300" dirty="0"/>
          </a:p>
        </p:txBody>
      </p:sp>
      <p:sp>
        <p:nvSpPr>
          <p:cNvPr id="20" name="Text 17"/>
          <p:cNvSpPr/>
          <p:nvPr/>
        </p:nvSpPr>
        <p:spPr>
          <a:xfrm>
            <a:off x="2009418" y="6932057"/>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Siglo XXI</a:t>
            </a:r>
            <a:endParaRPr lang="en-US" sz="1950" dirty="0"/>
          </a:p>
        </p:txBody>
      </p:sp>
      <p:sp>
        <p:nvSpPr>
          <p:cNvPr id="21" name="Text 18"/>
          <p:cNvSpPr/>
          <p:nvPr/>
        </p:nvSpPr>
        <p:spPr>
          <a:xfrm>
            <a:off x="2009418" y="7361277"/>
            <a:ext cx="6340793"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Derechos autónomos y especializados</a:t>
            </a:r>
            <a:endParaRPr lang="en-US" sz="15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93790" y="1649016"/>
            <a:ext cx="7556421" cy="1240155"/>
          </a:xfrm>
          <a:prstGeom prst="rect">
            <a:avLst/>
          </a:prstGeom>
          <a:noFill/>
          <a:ln/>
        </p:spPr>
        <p:txBody>
          <a:bodyPr wrap="squar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La Declaración Universal de Derechos Humanos</a:t>
            </a:r>
            <a:endParaRPr lang="en-US" sz="3900" dirty="0"/>
          </a:p>
        </p:txBody>
      </p:sp>
      <p:sp>
        <p:nvSpPr>
          <p:cNvPr id="4" name="Text 1"/>
          <p:cNvSpPr/>
          <p:nvPr/>
        </p:nvSpPr>
        <p:spPr>
          <a:xfrm>
            <a:off x="793790" y="3365421"/>
            <a:ext cx="4340185"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Declaración Universal de los Derechos Humanos es un documento que marca un hito en la historia de los derechos humanos.</a:t>
            </a:r>
            <a:endParaRPr lang="en-US" sz="1550" dirty="0"/>
          </a:p>
        </p:txBody>
      </p:sp>
      <p:sp>
        <p:nvSpPr>
          <p:cNvPr id="5" name="Text 2"/>
          <p:cNvSpPr/>
          <p:nvPr/>
        </p:nvSpPr>
        <p:spPr>
          <a:xfrm>
            <a:off x="793790" y="4496633"/>
            <a:ext cx="4340185" cy="1905238"/>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Elaborada por representantes de todas las regiones del mundo con diferentes antecedentes jurídicos y culturales, la Declaración fue proclamada por la Asamblea General de las Naciones Unidas en París, el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10 de diciembre de 1948</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pic>
        <p:nvPicPr>
          <p:cNvPr id="6" name="Image 1" descr="preencoded.png">    </p:cNvPr>
          <p:cNvPicPr>
            <a:picLocks noChangeAspect="1"/>
          </p:cNvPicPr>
          <p:nvPr/>
        </p:nvPicPr>
        <p:blipFill>
          <a:blip r:embed="rId2"/>
          <a:stretch>
            <a:fillRect/>
          </a:stretch>
        </p:blipFill>
        <p:spPr>
          <a:xfrm>
            <a:off x="5625703" y="3410069"/>
            <a:ext cx="2732008" cy="2886789"/>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93790" y="592098"/>
            <a:ext cx="8028384" cy="496133"/>
          </a:xfrm>
          <a:prstGeom prst="rect">
            <a:avLst/>
          </a:prstGeom>
          <a:noFill/>
          <a:ln/>
        </p:spPr>
        <p:txBody>
          <a:bodyPr wrap="none" lIns="0" tIns="0" rIns="0" bIns="0" rtlCol="0" anchor="t"/>
          <a:lstStyle/>
          <a:p>
            <a:pPr algn="l" indent="0" marL="0">
              <a:lnSpc>
                <a:spcPts val="3900"/>
              </a:lnSpc>
              <a:buNone/>
            </a:pPr>
            <a:r>
              <a:rPr lang="en-US" sz="3100" dirty="0">
                <a:solidFill>
                  <a:srgbClr val="403011"/>
                </a:solidFill>
                <a:latin typeface="Brygada 1918 Semi Bold" pitchFamily="34" charset="0"/>
                <a:ea typeface="Brygada 1918 Semi Bold" pitchFamily="34" charset="-122"/>
                <a:cs typeface="Brygada 1918 Semi Bold" pitchFamily="34" charset="-120"/>
              </a:rPr>
              <a:t>Artículos Fundamentales de la Declaración</a:t>
            </a:r>
            <a:endParaRPr lang="en-US" sz="3100" dirty="0"/>
          </a:p>
        </p:txBody>
      </p:sp>
      <p:sp>
        <p:nvSpPr>
          <p:cNvPr id="3" name="Shape 1"/>
          <p:cNvSpPr/>
          <p:nvPr/>
        </p:nvSpPr>
        <p:spPr>
          <a:xfrm>
            <a:off x="793790" y="1405771"/>
            <a:ext cx="13042821" cy="2143244"/>
          </a:xfrm>
          <a:prstGeom prst="roundRect">
            <a:avLst>
              <a:gd name="adj" fmla="val 11113"/>
            </a:avLst>
          </a:prstGeom>
          <a:solidFill>
            <a:srgbClr val="F6EBD4"/>
          </a:solidFill>
          <a:ln w="22860">
            <a:solidFill>
              <a:srgbClr val="626C3B"/>
            </a:solidFill>
            <a:prstDash val="solid"/>
          </a:ln>
        </p:spPr>
      </p:sp>
      <p:sp>
        <p:nvSpPr>
          <p:cNvPr id="4" name="Text 2"/>
          <p:cNvSpPr/>
          <p:nvPr/>
        </p:nvSpPr>
        <p:spPr>
          <a:xfrm>
            <a:off x="975360" y="1587341"/>
            <a:ext cx="2965252" cy="248007"/>
          </a:xfrm>
          <a:prstGeom prst="rect">
            <a:avLst/>
          </a:prstGeom>
          <a:noFill/>
          <a:ln/>
        </p:spPr>
        <p:txBody>
          <a:bodyPr wrap="none" lIns="0" tIns="0" rIns="0" bIns="0" rtlCol="0" anchor="t"/>
          <a:lstStyle/>
          <a:p>
            <a:pPr algn="l" indent="0" marL="0">
              <a:lnSpc>
                <a:spcPts val="1950"/>
              </a:lnSpc>
              <a:buNone/>
            </a:pPr>
            <a:r>
              <a:rPr lang="en-US" sz="1550" dirty="0">
                <a:solidFill>
                  <a:srgbClr val="403011"/>
                </a:solidFill>
                <a:latin typeface="Brygada 1918 Semi Bold" pitchFamily="34" charset="0"/>
                <a:ea typeface="Brygada 1918 Semi Bold" pitchFamily="34" charset="-122"/>
                <a:cs typeface="Brygada 1918 Semi Bold" pitchFamily="34" charset="-120"/>
              </a:rPr>
              <a:t>Artículo 23 - Derecho al Trabajo</a:t>
            </a:r>
            <a:endParaRPr lang="en-US" sz="1550" dirty="0"/>
          </a:p>
        </p:txBody>
      </p:sp>
      <p:sp>
        <p:nvSpPr>
          <p:cNvPr id="5" name="Text 3"/>
          <p:cNvSpPr/>
          <p:nvPr/>
        </p:nvSpPr>
        <p:spPr>
          <a:xfrm>
            <a:off x="975360" y="1930598"/>
            <a:ext cx="12679680" cy="254079"/>
          </a:xfrm>
          <a:prstGeom prst="rect">
            <a:avLst/>
          </a:prstGeom>
          <a:noFill/>
          <a:ln/>
        </p:spPr>
        <p:txBody>
          <a:bodyPr wrap="none" lIns="0" tIns="0" rIns="0" bIns="0" rtlCol="0" anchor="t"/>
          <a:lstStyle/>
          <a:p>
            <a:pPr algn="l" marL="342900" indent="-342900">
              <a:lnSpc>
                <a:spcPts val="2000"/>
              </a:lnSpc>
              <a:buSzPct val="100000"/>
              <a:buFont typeface="+mj-lt"/>
              <a:buAutoNum type="arabicPeriod" startAt="1"/>
            </a:pPr>
            <a:r>
              <a:rPr lang="en-US" sz="1250" dirty="0">
                <a:solidFill>
                  <a:srgbClr val="403011"/>
                </a:solidFill>
                <a:latin typeface="Brygada 1918" pitchFamily="34" charset="0"/>
                <a:ea typeface="Brygada 1918" pitchFamily="34" charset="-122"/>
                <a:cs typeface="Brygada 1918" pitchFamily="34" charset="-120"/>
              </a:rPr>
              <a:t>Toda persona tiene derecho al trabajo, a la libre elección de su trabajo, a condiciones equitativas y satisfactorias de trabajo y a la protección contra el desempleo.</a:t>
            </a:r>
            <a:endParaRPr lang="en-US" sz="1250" dirty="0"/>
          </a:p>
        </p:txBody>
      </p:sp>
      <p:sp>
        <p:nvSpPr>
          <p:cNvPr id="6" name="Text 4"/>
          <p:cNvSpPr/>
          <p:nvPr/>
        </p:nvSpPr>
        <p:spPr>
          <a:xfrm>
            <a:off x="975360" y="2240161"/>
            <a:ext cx="12679680" cy="254079"/>
          </a:xfrm>
          <a:prstGeom prst="rect">
            <a:avLst/>
          </a:prstGeom>
          <a:noFill/>
          <a:ln/>
        </p:spPr>
        <p:txBody>
          <a:bodyPr wrap="none" lIns="0" tIns="0" rIns="0" bIns="0" rtlCol="0" anchor="t"/>
          <a:lstStyle/>
          <a:p>
            <a:pPr algn="l" marL="342900" indent="-342900">
              <a:lnSpc>
                <a:spcPts val="2000"/>
              </a:lnSpc>
              <a:buSzPct val="100000"/>
              <a:buFont typeface="+mj-lt"/>
              <a:buAutoNum type="arabicPeriod" startAt="2"/>
            </a:pPr>
            <a:r>
              <a:rPr lang="en-US" sz="1250" dirty="0">
                <a:solidFill>
                  <a:srgbClr val="403011"/>
                </a:solidFill>
                <a:latin typeface="Brygada 1918" pitchFamily="34" charset="0"/>
                <a:ea typeface="Brygada 1918" pitchFamily="34" charset="-122"/>
                <a:cs typeface="Brygada 1918" pitchFamily="34" charset="-120"/>
              </a:rPr>
              <a:t>Toda persona tiene derecho, sin discriminación alguna, a igual salario por trabajo igual.</a:t>
            </a:r>
            <a:endParaRPr lang="en-US" sz="1250" dirty="0"/>
          </a:p>
        </p:txBody>
      </p:sp>
      <p:sp>
        <p:nvSpPr>
          <p:cNvPr id="7" name="Text 5"/>
          <p:cNvSpPr/>
          <p:nvPr/>
        </p:nvSpPr>
        <p:spPr>
          <a:xfrm>
            <a:off x="975360" y="2549723"/>
            <a:ext cx="12679680" cy="508159"/>
          </a:xfrm>
          <a:prstGeom prst="rect">
            <a:avLst/>
          </a:prstGeom>
          <a:noFill/>
          <a:ln/>
        </p:spPr>
        <p:txBody>
          <a:bodyPr wrap="square" lIns="0" tIns="0" rIns="0" bIns="0" rtlCol="0" anchor="t"/>
          <a:lstStyle/>
          <a:p>
            <a:pPr algn="l" marL="342900" indent="-342900">
              <a:lnSpc>
                <a:spcPts val="2000"/>
              </a:lnSpc>
              <a:buSzPct val="100000"/>
              <a:buFont typeface="+mj-lt"/>
              <a:buAutoNum type="arabicPeriod" startAt="3"/>
            </a:pPr>
            <a:r>
              <a:rPr lang="en-US" sz="1250" dirty="0">
                <a:solidFill>
                  <a:srgbClr val="403011"/>
                </a:solidFill>
                <a:latin typeface="Brygada 1918" pitchFamily="34" charset="0"/>
                <a:ea typeface="Brygada 1918" pitchFamily="34" charset="-122"/>
                <a:cs typeface="Brygada 1918" pitchFamily="34" charset="-120"/>
              </a:rPr>
              <a:t>Toda persona que trabaja tiene derecho a una remuneración equitativa y satisfactoria, que le asegure, así como a su familia, una existencia conforme a la dignidad humana.</a:t>
            </a:r>
            <a:endParaRPr lang="en-US" sz="1250" dirty="0"/>
          </a:p>
        </p:txBody>
      </p:sp>
      <p:sp>
        <p:nvSpPr>
          <p:cNvPr id="8" name="Text 6"/>
          <p:cNvSpPr/>
          <p:nvPr/>
        </p:nvSpPr>
        <p:spPr>
          <a:xfrm>
            <a:off x="975360" y="3113365"/>
            <a:ext cx="12679680" cy="254079"/>
          </a:xfrm>
          <a:prstGeom prst="rect">
            <a:avLst/>
          </a:prstGeom>
          <a:noFill/>
          <a:ln/>
        </p:spPr>
        <p:txBody>
          <a:bodyPr wrap="none" lIns="0" tIns="0" rIns="0" bIns="0" rtlCol="0" anchor="t"/>
          <a:lstStyle/>
          <a:p>
            <a:pPr algn="l" marL="342900" indent="-342900">
              <a:lnSpc>
                <a:spcPts val="2000"/>
              </a:lnSpc>
              <a:buSzPct val="100000"/>
              <a:buFont typeface="+mj-lt"/>
              <a:buAutoNum type="arabicPeriod" startAt="4"/>
            </a:pPr>
            <a:r>
              <a:rPr lang="en-US" sz="1250" dirty="0">
                <a:solidFill>
                  <a:srgbClr val="403011"/>
                </a:solidFill>
                <a:latin typeface="Brygada 1918" pitchFamily="34" charset="0"/>
                <a:ea typeface="Brygada 1918" pitchFamily="34" charset="-122"/>
                <a:cs typeface="Brygada 1918" pitchFamily="34" charset="-120"/>
              </a:rPr>
              <a:t>Toda persona tiene derecho a fundar sindicatos y a sindicarse para la defensa de sus intereses.</a:t>
            </a:r>
            <a:endParaRPr lang="en-US" sz="1250" dirty="0"/>
          </a:p>
        </p:txBody>
      </p:sp>
      <p:sp>
        <p:nvSpPr>
          <p:cNvPr id="9" name="Shape 7"/>
          <p:cNvSpPr/>
          <p:nvPr/>
        </p:nvSpPr>
        <p:spPr>
          <a:xfrm>
            <a:off x="793790" y="3727609"/>
            <a:ext cx="13042821" cy="1817965"/>
          </a:xfrm>
          <a:prstGeom prst="roundRect">
            <a:avLst>
              <a:gd name="adj" fmla="val 13101"/>
            </a:avLst>
          </a:prstGeom>
          <a:solidFill>
            <a:srgbClr val="F6EBD4"/>
          </a:solidFill>
          <a:ln w="22860">
            <a:solidFill>
              <a:srgbClr val="626C3B"/>
            </a:solidFill>
            <a:prstDash val="solid"/>
          </a:ln>
        </p:spPr>
      </p:sp>
      <p:sp>
        <p:nvSpPr>
          <p:cNvPr id="10" name="Text 8"/>
          <p:cNvSpPr/>
          <p:nvPr/>
        </p:nvSpPr>
        <p:spPr>
          <a:xfrm>
            <a:off x="975360" y="3909179"/>
            <a:ext cx="3407331" cy="248007"/>
          </a:xfrm>
          <a:prstGeom prst="rect">
            <a:avLst/>
          </a:prstGeom>
          <a:noFill/>
          <a:ln/>
        </p:spPr>
        <p:txBody>
          <a:bodyPr wrap="none" lIns="0" tIns="0" rIns="0" bIns="0" rtlCol="0" anchor="t"/>
          <a:lstStyle/>
          <a:p>
            <a:pPr algn="l" indent="0" marL="0">
              <a:lnSpc>
                <a:spcPts val="1950"/>
              </a:lnSpc>
              <a:buNone/>
            </a:pPr>
            <a:r>
              <a:rPr lang="en-US" sz="1550" u="sng" dirty="0">
                <a:solidFill>
                  <a:srgbClr val="626C3B"/>
                </a:solidFill>
                <a:latin typeface="Brygada 1918 Semi Bold" pitchFamily="34" charset="0"/>
                <a:ea typeface="Brygada 1918 Semi Bold" pitchFamily="34" charset="-122"/>
                <a:cs typeface="Brygada 1918 Semi Bold" pitchFamily="34" charset="-120"/>
                <a:hlinkClick r:id="rId1" invalidUrl="" action="" tgtFrame="" tooltip="" history="1" highlightClick="0" endSnd="0">
                  <a:extLst>
                    <a:ext uri="{A12FA001-AC4F-418D-AE19-62706E023703}">
                      <ahyp:hlinkClr xmlns:ahyp="http://schemas.microsoft.com/office/drawing/2018/hyperlinkcolor" val="tx"/>
                    </a:ext>
                  </a:extLst>
                </a:hlinkClick>
              </a:rPr>
              <a:t>Artículo 25</a:t>
            </a:r>
            <a:pPr algn="l" indent="0" marL="0">
              <a:lnSpc>
                <a:spcPts val="1950"/>
              </a:lnSpc>
              <a:buNone/>
            </a:pPr>
            <a:r>
              <a:rPr lang="en-US" sz="1550" dirty="0">
                <a:solidFill>
                  <a:srgbClr val="403011"/>
                </a:solidFill>
                <a:latin typeface="Brygada 1918 Semi Bold" pitchFamily="34" charset="0"/>
                <a:ea typeface="Brygada 1918 Semi Bold" pitchFamily="34" charset="-122"/>
                <a:cs typeface="Brygada 1918 Semi Bold" pitchFamily="34" charset="-120"/>
              </a:rPr>
              <a:t> - Nivel de Vida Adecuado</a:t>
            </a:r>
            <a:endParaRPr lang="en-US" sz="1550" dirty="0"/>
          </a:p>
        </p:txBody>
      </p:sp>
      <p:sp>
        <p:nvSpPr>
          <p:cNvPr id="11" name="Text 9"/>
          <p:cNvSpPr/>
          <p:nvPr/>
        </p:nvSpPr>
        <p:spPr>
          <a:xfrm>
            <a:off x="975360" y="4252436"/>
            <a:ext cx="12679680" cy="762238"/>
          </a:xfrm>
          <a:prstGeom prst="rect">
            <a:avLst/>
          </a:prstGeom>
          <a:noFill/>
          <a:ln/>
        </p:spPr>
        <p:txBody>
          <a:bodyPr wrap="square" lIns="0" tIns="0" rIns="0" bIns="0" rtlCol="0" anchor="t"/>
          <a:lstStyle/>
          <a:p>
            <a:pPr algn="l" indent="0" marL="0">
              <a:lnSpc>
                <a:spcPts val="2000"/>
              </a:lnSpc>
              <a:buNone/>
            </a:pPr>
            <a:r>
              <a:rPr lang="en-US" sz="1250" dirty="0">
                <a:solidFill>
                  <a:srgbClr val="403011"/>
                </a:solidFill>
                <a:latin typeface="Brygada 1918" pitchFamily="34" charset="0"/>
                <a:ea typeface="Brygada 1918" pitchFamily="34" charset="-122"/>
                <a:cs typeface="Brygada 1918" pitchFamily="34" charset="-120"/>
              </a:rPr>
              <a:t>Toda persona tiene derecho a un nivel de vida adecuado que le asegure, así como a su familia, la salud y el bienestar, y en especial la alimentación, el vestido, la vivienda, la asistencia médica y los servicios sociales necesarios; tiene asimismo derecho a los seguros en caso de desempleo, enfermedad, invalidez, viudez, vejez u otros casos de pérdida de sus medios de subsistencia.</a:t>
            </a:r>
            <a:endParaRPr lang="en-US" sz="1250" dirty="0"/>
          </a:p>
        </p:txBody>
      </p:sp>
      <p:sp>
        <p:nvSpPr>
          <p:cNvPr id="12" name="Text 10"/>
          <p:cNvSpPr/>
          <p:nvPr/>
        </p:nvSpPr>
        <p:spPr>
          <a:xfrm>
            <a:off x="975360" y="5109924"/>
            <a:ext cx="12679680" cy="254079"/>
          </a:xfrm>
          <a:prstGeom prst="rect">
            <a:avLst/>
          </a:prstGeom>
          <a:noFill/>
          <a:ln/>
        </p:spPr>
        <p:txBody>
          <a:bodyPr wrap="none" lIns="0" tIns="0" rIns="0" bIns="0" rtlCol="0" anchor="t"/>
          <a:lstStyle/>
          <a:p>
            <a:pPr algn="l" indent="0" marL="0">
              <a:lnSpc>
                <a:spcPts val="2000"/>
              </a:lnSpc>
              <a:buNone/>
            </a:pPr>
            <a:r>
              <a:rPr lang="en-US" sz="1250" dirty="0">
                <a:solidFill>
                  <a:srgbClr val="403011"/>
                </a:solidFill>
                <a:latin typeface="Brygada 1918" pitchFamily="34" charset="0"/>
                <a:ea typeface="Brygada 1918" pitchFamily="34" charset="-122"/>
                <a:cs typeface="Brygada 1918" pitchFamily="34" charset="-120"/>
              </a:rPr>
              <a:t>La maternidad y la infancia tienen derecho a cuidados y asistencia especiales. Todos los niños tienen derecho a igual protección social.</a:t>
            </a:r>
            <a:endParaRPr lang="en-US" sz="1250" dirty="0"/>
          </a:p>
        </p:txBody>
      </p:sp>
      <p:sp>
        <p:nvSpPr>
          <p:cNvPr id="13" name="Shape 11"/>
          <p:cNvSpPr/>
          <p:nvPr/>
        </p:nvSpPr>
        <p:spPr>
          <a:xfrm>
            <a:off x="793790" y="5724168"/>
            <a:ext cx="13042821" cy="1913215"/>
          </a:xfrm>
          <a:prstGeom prst="roundRect">
            <a:avLst>
              <a:gd name="adj" fmla="val 12449"/>
            </a:avLst>
          </a:prstGeom>
          <a:solidFill>
            <a:srgbClr val="F6EBD4"/>
          </a:solidFill>
          <a:ln w="22860">
            <a:solidFill>
              <a:srgbClr val="626C3B"/>
            </a:solidFill>
            <a:prstDash val="solid"/>
          </a:ln>
        </p:spPr>
      </p:sp>
      <p:sp>
        <p:nvSpPr>
          <p:cNvPr id="14" name="Text 12"/>
          <p:cNvSpPr/>
          <p:nvPr/>
        </p:nvSpPr>
        <p:spPr>
          <a:xfrm>
            <a:off x="975360" y="5905738"/>
            <a:ext cx="3382804" cy="248007"/>
          </a:xfrm>
          <a:prstGeom prst="rect">
            <a:avLst/>
          </a:prstGeom>
          <a:noFill/>
          <a:ln/>
        </p:spPr>
        <p:txBody>
          <a:bodyPr wrap="none" lIns="0" tIns="0" rIns="0" bIns="0" rtlCol="0" anchor="t"/>
          <a:lstStyle/>
          <a:p>
            <a:pPr algn="l" indent="0" marL="0">
              <a:lnSpc>
                <a:spcPts val="1950"/>
              </a:lnSpc>
              <a:buNone/>
            </a:pPr>
            <a:r>
              <a:rPr lang="en-US" sz="1550" dirty="0">
                <a:solidFill>
                  <a:srgbClr val="403011"/>
                </a:solidFill>
                <a:latin typeface="Brygada 1918 Semi Bold" pitchFamily="34" charset="0"/>
                <a:ea typeface="Brygada 1918 Semi Bold" pitchFamily="34" charset="-122"/>
                <a:cs typeface="Brygada 1918 Semi Bold" pitchFamily="34" charset="-120"/>
              </a:rPr>
              <a:t>Artículo 26 - Derecho a la Educación</a:t>
            </a:r>
            <a:endParaRPr lang="en-US" sz="1550" dirty="0"/>
          </a:p>
        </p:txBody>
      </p:sp>
      <p:sp>
        <p:nvSpPr>
          <p:cNvPr id="15" name="Text 13"/>
          <p:cNvSpPr/>
          <p:nvPr/>
        </p:nvSpPr>
        <p:spPr>
          <a:xfrm>
            <a:off x="975360" y="6248995"/>
            <a:ext cx="12679680" cy="508159"/>
          </a:xfrm>
          <a:prstGeom prst="rect">
            <a:avLst/>
          </a:prstGeom>
          <a:noFill/>
          <a:ln/>
        </p:spPr>
        <p:txBody>
          <a:bodyPr wrap="square" lIns="0" tIns="0" rIns="0" bIns="0" rtlCol="0" anchor="t"/>
          <a:lstStyle/>
          <a:p>
            <a:pPr algn="l" indent="0" marL="0">
              <a:lnSpc>
                <a:spcPts val="2000"/>
              </a:lnSpc>
              <a:buNone/>
            </a:pPr>
            <a:r>
              <a:rPr lang="en-US" sz="1250" dirty="0">
                <a:solidFill>
                  <a:srgbClr val="403011"/>
                </a:solidFill>
                <a:latin typeface="Brygada 1918" pitchFamily="34" charset="0"/>
                <a:ea typeface="Brygada 1918" pitchFamily="34" charset="-122"/>
                <a:cs typeface="Brygada 1918" pitchFamily="34" charset="-120"/>
              </a:rPr>
              <a:t>Toda persona tiene derecho a la educación. La educación debe ser gratuita, al menos en lo concerniente a la instrucción elemental y fundamental. La instrucción elemental será obligatoria.</a:t>
            </a:r>
            <a:endParaRPr lang="en-US" sz="1250" dirty="0"/>
          </a:p>
        </p:txBody>
      </p:sp>
      <p:sp>
        <p:nvSpPr>
          <p:cNvPr id="16" name="Text 14"/>
          <p:cNvSpPr/>
          <p:nvPr/>
        </p:nvSpPr>
        <p:spPr>
          <a:xfrm>
            <a:off x="975360" y="6852404"/>
            <a:ext cx="12679680" cy="254079"/>
          </a:xfrm>
          <a:prstGeom prst="rect">
            <a:avLst/>
          </a:prstGeom>
          <a:noFill/>
          <a:ln/>
        </p:spPr>
        <p:txBody>
          <a:bodyPr wrap="none" lIns="0" tIns="0" rIns="0" bIns="0" rtlCol="0" anchor="t"/>
          <a:lstStyle/>
          <a:p>
            <a:pPr algn="l" indent="0" marL="0">
              <a:lnSpc>
                <a:spcPts val="2000"/>
              </a:lnSpc>
              <a:buNone/>
            </a:pPr>
            <a:r>
              <a:rPr lang="en-US" sz="1250" dirty="0">
                <a:solidFill>
                  <a:srgbClr val="403011"/>
                </a:solidFill>
                <a:latin typeface="Brygada 1918" pitchFamily="34" charset="0"/>
                <a:ea typeface="Brygada 1918" pitchFamily="34" charset="-122"/>
                <a:cs typeface="Brygada 1918" pitchFamily="34" charset="-120"/>
              </a:rPr>
              <a:t>La educación tendrá por objeto el pleno desarrollo de la personalidad humana y el fortalecimiento del respeto a los derechos humanos y a las libertades fundamentales.</a:t>
            </a:r>
            <a:endParaRPr lang="en-US" sz="1250" dirty="0"/>
          </a:p>
        </p:txBody>
      </p:sp>
      <p:sp>
        <p:nvSpPr>
          <p:cNvPr id="17" name="Text 15"/>
          <p:cNvSpPr/>
          <p:nvPr/>
        </p:nvSpPr>
        <p:spPr>
          <a:xfrm>
            <a:off x="975360" y="7201733"/>
            <a:ext cx="12679680" cy="254079"/>
          </a:xfrm>
          <a:prstGeom prst="rect">
            <a:avLst/>
          </a:prstGeom>
          <a:noFill/>
          <a:ln/>
        </p:spPr>
        <p:txBody>
          <a:bodyPr wrap="none" lIns="0" tIns="0" rIns="0" bIns="0" rtlCol="0" anchor="t"/>
          <a:lstStyle/>
          <a:p>
            <a:pPr algn="l" indent="0" marL="0">
              <a:lnSpc>
                <a:spcPts val="2000"/>
              </a:lnSpc>
              <a:buNone/>
            </a:pPr>
            <a:r>
              <a:rPr lang="en-US" sz="1250" dirty="0">
                <a:solidFill>
                  <a:srgbClr val="403011"/>
                </a:solidFill>
                <a:latin typeface="Brygada 1918" pitchFamily="34" charset="0"/>
                <a:ea typeface="Brygada 1918" pitchFamily="34" charset="-122"/>
                <a:cs typeface="Brygada 1918" pitchFamily="34" charset="-120"/>
              </a:rPr>
              <a:t>Los padres tendrán derecho preferente a escoger el tipo de educación que habrá de darse a sus hijos.</a:t>
            </a:r>
            <a:endParaRPr lang="en-US" sz="12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4630400" cy="2604849"/>
          </a:xfrm>
          <a:prstGeom prst="rect">
            <a:avLst/>
          </a:prstGeom>
        </p:spPr>
      </p:pic>
      <p:sp>
        <p:nvSpPr>
          <p:cNvPr id="3" name="Text 0"/>
          <p:cNvSpPr/>
          <p:nvPr/>
        </p:nvSpPr>
        <p:spPr>
          <a:xfrm>
            <a:off x="793790" y="3605213"/>
            <a:ext cx="7745730"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Política Pública y Gestión Pública</a:t>
            </a:r>
            <a:endParaRPr lang="en-US" sz="3900" dirty="0"/>
          </a:p>
        </p:txBody>
      </p:sp>
      <p:sp>
        <p:nvSpPr>
          <p:cNvPr id="4" name="Text 1"/>
          <p:cNvSpPr/>
          <p:nvPr/>
        </p:nvSpPr>
        <p:spPr>
          <a:xfrm>
            <a:off x="793790" y="4522946"/>
            <a:ext cx="7547015" cy="496133"/>
          </a:xfrm>
          <a:prstGeom prst="rect">
            <a:avLst/>
          </a:prstGeom>
          <a:noFill/>
          <a:ln/>
        </p:spPr>
        <p:txBody>
          <a:bodyPr wrap="none" lIns="0" tIns="0" rIns="0" bIns="0" rtlCol="0" anchor="t"/>
          <a:lstStyle/>
          <a:p>
            <a:pPr algn="l" indent="0" marL="0">
              <a:lnSpc>
                <a:spcPts val="3900"/>
              </a:lnSpc>
              <a:buNone/>
            </a:pPr>
            <a:r>
              <a:rPr lang="en-US" sz="3100" dirty="0">
                <a:solidFill>
                  <a:srgbClr val="403011"/>
                </a:solidFill>
                <a:latin typeface="Brygada 1918 Semi Bold" pitchFamily="34" charset="0"/>
                <a:ea typeface="Brygada 1918 Semi Bold" pitchFamily="34" charset="-122"/>
                <a:cs typeface="Brygada 1918 Semi Bold" pitchFamily="34" charset="-120"/>
              </a:rPr>
              <a:t>Dos enfoques para la toma de decisiones</a:t>
            </a:r>
            <a:endParaRPr lang="en-US" sz="3100" dirty="0"/>
          </a:p>
        </p:txBody>
      </p:sp>
      <p:sp>
        <p:nvSpPr>
          <p:cNvPr id="5" name="Text 2"/>
          <p:cNvSpPr/>
          <p:nvPr/>
        </p:nvSpPr>
        <p:spPr>
          <a:xfrm>
            <a:off x="793790" y="5316736"/>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En el sector público se manejan conceptos similares entre sí, pero que corresponden a enfoques diferentes. Es el caso de los términos "política pública" y "gestión pública" – íntimamente relacionados, pero no significan lo mismo.</a:t>
            </a:r>
            <a:endParaRPr lang="en-US" sz="1550" dirty="0"/>
          </a:p>
        </p:txBody>
      </p:sp>
      <p:sp>
        <p:nvSpPr>
          <p:cNvPr id="6" name="Text 3"/>
          <p:cNvSpPr/>
          <p:nvPr/>
        </p:nvSpPr>
        <p:spPr>
          <a:xfrm>
            <a:off x="793790" y="6249472"/>
            <a:ext cx="10577751" cy="855821"/>
          </a:xfrm>
          <a:prstGeom prst="rect">
            <a:avLst/>
          </a:prstGeom>
          <a:noFill/>
          <a:ln/>
        </p:spPr>
        <p:txBody>
          <a:bodyPr wrap="none" lIns="0" tIns="0" rIns="0" bIns="0" rtlCol="0" anchor="t"/>
          <a:lstStyle/>
          <a:p>
            <a:pPr algn="l" indent="0" marL="0">
              <a:lnSpc>
                <a:spcPts val="6700"/>
              </a:lnSpc>
              <a:buNone/>
            </a:pPr>
            <a:r>
              <a:rPr lang="en-US" sz="5350" dirty="0">
                <a:solidFill>
                  <a:srgbClr val="403011"/>
                </a:solidFill>
                <a:latin typeface="Brygada 1918 Semi Bold" pitchFamily="34" charset="0"/>
                <a:ea typeface="Brygada 1918 Semi Bold" pitchFamily="34" charset="-122"/>
                <a:cs typeface="Brygada 1918 Semi Bold" pitchFamily="34" charset="-120"/>
              </a:rPr>
              <a:t>Dos caras de una misma moneda</a:t>
            </a:r>
            <a:endParaRPr lang="en-US" sz="5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793790" y="1667828"/>
            <a:ext cx="11921728"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Diferencias entre Política Pública y Gestión Pública</a:t>
            </a:r>
            <a:endParaRPr lang="en-US" sz="3900" dirty="0"/>
          </a:p>
        </p:txBody>
      </p:sp>
      <p:sp>
        <p:nvSpPr>
          <p:cNvPr id="3" name="Shape 1"/>
          <p:cNvSpPr/>
          <p:nvPr/>
        </p:nvSpPr>
        <p:spPr>
          <a:xfrm>
            <a:off x="793790" y="2684740"/>
            <a:ext cx="13042821" cy="3876913"/>
          </a:xfrm>
          <a:prstGeom prst="roundRect">
            <a:avLst>
              <a:gd name="adj" fmla="val 7679"/>
            </a:avLst>
          </a:prstGeom>
          <a:noFill/>
          <a:ln w="7620">
            <a:solidFill>
              <a:srgbClr val="000000">
                <a:alpha val="8000"/>
              </a:srgbClr>
            </a:solidFill>
            <a:prstDash val="solid"/>
          </a:ln>
        </p:spPr>
      </p:sp>
      <p:sp>
        <p:nvSpPr>
          <p:cNvPr id="4" name="Shape 2"/>
          <p:cNvSpPr/>
          <p:nvPr/>
        </p:nvSpPr>
        <p:spPr>
          <a:xfrm>
            <a:off x="801410" y="2692360"/>
            <a:ext cx="13027581" cy="625435"/>
          </a:xfrm>
          <a:prstGeom prst="rect">
            <a:avLst/>
          </a:prstGeom>
          <a:solidFill>
            <a:srgbClr val="FFFFFF">
              <a:alpha val="4000"/>
            </a:srgbClr>
          </a:solidFill>
          <a:ln/>
        </p:spPr>
      </p:sp>
      <p:sp>
        <p:nvSpPr>
          <p:cNvPr id="5" name="Text 3"/>
          <p:cNvSpPr/>
          <p:nvPr/>
        </p:nvSpPr>
        <p:spPr>
          <a:xfrm>
            <a:off x="999768" y="2819043"/>
            <a:ext cx="2977039" cy="372070"/>
          </a:xfrm>
          <a:prstGeom prst="rect">
            <a:avLst/>
          </a:prstGeom>
          <a:noFill/>
          <a:ln/>
        </p:spPr>
        <p:txBody>
          <a:bodyPr wrap="none" lIns="0" tIns="0" rIns="0" bIns="0" rtlCol="0" anchor="t"/>
          <a:lstStyle/>
          <a:p>
            <a:pPr algn="l" indent="0" marL="0">
              <a:lnSpc>
                <a:spcPts val="2900"/>
              </a:lnSpc>
              <a:buNone/>
            </a:pPr>
            <a:r>
              <a:rPr lang="en-US" sz="2300" dirty="0">
                <a:solidFill>
                  <a:srgbClr val="626C3B"/>
                </a:solidFill>
                <a:latin typeface="Brygada 1918 Semi Bold" pitchFamily="34" charset="0"/>
                <a:ea typeface="Brygada 1918 Semi Bold" pitchFamily="34" charset="-122"/>
                <a:cs typeface="Brygada 1918 Semi Bold" pitchFamily="34" charset="-120"/>
              </a:rPr>
              <a:t>Política Pública</a:t>
            </a:r>
            <a:endParaRPr lang="en-US" sz="2300" dirty="0"/>
          </a:p>
        </p:txBody>
      </p:sp>
      <p:sp>
        <p:nvSpPr>
          <p:cNvPr id="6" name="Text 4"/>
          <p:cNvSpPr/>
          <p:nvPr/>
        </p:nvSpPr>
        <p:spPr>
          <a:xfrm>
            <a:off x="7517368" y="2819043"/>
            <a:ext cx="2977039" cy="372070"/>
          </a:xfrm>
          <a:prstGeom prst="rect">
            <a:avLst/>
          </a:prstGeom>
          <a:noFill/>
          <a:ln/>
        </p:spPr>
        <p:txBody>
          <a:bodyPr wrap="none" lIns="0" tIns="0" rIns="0" bIns="0" rtlCol="0" anchor="t"/>
          <a:lstStyle/>
          <a:p>
            <a:pPr algn="l" indent="0" marL="0">
              <a:lnSpc>
                <a:spcPts val="2900"/>
              </a:lnSpc>
              <a:buNone/>
            </a:pPr>
            <a:r>
              <a:rPr lang="en-US" sz="2300" dirty="0">
                <a:solidFill>
                  <a:srgbClr val="83792E"/>
                </a:solidFill>
                <a:latin typeface="Brygada 1918 Semi Bold" pitchFamily="34" charset="0"/>
                <a:ea typeface="Brygada 1918 Semi Bold" pitchFamily="34" charset="-122"/>
                <a:cs typeface="Brygada 1918 Semi Bold" pitchFamily="34" charset="-120"/>
              </a:rPr>
              <a:t>Gestión Pública</a:t>
            </a:r>
            <a:endParaRPr lang="en-US" sz="2300" dirty="0"/>
          </a:p>
        </p:txBody>
      </p:sp>
      <p:sp>
        <p:nvSpPr>
          <p:cNvPr id="7" name="Shape 5"/>
          <p:cNvSpPr/>
          <p:nvPr/>
        </p:nvSpPr>
        <p:spPr>
          <a:xfrm>
            <a:off x="801410" y="3317796"/>
            <a:ext cx="13027581" cy="570905"/>
          </a:xfrm>
          <a:prstGeom prst="rect">
            <a:avLst/>
          </a:prstGeom>
          <a:solidFill>
            <a:srgbClr val="000000">
              <a:alpha val="4000"/>
            </a:srgbClr>
          </a:solidFill>
          <a:ln/>
        </p:spPr>
      </p:sp>
      <p:sp>
        <p:nvSpPr>
          <p:cNvPr id="8" name="Text 6"/>
          <p:cNvSpPr/>
          <p:nvPr/>
        </p:nvSpPr>
        <p:spPr>
          <a:xfrm>
            <a:off x="999768" y="3444478"/>
            <a:ext cx="6113264" cy="317540"/>
          </a:xfrm>
          <a:prstGeom prst="rect">
            <a:avLst/>
          </a:prstGeom>
          <a:noFill/>
          <a:ln/>
        </p:spPr>
        <p:txBody>
          <a:bodyPr wrap="non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ESTRATEGIA</a:t>
            </a:r>
            <a:endParaRPr lang="en-US" sz="1550" dirty="0"/>
          </a:p>
        </p:txBody>
      </p:sp>
      <p:sp>
        <p:nvSpPr>
          <p:cNvPr id="9" name="Text 7"/>
          <p:cNvSpPr/>
          <p:nvPr/>
        </p:nvSpPr>
        <p:spPr>
          <a:xfrm>
            <a:off x="7517368" y="3444478"/>
            <a:ext cx="6113264" cy="317540"/>
          </a:xfrm>
          <a:prstGeom prst="rect">
            <a:avLst/>
          </a:prstGeom>
          <a:noFill/>
          <a:ln/>
        </p:spPr>
        <p:txBody>
          <a:bodyPr wrap="non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OPERACIÓN</a:t>
            </a:r>
            <a:endParaRPr lang="en-US" sz="1550" dirty="0"/>
          </a:p>
        </p:txBody>
      </p:sp>
      <p:sp>
        <p:nvSpPr>
          <p:cNvPr id="10" name="Shape 8"/>
          <p:cNvSpPr/>
          <p:nvPr/>
        </p:nvSpPr>
        <p:spPr>
          <a:xfrm>
            <a:off x="801410" y="3888700"/>
            <a:ext cx="13027581" cy="888444"/>
          </a:xfrm>
          <a:prstGeom prst="rect">
            <a:avLst/>
          </a:prstGeom>
          <a:solidFill>
            <a:srgbClr val="FFFFFF">
              <a:alpha val="4000"/>
            </a:srgbClr>
          </a:solidFill>
          <a:ln/>
        </p:spPr>
      </p:sp>
      <p:sp>
        <p:nvSpPr>
          <p:cNvPr id="11" name="Text 9"/>
          <p:cNvSpPr/>
          <p:nvPr/>
        </p:nvSpPr>
        <p:spPr>
          <a:xfrm>
            <a:off x="999768" y="4015383"/>
            <a:ext cx="6113264"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Define el rumbo del Estado – Objetivos y metas</a:t>
            </a:r>
            <a:endParaRPr lang="en-US" sz="1550" dirty="0"/>
          </a:p>
        </p:txBody>
      </p:sp>
      <p:sp>
        <p:nvSpPr>
          <p:cNvPr id="12" name="Text 10"/>
          <p:cNvSpPr/>
          <p:nvPr/>
        </p:nvSpPr>
        <p:spPr>
          <a:xfrm>
            <a:off x="7517368" y="4015383"/>
            <a:ext cx="61132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Administra los recursos del Estado – Para cumplir con los objetivos</a:t>
            </a:r>
            <a:endParaRPr lang="en-US" sz="1550" dirty="0"/>
          </a:p>
        </p:txBody>
      </p:sp>
      <p:sp>
        <p:nvSpPr>
          <p:cNvPr id="13" name="Shape 11"/>
          <p:cNvSpPr/>
          <p:nvPr/>
        </p:nvSpPr>
        <p:spPr>
          <a:xfrm>
            <a:off x="801410" y="4777145"/>
            <a:ext cx="13027581" cy="888444"/>
          </a:xfrm>
          <a:prstGeom prst="rect">
            <a:avLst/>
          </a:prstGeom>
          <a:solidFill>
            <a:srgbClr val="000000">
              <a:alpha val="4000"/>
            </a:srgbClr>
          </a:solidFill>
          <a:ln/>
        </p:spPr>
      </p:sp>
      <p:sp>
        <p:nvSpPr>
          <p:cNvPr id="14" name="Text 12"/>
          <p:cNvSpPr/>
          <p:nvPr/>
        </p:nvSpPr>
        <p:spPr>
          <a:xfrm>
            <a:off x="999768" y="4903827"/>
            <a:ext cx="6113264" cy="63507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Responde al ¿QUÉ?</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¿Qué hace el Estado para resolver los problemas públicos?</a:t>
            </a:r>
            <a:endParaRPr lang="en-US" sz="1550" dirty="0"/>
          </a:p>
        </p:txBody>
      </p:sp>
      <p:sp>
        <p:nvSpPr>
          <p:cNvPr id="15" name="Text 13"/>
          <p:cNvSpPr/>
          <p:nvPr/>
        </p:nvSpPr>
        <p:spPr>
          <a:xfrm>
            <a:off x="7517368" y="4903827"/>
            <a:ext cx="6113264" cy="63507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Responde al ¿CÓMO?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¿Cómo el Estado ejecuta las políticas para resolver los problemas?</a:t>
            </a:r>
            <a:endParaRPr lang="en-US" sz="1550" dirty="0"/>
          </a:p>
        </p:txBody>
      </p:sp>
      <p:sp>
        <p:nvSpPr>
          <p:cNvPr id="16" name="Shape 14"/>
          <p:cNvSpPr/>
          <p:nvPr/>
        </p:nvSpPr>
        <p:spPr>
          <a:xfrm>
            <a:off x="801410" y="5665589"/>
            <a:ext cx="13027581" cy="888444"/>
          </a:xfrm>
          <a:prstGeom prst="rect">
            <a:avLst/>
          </a:prstGeom>
          <a:solidFill>
            <a:srgbClr val="FFFFFF">
              <a:alpha val="4000"/>
            </a:srgbClr>
          </a:solidFill>
          <a:ln/>
        </p:spPr>
      </p:sp>
      <p:sp>
        <p:nvSpPr>
          <p:cNvPr id="17" name="Text 15"/>
          <p:cNvSpPr/>
          <p:nvPr/>
        </p:nvSpPr>
        <p:spPr>
          <a:xfrm>
            <a:off x="999768" y="5792272"/>
            <a:ext cx="61132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Implica gran conocimiento del problema y alta capacidad de negociación entre actores políticos y ciudadanía</a:t>
            </a:r>
            <a:endParaRPr lang="en-US" sz="1550" dirty="0"/>
          </a:p>
        </p:txBody>
      </p:sp>
      <p:sp>
        <p:nvSpPr>
          <p:cNvPr id="18" name="Text 16"/>
          <p:cNvSpPr/>
          <p:nvPr/>
        </p:nvSpPr>
        <p:spPr>
          <a:xfrm>
            <a:off x="7517368" y="5792272"/>
            <a:ext cx="61132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Implica gran conocimiento de la infraestructura estatal y alta capacidad para gestionar recursos</a:t>
            </a:r>
            <a:endParaRPr lang="en-US" sz="15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760720" cy="8229600"/>
          </a:xfrm>
          <a:prstGeom prst="rect">
            <a:avLst/>
          </a:prstGeom>
        </p:spPr>
      </p:pic>
      <p:sp>
        <p:nvSpPr>
          <p:cNvPr id="3" name="Text 0"/>
          <p:cNvSpPr/>
          <p:nvPr/>
        </p:nvSpPr>
        <p:spPr>
          <a:xfrm>
            <a:off x="6280190" y="1557218"/>
            <a:ext cx="6858595"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Definición de Política Pública</a:t>
            </a:r>
            <a:endParaRPr lang="en-US" sz="3900" dirty="0"/>
          </a:p>
        </p:txBody>
      </p:sp>
      <p:sp>
        <p:nvSpPr>
          <p:cNvPr id="4" name="Text 1"/>
          <p:cNvSpPr/>
          <p:nvPr/>
        </p:nvSpPr>
        <p:spPr>
          <a:xfrm>
            <a:off x="6577846" y="2698194"/>
            <a:ext cx="7258764"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Política pública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"es todo lo que los gobiernos deciden hacer o no hacer"</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esta es una de las definiciones más difundidas del término y le pertenece a Thomas Dye, autor de "Entendiendo las políticas públicas" (2008).</a:t>
            </a:r>
            <a:endParaRPr lang="en-US" sz="1550" dirty="0"/>
          </a:p>
        </p:txBody>
      </p:sp>
      <p:sp>
        <p:nvSpPr>
          <p:cNvPr id="5" name="Shape 2"/>
          <p:cNvSpPr/>
          <p:nvPr/>
        </p:nvSpPr>
        <p:spPr>
          <a:xfrm>
            <a:off x="6280190" y="2474952"/>
            <a:ext cx="22860" cy="1399103"/>
          </a:xfrm>
          <a:prstGeom prst="rect">
            <a:avLst/>
          </a:prstGeom>
          <a:solidFill>
            <a:srgbClr val="626C3B"/>
          </a:solidFill>
          <a:ln/>
        </p:spPr>
      </p:sp>
      <p:sp>
        <p:nvSpPr>
          <p:cNvPr id="6" name="Text 3"/>
          <p:cNvSpPr/>
          <p:nvPr/>
        </p:nvSpPr>
        <p:spPr>
          <a:xfrm>
            <a:off x="6280190" y="4097298"/>
            <a:ext cx="75564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En efecto, las políticas públicas remiten a las acciones -o inacciones- de los gobiernos,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que están dirigidas a la solución de problemas de la colectividad.</a:t>
            </a:r>
            <a:endParaRPr lang="en-US" sz="1550" dirty="0"/>
          </a:p>
        </p:txBody>
      </p:sp>
      <p:sp>
        <p:nvSpPr>
          <p:cNvPr id="7" name="Text 4"/>
          <p:cNvSpPr/>
          <p:nvPr/>
        </p:nvSpPr>
        <p:spPr>
          <a:xfrm>
            <a:off x="6577846" y="5178862"/>
            <a:ext cx="7258764"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Como señala Manuel Tamayo Sáez (1997): "Las políticas públicas son el conjunto de objetivos, decisiones y acciones que lleva a cabo un gobierno para solucionar los problemas que en un momento determinado los ciudadanos y el propio gobierno consideran prioritarios".</a:t>
            </a:r>
            <a:endParaRPr lang="en-US" sz="1550" dirty="0"/>
          </a:p>
        </p:txBody>
      </p:sp>
      <p:sp>
        <p:nvSpPr>
          <p:cNvPr id="8" name="Shape 5"/>
          <p:cNvSpPr/>
          <p:nvPr/>
        </p:nvSpPr>
        <p:spPr>
          <a:xfrm>
            <a:off x="6280190" y="4955619"/>
            <a:ext cx="22860" cy="1716643"/>
          </a:xfrm>
          <a:prstGeom prst="rect">
            <a:avLst/>
          </a:prstGeom>
          <a:solidFill>
            <a:srgbClr val="626C3B"/>
          </a:solidFill>
          <a:ln/>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869680" y="0"/>
            <a:ext cx="5760720" cy="8229600"/>
          </a:xfrm>
          <a:prstGeom prst="rect">
            <a:avLst/>
          </a:prstGeom>
        </p:spPr>
      </p:pic>
      <p:sp>
        <p:nvSpPr>
          <p:cNvPr id="3" name="Text 0"/>
          <p:cNvSpPr/>
          <p:nvPr/>
        </p:nvSpPr>
        <p:spPr>
          <a:xfrm>
            <a:off x="793790" y="614839"/>
            <a:ext cx="4217551" cy="527090"/>
          </a:xfrm>
          <a:prstGeom prst="rect">
            <a:avLst/>
          </a:prstGeom>
          <a:noFill/>
          <a:ln/>
        </p:spPr>
        <p:txBody>
          <a:bodyPr wrap="none" lIns="0" tIns="0" rIns="0" bIns="0" rtlCol="0" anchor="t"/>
          <a:lstStyle/>
          <a:p>
            <a:pPr algn="l" indent="0" marL="0">
              <a:lnSpc>
                <a:spcPts val="4150"/>
              </a:lnSpc>
              <a:buNone/>
            </a:pPr>
            <a:r>
              <a:rPr lang="en-US" sz="3300" dirty="0">
                <a:solidFill>
                  <a:srgbClr val="403011"/>
                </a:solidFill>
                <a:latin typeface="Brygada 1918 Semi Bold" pitchFamily="34" charset="0"/>
                <a:ea typeface="Brygada 1918 Semi Bold" pitchFamily="34" charset="-122"/>
                <a:cs typeface="Brygada 1918 Semi Bold" pitchFamily="34" charset="-120"/>
              </a:rPr>
              <a:t>Problema Público</a:t>
            </a:r>
            <a:endParaRPr lang="en-US" sz="3300" dirty="0"/>
          </a:p>
        </p:txBody>
      </p:sp>
      <p:sp>
        <p:nvSpPr>
          <p:cNvPr id="4" name="Text 1"/>
          <p:cNvSpPr/>
          <p:nvPr/>
        </p:nvSpPr>
        <p:spPr>
          <a:xfrm>
            <a:off x="793790" y="1394936"/>
            <a:ext cx="7556421" cy="1079659"/>
          </a:xfrm>
          <a:prstGeom prst="rect">
            <a:avLst/>
          </a:prstGeom>
          <a:noFill/>
          <a:ln/>
        </p:spPr>
        <p:txBody>
          <a:bodyPr wrap="squar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Los problemas públicos </a:t>
            </a:r>
            <a:pPr algn="l" indent="0" marL="0">
              <a:lnSpc>
                <a:spcPts val="2100"/>
              </a:lnSpc>
              <a:buNone/>
            </a:pPr>
            <a:r>
              <a:rPr lang="en-US" sz="1300" b="1" dirty="0">
                <a:solidFill>
                  <a:srgbClr val="403011"/>
                </a:solidFill>
                <a:latin typeface="Brygada 1918" pitchFamily="34" charset="0"/>
                <a:ea typeface="Brygada 1918" pitchFamily="34" charset="-122"/>
                <a:cs typeface="Brygada 1918" pitchFamily="34" charset="-120"/>
              </a:rPr>
              <a:t>son aquellos que padecen los ciudadanos</a:t>
            </a:r>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 en áreas como la </a:t>
            </a:r>
            <a:pPr algn="l" indent="0" marL="0">
              <a:lnSpc>
                <a:spcPts val="2100"/>
              </a:lnSpc>
              <a:buNone/>
            </a:pPr>
            <a:r>
              <a:rPr lang="en-US" sz="1300" b="1" dirty="0">
                <a:solidFill>
                  <a:srgbClr val="403011"/>
                </a:solidFill>
                <a:latin typeface="Brygada 1918" pitchFamily="34" charset="0"/>
                <a:ea typeface="Brygada 1918" pitchFamily="34" charset="-122"/>
                <a:cs typeface="Brygada 1918" pitchFamily="34" charset="-120"/>
              </a:rPr>
              <a:t>salud, la educación, la seguridad ciudadana o la economía</a:t>
            </a:r>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 Otro tipo de problemas públicos son los que tienen que ver con la </a:t>
            </a:r>
            <a:pPr algn="l" indent="0" marL="0">
              <a:lnSpc>
                <a:spcPts val="2100"/>
              </a:lnSpc>
              <a:buNone/>
            </a:pPr>
            <a:r>
              <a:rPr lang="en-US" sz="1300" u="sng" dirty="0">
                <a:solidFill>
                  <a:srgbClr val="626C3B"/>
                </a:solidFill>
                <a:latin typeface="Brygada 1918" pitchFamily="34" charset="0"/>
                <a:ea typeface="Brygada 1918" pitchFamily="34" charset="-122"/>
                <a:cs typeface="Brygada 1918" pitchFamily="34" charset="-120"/>
                <a:hlinkClick r:id="rId2" invalidUrl="" action="" tgtFrame="" tooltip="" history="1" highlightClick="0" endSnd="0">
                  <a:extLst>
                    <a:ext uri="{A12FA001-AC4F-418D-AE19-62706E023703}">
                      <ahyp:hlinkClr xmlns:ahyp="http://schemas.microsoft.com/office/drawing/2018/hyperlinkcolor" val="tx"/>
                    </a:ext>
                  </a:extLst>
                </a:hlinkClick>
              </a:rPr>
              <a:t>organización del Estado</a:t>
            </a:r>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 como, por ejemplo, la ineficiencia o el burocratismo.</a:t>
            </a:r>
            <a:endParaRPr lang="en-US" sz="1300" dirty="0"/>
          </a:p>
        </p:txBody>
      </p:sp>
      <p:pic>
        <p:nvPicPr>
          <p:cNvPr id="5" name="Image 1" descr="preencoded.png">    </p:cNvPr>
          <p:cNvPicPr>
            <a:picLocks noChangeAspect="1"/>
          </p:cNvPicPr>
          <p:nvPr/>
        </p:nvPicPr>
        <p:blipFill>
          <a:blip r:embed="rId3"/>
          <a:stretch>
            <a:fillRect/>
          </a:stretch>
        </p:blipFill>
        <p:spPr>
          <a:xfrm>
            <a:off x="793790" y="2664381"/>
            <a:ext cx="421719" cy="421719"/>
          </a:xfrm>
          <a:prstGeom prst="rect">
            <a:avLst/>
          </a:prstGeom>
        </p:spPr>
      </p:pic>
      <p:sp>
        <p:nvSpPr>
          <p:cNvPr id="6" name="Text 2"/>
          <p:cNvSpPr/>
          <p:nvPr/>
        </p:nvSpPr>
        <p:spPr>
          <a:xfrm>
            <a:off x="1426369" y="2764512"/>
            <a:ext cx="2108716" cy="263485"/>
          </a:xfrm>
          <a:prstGeom prst="rect">
            <a:avLst/>
          </a:prstGeom>
          <a:noFill/>
          <a:ln/>
        </p:spPr>
        <p:txBody>
          <a:bodyPr wrap="none" lIns="0" tIns="0" rIns="0" bIns="0" rtlCol="0" anchor="t"/>
          <a:lstStyle/>
          <a:p>
            <a:pPr algn="l" indent="0" marL="0">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Salud</a:t>
            </a:r>
            <a:endParaRPr lang="en-US" sz="1650" dirty="0"/>
          </a:p>
        </p:txBody>
      </p:sp>
      <p:sp>
        <p:nvSpPr>
          <p:cNvPr id="7" name="Text 3"/>
          <p:cNvSpPr/>
          <p:nvPr/>
        </p:nvSpPr>
        <p:spPr>
          <a:xfrm>
            <a:off x="1426369" y="3129201"/>
            <a:ext cx="6923842" cy="269915"/>
          </a:xfrm>
          <a:prstGeom prst="rect">
            <a:avLst/>
          </a:prstGeom>
          <a:noFill/>
          <a:ln/>
        </p:spPr>
        <p:txBody>
          <a:bodyPr wrap="non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Acceso universal a servicios médicos de calidad</a:t>
            </a:r>
            <a:endParaRPr lang="en-US" sz="1300" dirty="0"/>
          </a:p>
        </p:txBody>
      </p:sp>
      <p:pic>
        <p:nvPicPr>
          <p:cNvPr id="8" name="Image 2" descr="preencoded.png">    </p:cNvPr>
          <p:cNvPicPr>
            <a:picLocks noChangeAspect="1"/>
          </p:cNvPicPr>
          <p:nvPr/>
        </p:nvPicPr>
        <p:blipFill>
          <a:blip r:embed="rId4"/>
          <a:stretch>
            <a:fillRect/>
          </a:stretch>
        </p:blipFill>
        <p:spPr>
          <a:xfrm>
            <a:off x="793790" y="3736419"/>
            <a:ext cx="421719" cy="421719"/>
          </a:xfrm>
          <a:prstGeom prst="rect">
            <a:avLst/>
          </a:prstGeom>
        </p:spPr>
      </p:pic>
      <p:sp>
        <p:nvSpPr>
          <p:cNvPr id="9" name="Text 4"/>
          <p:cNvSpPr/>
          <p:nvPr/>
        </p:nvSpPr>
        <p:spPr>
          <a:xfrm>
            <a:off x="1426369" y="3836551"/>
            <a:ext cx="2108716" cy="263485"/>
          </a:xfrm>
          <a:prstGeom prst="rect">
            <a:avLst/>
          </a:prstGeom>
          <a:noFill/>
          <a:ln/>
        </p:spPr>
        <p:txBody>
          <a:bodyPr wrap="none" lIns="0" tIns="0" rIns="0" bIns="0" rtlCol="0" anchor="t"/>
          <a:lstStyle/>
          <a:p>
            <a:pPr algn="l" indent="0" marL="0">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Educación</a:t>
            </a:r>
            <a:endParaRPr lang="en-US" sz="1650" dirty="0"/>
          </a:p>
        </p:txBody>
      </p:sp>
      <p:sp>
        <p:nvSpPr>
          <p:cNvPr id="10" name="Text 5"/>
          <p:cNvSpPr/>
          <p:nvPr/>
        </p:nvSpPr>
        <p:spPr>
          <a:xfrm>
            <a:off x="1426369" y="4201239"/>
            <a:ext cx="6923842" cy="269915"/>
          </a:xfrm>
          <a:prstGeom prst="rect">
            <a:avLst/>
          </a:prstGeom>
          <a:noFill/>
          <a:ln/>
        </p:spPr>
        <p:txBody>
          <a:bodyPr wrap="non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Sistema educativo inclusivo y de excelencia</a:t>
            </a:r>
            <a:endParaRPr lang="en-US" sz="1300" dirty="0"/>
          </a:p>
        </p:txBody>
      </p:sp>
      <p:pic>
        <p:nvPicPr>
          <p:cNvPr id="11" name="Image 3" descr="preencoded.png">    </p:cNvPr>
          <p:cNvPicPr>
            <a:picLocks noChangeAspect="1"/>
          </p:cNvPicPr>
          <p:nvPr/>
        </p:nvPicPr>
        <p:blipFill>
          <a:blip r:embed="rId5"/>
          <a:stretch>
            <a:fillRect/>
          </a:stretch>
        </p:blipFill>
        <p:spPr>
          <a:xfrm>
            <a:off x="793790" y="4808458"/>
            <a:ext cx="421719" cy="421719"/>
          </a:xfrm>
          <a:prstGeom prst="rect">
            <a:avLst/>
          </a:prstGeom>
        </p:spPr>
      </p:pic>
      <p:sp>
        <p:nvSpPr>
          <p:cNvPr id="12" name="Text 6"/>
          <p:cNvSpPr/>
          <p:nvPr/>
        </p:nvSpPr>
        <p:spPr>
          <a:xfrm>
            <a:off x="1426369" y="4908590"/>
            <a:ext cx="2108716" cy="263485"/>
          </a:xfrm>
          <a:prstGeom prst="rect">
            <a:avLst/>
          </a:prstGeom>
          <a:noFill/>
          <a:ln/>
        </p:spPr>
        <p:txBody>
          <a:bodyPr wrap="none" lIns="0" tIns="0" rIns="0" bIns="0" rtlCol="0" anchor="t"/>
          <a:lstStyle/>
          <a:p>
            <a:pPr algn="l" indent="0" marL="0">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Seguridad</a:t>
            </a:r>
            <a:endParaRPr lang="en-US" sz="1650" dirty="0"/>
          </a:p>
        </p:txBody>
      </p:sp>
      <p:sp>
        <p:nvSpPr>
          <p:cNvPr id="13" name="Text 7"/>
          <p:cNvSpPr/>
          <p:nvPr/>
        </p:nvSpPr>
        <p:spPr>
          <a:xfrm>
            <a:off x="1426369" y="5273278"/>
            <a:ext cx="6923842" cy="269915"/>
          </a:xfrm>
          <a:prstGeom prst="rect">
            <a:avLst/>
          </a:prstGeom>
          <a:noFill/>
          <a:ln/>
        </p:spPr>
        <p:txBody>
          <a:bodyPr wrap="non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Protección ciudadana y orden público</a:t>
            </a:r>
            <a:endParaRPr lang="en-US" sz="1300" dirty="0"/>
          </a:p>
        </p:txBody>
      </p:sp>
      <p:pic>
        <p:nvPicPr>
          <p:cNvPr id="14" name="Image 4" descr="preencoded.png">    </p:cNvPr>
          <p:cNvPicPr>
            <a:picLocks noChangeAspect="1"/>
          </p:cNvPicPr>
          <p:nvPr/>
        </p:nvPicPr>
        <p:blipFill>
          <a:blip r:embed="rId6"/>
          <a:stretch>
            <a:fillRect/>
          </a:stretch>
        </p:blipFill>
        <p:spPr>
          <a:xfrm>
            <a:off x="793790" y="5880497"/>
            <a:ext cx="421719" cy="421719"/>
          </a:xfrm>
          <a:prstGeom prst="rect">
            <a:avLst/>
          </a:prstGeom>
        </p:spPr>
      </p:pic>
      <p:sp>
        <p:nvSpPr>
          <p:cNvPr id="15" name="Text 8"/>
          <p:cNvSpPr/>
          <p:nvPr/>
        </p:nvSpPr>
        <p:spPr>
          <a:xfrm>
            <a:off x="1426369" y="5980628"/>
            <a:ext cx="2108716" cy="263485"/>
          </a:xfrm>
          <a:prstGeom prst="rect">
            <a:avLst/>
          </a:prstGeom>
          <a:noFill/>
          <a:ln/>
        </p:spPr>
        <p:txBody>
          <a:bodyPr wrap="none" lIns="0" tIns="0" rIns="0" bIns="0" rtlCol="0" anchor="t"/>
          <a:lstStyle/>
          <a:p>
            <a:pPr algn="l" indent="0" marL="0">
              <a:lnSpc>
                <a:spcPts val="2050"/>
              </a:lnSpc>
              <a:buNone/>
            </a:pPr>
            <a:r>
              <a:rPr lang="en-US" sz="1650" dirty="0">
                <a:solidFill>
                  <a:srgbClr val="403011"/>
                </a:solidFill>
                <a:latin typeface="Brygada 1918 Semi Bold" pitchFamily="34" charset="0"/>
                <a:ea typeface="Brygada 1918 Semi Bold" pitchFamily="34" charset="-122"/>
                <a:cs typeface="Brygada 1918 Semi Bold" pitchFamily="34" charset="-120"/>
              </a:rPr>
              <a:t>Economía</a:t>
            </a:r>
            <a:endParaRPr lang="en-US" sz="1650" dirty="0"/>
          </a:p>
        </p:txBody>
      </p:sp>
      <p:sp>
        <p:nvSpPr>
          <p:cNvPr id="16" name="Text 9"/>
          <p:cNvSpPr/>
          <p:nvPr/>
        </p:nvSpPr>
        <p:spPr>
          <a:xfrm>
            <a:off x="1426369" y="6345317"/>
            <a:ext cx="6923842" cy="269915"/>
          </a:xfrm>
          <a:prstGeom prst="rect">
            <a:avLst/>
          </a:prstGeom>
          <a:noFill/>
          <a:ln/>
        </p:spPr>
        <p:txBody>
          <a:bodyPr wrap="non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Desarrollo económico sostenible</a:t>
            </a:r>
            <a:endParaRPr lang="en-US" sz="1300" dirty="0"/>
          </a:p>
        </p:txBody>
      </p:sp>
      <p:sp>
        <p:nvSpPr>
          <p:cNvPr id="17" name="Text 10"/>
          <p:cNvSpPr/>
          <p:nvPr/>
        </p:nvSpPr>
        <p:spPr>
          <a:xfrm>
            <a:off x="793790" y="6805017"/>
            <a:ext cx="7556421" cy="809744"/>
          </a:xfrm>
          <a:prstGeom prst="rect">
            <a:avLst/>
          </a:prstGeom>
          <a:noFill/>
          <a:ln/>
        </p:spPr>
        <p:txBody>
          <a:bodyPr wrap="square" lIns="0" tIns="0" rIns="0" bIns="0" rtlCol="0" anchor="t"/>
          <a:lstStyle/>
          <a:p>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Si entendemos como problema público toda aquella situación que afecte a las personas y miembros de una comunidad, estaríamos de acuerdo en definir </a:t>
            </a:r>
            <a:pPr algn="l" indent="0" marL="0">
              <a:lnSpc>
                <a:spcPts val="2100"/>
              </a:lnSpc>
              <a:buNone/>
            </a:pPr>
            <a:r>
              <a:rPr lang="en-US" sz="1300" b="1" dirty="0">
                <a:solidFill>
                  <a:srgbClr val="403011"/>
                </a:solidFill>
                <a:latin typeface="Brygada 1918" pitchFamily="34" charset="0"/>
                <a:ea typeface="Brygada 1918" pitchFamily="34" charset="-122"/>
                <a:cs typeface="Brygada 1918" pitchFamily="34" charset="-120"/>
              </a:rPr>
              <a:t>"política pública" como las acciones que se toman o no para solucionar dichos problemas</a:t>
            </a:r>
            <a:pPr algn="l" indent="0" marL="0">
              <a:lnSpc>
                <a:spcPts val="2100"/>
              </a:lnSpc>
              <a:buNone/>
            </a:pPr>
            <a:r>
              <a:rPr lang="en-US" sz="1300" dirty="0">
                <a:solidFill>
                  <a:srgbClr val="403011"/>
                </a:solidFill>
                <a:latin typeface="Brygada 1918" pitchFamily="34" charset="0"/>
                <a:ea typeface="Brygada 1918" pitchFamily="34" charset="-122"/>
                <a:cs typeface="Brygada 1918" pitchFamily="34" charset="-120"/>
              </a:rPr>
              <a:t>.</a:t>
            </a:r>
            <a:endParaRPr lang="en-US" sz="13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5760720" cy="8229600"/>
          </a:xfrm>
          <a:prstGeom prst="rect">
            <a:avLst/>
          </a:prstGeom>
        </p:spPr>
      </p:pic>
      <p:sp>
        <p:nvSpPr>
          <p:cNvPr id="3" name="Text 0"/>
          <p:cNvSpPr/>
          <p:nvPr/>
        </p:nvSpPr>
        <p:spPr>
          <a:xfrm>
            <a:off x="6280190" y="1780461"/>
            <a:ext cx="4961811"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Gestión Pública</a:t>
            </a:r>
            <a:endParaRPr lang="en-US" sz="3900" dirty="0"/>
          </a:p>
        </p:txBody>
      </p:sp>
      <p:sp>
        <p:nvSpPr>
          <p:cNvPr id="4" name="Text 1"/>
          <p:cNvSpPr/>
          <p:nvPr/>
        </p:nvSpPr>
        <p:spPr>
          <a:xfrm>
            <a:off x="6577846" y="2921437"/>
            <a:ext cx="7258764" cy="127015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Según el "Gower Handbook on Management",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gestión es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"conseguir que las cosas se hagan a través de las personas"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En este sentido, la gestión pública pertenece al terreno de la operación, es la que hace posible la implementación de las políticas públicas definidas por el Estado.</a:t>
            </a:r>
            <a:endParaRPr lang="en-US" sz="1550" dirty="0"/>
          </a:p>
        </p:txBody>
      </p:sp>
      <p:sp>
        <p:nvSpPr>
          <p:cNvPr id="5" name="Shape 2"/>
          <p:cNvSpPr/>
          <p:nvPr/>
        </p:nvSpPr>
        <p:spPr>
          <a:xfrm>
            <a:off x="6280190" y="2698194"/>
            <a:ext cx="22860" cy="1716643"/>
          </a:xfrm>
          <a:prstGeom prst="rect">
            <a:avLst/>
          </a:prstGeom>
          <a:solidFill>
            <a:srgbClr val="626C3B"/>
          </a:solidFill>
          <a:ln/>
        </p:spPr>
      </p:sp>
      <p:sp>
        <p:nvSpPr>
          <p:cNvPr id="6" name="Text 3"/>
          <p:cNvSpPr/>
          <p:nvPr/>
        </p:nvSpPr>
        <p:spPr>
          <a:xfrm>
            <a:off x="6280190" y="4638080"/>
            <a:ext cx="7556421" cy="127015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Si la política pública decide qué hacer, la gestión pública decide cómo hacerlo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ya que </a:t>
            </a:r>
            <a:pPr algn="l" indent="0" marL="0">
              <a:lnSpc>
                <a:spcPts val="2500"/>
              </a:lnSpc>
              <a:buNone/>
            </a:pPr>
            <a:r>
              <a:rPr lang="en-US" sz="1550" u="sng" dirty="0">
                <a:solidFill>
                  <a:srgbClr val="626C3B"/>
                </a:solidFill>
                <a:latin typeface="Brygada 1918" pitchFamily="34" charset="0"/>
                <a:ea typeface="Brygada 1918" pitchFamily="34" charset="-122"/>
                <a:cs typeface="Brygada 1918" pitchFamily="34" charset="-120"/>
                <a:hlinkClick r:id="rId2" invalidUrl="" action="" tgtFrame="" tooltip="" history="1" highlightClick="0" endSnd="0">
                  <a:extLst>
                    <a:ext uri="{A12FA001-AC4F-418D-AE19-62706E023703}">
                      <ahyp:hlinkClr xmlns:ahyp="http://schemas.microsoft.com/office/drawing/2018/hyperlinkcolor" val="tx"/>
                    </a:ext>
                  </a:extLst>
                </a:hlinkClick>
              </a:rPr>
              <a:t>"se ocupa de la utilización de los medios adecuados para alcanzar un fin colectivo"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a:t>
            </a:r>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Las políticas públicas requieren un brazo ejecutor, allí en donde actúa la gestión pública.</a:t>
            </a:r>
            <a:endParaRPr lang="en-US" sz="1550" dirty="0"/>
          </a:p>
        </p:txBody>
      </p:sp>
      <p:sp>
        <p:nvSpPr>
          <p:cNvPr id="7" name="Text 4"/>
          <p:cNvSpPr/>
          <p:nvPr/>
        </p:nvSpPr>
        <p:spPr>
          <a:xfrm>
            <a:off x="6280190" y="6131481"/>
            <a:ext cx="7556421"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(Manual de gestión de Gower: guía práctica de las mejores prácticas en gestión)</a:t>
            </a:r>
            <a:endParaRPr lang="en-US" sz="15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793790" y="1168956"/>
            <a:ext cx="10595967"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Perspectiva Etimológica de la Gestión Pública</a:t>
            </a:r>
            <a:endParaRPr lang="en-US" sz="3900" dirty="0"/>
          </a:p>
        </p:txBody>
      </p:sp>
      <p:sp>
        <p:nvSpPr>
          <p:cNvPr id="3" name="Text 1"/>
          <p:cNvSpPr/>
          <p:nvPr/>
        </p:nvSpPr>
        <p:spPr>
          <a:xfrm>
            <a:off x="793790" y="2086689"/>
            <a:ext cx="12435245" cy="496133"/>
          </a:xfrm>
          <a:prstGeom prst="rect">
            <a:avLst/>
          </a:prstGeom>
          <a:noFill/>
          <a:ln/>
        </p:spPr>
        <p:txBody>
          <a:bodyPr wrap="none" lIns="0" tIns="0" rIns="0" bIns="0" rtlCol="0" anchor="t"/>
          <a:lstStyle/>
          <a:p>
            <a:pPr algn="l" indent="0" marL="0">
              <a:lnSpc>
                <a:spcPts val="3900"/>
              </a:lnSpc>
              <a:buNone/>
            </a:pPr>
            <a:r>
              <a:rPr lang="en-US" sz="3100" dirty="0">
                <a:solidFill>
                  <a:srgbClr val="403011"/>
                </a:solidFill>
                <a:latin typeface="Brygada 1918 Semi Bold" pitchFamily="34" charset="0"/>
                <a:ea typeface="Brygada 1918 Semi Bold" pitchFamily="34" charset="-122"/>
                <a:cs typeface="Brygada 1918 Semi Bold" pitchFamily="34" charset="-120"/>
              </a:rPr>
              <a:t>Ricardo Andrés Gaete Quezada (Universidad de Antofagasta, Chile)</a:t>
            </a:r>
            <a:endParaRPr lang="en-US" sz="3100" dirty="0"/>
          </a:p>
        </p:txBody>
      </p:sp>
      <p:sp>
        <p:nvSpPr>
          <p:cNvPr id="4" name="Text 2"/>
          <p:cNvSpPr/>
          <p:nvPr/>
        </p:nvSpPr>
        <p:spPr>
          <a:xfrm>
            <a:off x="1091446" y="3103721"/>
            <a:ext cx="127451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El concepto de gestión pública desde una perspectiva etimológica del mismo, la definen Emilio Albi, José Manuel González Páramo y Guillem López Casasnovas como:</a:t>
            </a:r>
            <a:endParaRPr lang="en-US" sz="1550" dirty="0"/>
          </a:p>
        </p:txBody>
      </p:sp>
      <p:sp>
        <p:nvSpPr>
          <p:cNvPr id="5" name="Text 3"/>
          <p:cNvSpPr/>
          <p:nvPr/>
        </p:nvSpPr>
        <p:spPr>
          <a:xfrm>
            <a:off x="1091446" y="3962043"/>
            <a:ext cx="12745164" cy="63507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"un conjunto de decisiones de coordinación y motivación de las personas plasmados en procedimientos y mecanismos contractuales, para alcanzar los fines de la organización estatal (eficiencia y equidad), dentro de las restricciones del marco jurídico-político"</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t>
            </a:r>
            <a:endParaRPr lang="en-US" sz="1550" dirty="0"/>
          </a:p>
        </p:txBody>
      </p:sp>
      <p:sp>
        <p:nvSpPr>
          <p:cNvPr id="6" name="Shape 4"/>
          <p:cNvSpPr/>
          <p:nvPr/>
        </p:nvSpPr>
        <p:spPr>
          <a:xfrm>
            <a:off x="793790" y="2880479"/>
            <a:ext cx="22860" cy="1939885"/>
          </a:xfrm>
          <a:prstGeom prst="rect">
            <a:avLst/>
          </a:prstGeom>
          <a:solidFill>
            <a:srgbClr val="626C3B"/>
          </a:solidFill>
          <a:ln/>
        </p:spPr>
      </p:sp>
      <p:sp>
        <p:nvSpPr>
          <p:cNvPr id="7" name="Shape 5"/>
          <p:cNvSpPr/>
          <p:nvPr/>
        </p:nvSpPr>
        <p:spPr>
          <a:xfrm>
            <a:off x="793790" y="5043607"/>
            <a:ext cx="6422231" cy="1476256"/>
          </a:xfrm>
          <a:prstGeom prst="roundRect">
            <a:avLst>
              <a:gd name="adj" fmla="val 20167"/>
            </a:avLst>
          </a:prstGeom>
          <a:solidFill>
            <a:srgbClr val="626C3B"/>
          </a:solidFill>
          <a:ln w="7620">
            <a:solidFill>
              <a:srgbClr val="7B8554"/>
            </a:solidFill>
            <a:prstDash val="solid"/>
          </a:ln>
        </p:spPr>
      </p:sp>
      <p:sp>
        <p:nvSpPr>
          <p:cNvPr id="8" name="Text 6"/>
          <p:cNvSpPr/>
          <p:nvPr/>
        </p:nvSpPr>
        <p:spPr>
          <a:xfrm>
            <a:off x="999768" y="524958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Concepto de Gestión</a:t>
            </a:r>
            <a:endParaRPr lang="en-US" sz="1950" dirty="0"/>
          </a:p>
        </p:txBody>
      </p:sp>
      <p:sp>
        <p:nvSpPr>
          <p:cNvPr id="9" name="Text 7"/>
          <p:cNvSpPr/>
          <p:nvPr/>
        </p:nvSpPr>
        <p:spPr>
          <a:xfrm>
            <a:off x="999768" y="5678805"/>
            <a:ext cx="6010275" cy="635079"/>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"Un conjunto de reglas y decisiones dirigidas a incentivar y a coordinar acciones"</a:t>
            </a:r>
            <a:endParaRPr lang="en-US" sz="1550" dirty="0"/>
          </a:p>
        </p:txBody>
      </p:sp>
      <p:sp>
        <p:nvSpPr>
          <p:cNvPr id="10" name="Shape 8"/>
          <p:cNvSpPr/>
          <p:nvPr/>
        </p:nvSpPr>
        <p:spPr>
          <a:xfrm>
            <a:off x="7414379" y="5043607"/>
            <a:ext cx="6422231" cy="1476256"/>
          </a:xfrm>
          <a:prstGeom prst="roundRect">
            <a:avLst>
              <a:gd name="adj" fmla="val 20167"/>
            </a:avLst>
          </a:prstGeom>
          <a:solidFill>
            <a:srgbClr val="83792E"/>
          </a:solidFill>
          <a:ln w="7620">
            <a:solidFill>
              <a:srgbClr val="9C9247"/>
            </a:solidFill>
            <a:prstDash val="solid"/>
          </a:ln>
        </p:spPr>
      </p:sp>
      <p:sp>
        <p:nvSpPr>
          <p:cNvPr id="11" name="Text 9"/>
          <p:cNvSpPr/>
          <p:nvPr/>
        </p:nvSpPr>
        <p:spPr>
          <a:xfrm>
            <a:off x="7620357" y="5249585"/>
            <a:ext cx="248090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Concepto de Pública</a:t>
            </a:r>
            <a:endParaRPr lang="en-US" sz="1950" dirty="0"/>
          </a:p>
        </p:txBody>
      </p:sp>
      <p:sp>
        <p:nvSpPr>
          <p:cNvPr id="12" name="Text 10"/>
          <p:cNvSpPr/>
          <p:nvPr/>
        </p:nvSpPr>
        <p:spPr>
          <a:xfrm>
            <a:off x="7620357" y="5678805"/>
            <a:ext cx="6010275" cy="635079"/>
          </a:xfrm>
          <a:prstGeom prst="rect">
            <a:avLst/>
          </a:prstGeom>
          <a:noFill/>
          <a:ln/>
        </p:spPr>
        <p:txBody>
          <a:bodyPr wrap="square" lIns="0" tIns="0" rIns="0" bIns="0" rtlCol="0" anchor="t"/>
          <a:lstStyle/>
          <a:p>
            <a:pPr algn="l" indent="0" marL="0">
              <a:lnSpc>
                <a:spcPts val="2500"/>
              </a:lnSpc>
              <a:buNone/>
            </a:pPr>
            <a:r>
              <a:rPr lang="en-US" sz="1550" dirty="0">
                <a:solidFill>
                  <a:srgbClr val="FFFFFF"/>
                </a:solidFill>
                <a:latin typeface="Brygada 1918" pitchFamily="34" charset="0"/>
                <a:ea typeface="Brygada 1918" pitchFamily="34" charset="-122"/>
                <a:cs typeface="Brygada 1918" pitchFamily="34" charset="-120"/>
              </a:rPr>
              <a:t>"Persigue metas colectivas y se desenvuelve en el marco de unas restricciones jurídico-políticas peculiares"</a:t>
            </a:r>
            <a:endParaRPr lang="en-US" sz="1550" dirty="0"/>
          </a:p>
        </p:txBody>
      </p:sp>
      <p:sp>
        <p:nvSpPr>
          <p:cNvPr id="13" name="Text 11"/>
          <p:cNvSpPr/>
          <p:nvPr/>
        </p:nvSpPr>
        <p:spPr>
          <a:xfrm>
            <a:off x="793790" y="6743105"/>
            <a:ext cx="13042821"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Albi 1997:20-21</a:t>
            </a:r>
            <a:endParaRPr lang="en-US" sz="1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793790" y="593765"/>
            <a:ext cx="11153061" cy="589121"/>
          </a:xfrm>
          <a:prstGeom prst="rect">
            <a:avLst/>
          </a:prstGeom>
          <a:noFill/>
          <a:ln/>
        </p:spPr>
        <p:txBody>
          <a:bodyPr wrap="none" lIns="0" tIns="0" rIns="0" bIns="0" rtlCol="0" anchor="t"/>
          <a:lstStyle/>
          <a:p>
            <a:pPr algn="l" indent="0" marL="0">
              <a:lnSpc>
                <a:spcPts val="4600"/>
              </a:lnSpc>
              <a:buNone/>
            </a:pPr>
            <a:r>
              <a:rPr lang="en-US" sz="3700" dirty="0">
                <a:solidFill>
                  <a:srgbClr val="403011"/>
                </a:solidFill>
                <a:latin typeface="Brygada 1918 Semi Bold" pitchFamily="34" charset="0"/>
                <a:ea typeface="Brygada 1918 Semi Bold" pitchFamily="34" charset="-122"/>
                <a:cs typeface="Brygada 1918 Semi Bold" pitchFamily="34" charset="-120"/>
              </a:rPr>
              <a:t>Relación entre Gestión Pública y Políticas Públicas</a:t>
            </a:r>
            <a:endParaRPr lang="en-US" sz="3700" dirty="0"/>
          </a:p>
        </p:txBody>
      </p:sp>
      <p:sp>
        <p:nvSpPr>
          <p:cNvPr id="3" name="Text 1"/>
          <p:cNvSpPr/>
          <p:nvPr/>
        </p:nvSpPr>
        <p:spPr>
          <a:xfrm>
            <a:off x="793790" y="1559957"/>
            <a:ext cx="13042821" cy="905113"/>
          </a:xfrm>
          <a:prstGeom prst="rect">
            <a:avLst/>
          </a:prstGeom>
          <a:noFill/>
          <a:ln/>
        </p:spPr>
        <p:txBody>
          <a:bodyPr wrap="square" lIns="0" tIns="0" rIns="0" bIns="0" rtlCol="0" anchor="t"/>
          <a:lstStyle/>
          <a:p>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Desde otra perspectiva, el concepto de gestión pública también se vincula con el enfoque de las políticas públicas, en especial cuando se mencionan temáticas tales como salud, educación o vivienda, las que describen necesidades sociales, requiriéndose una capacidad de gestión pública muy importante para satisfacerlas, sobre todo en lo referido a las decisiones que permitan desarrollar políticas públicas pertinentes.</a:t>
            </a:r>
            <a:endParaRPr lang="en-US" sz="1450" dirty="0"/>
          </a:p>
        </p:txBody>
      </p:sp>
      <p:sp>
        <p:nvSpPr>
          <p:cNvPr id="4" name="Text 2"/>
          <p:cNvSpPr/>
          <p:nvPr/>
        </p:nvSpPr>
        <p:spPr>
          <a:xfrm>
            <a:off x="793790" y="2677120"/>
            <a:ext cx="13042821" cy="603409"/>
          </a:xfrm>
          <a:prstGeom prst="rect">
            <a:avLst/>
          </a:prstGeom>
          <a:noFill/>
          <a:ln/>
        </p:spPr>
        <p:txBody>
          <a:bodyPr wrap="square" lIns="0" tIns="0" rIns="0" bIns="0" rtlCol="0" anchor="t"/>
          <a:lstStyle/>
          <a:p>
            <a:pPr algn="l" indent="0" marL="0">
              <a:lnSpc>
                <a:spcPts val="2350"/>
              </a:lnSpc>
              <a:buNone/>
            </a:pPr>
            <a:r>
              <a:rPr lang="en-US" sz="1450" b="1" dirty="0">
                <a:solidFill>
                  <a:srgbClr val="403011"/>
                </a:solidFill>
                <a:latin typeface="Brygada 1918" pitchFamily="34" charset="0"/>
                <a:ea typeface="Brygada 1918" pitchFamily="34" charset="-122"/>
                <a:cs typeface="Brygada 1918" pitchFamily="34" charset="-120"/>
              </a:rPr>
              <a:t>Es importante señalar que las políticas públicas</a:t>
            </a:r>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 "constituyen hoy en día el principal nexo entre la sociedad civil y el Estado, transformándose en el principal quehacer del Estado contemporáneo y por ende su principal producto".</a:t>
            </a:r>
            <a:endParaRPr lang="en-US" sz="1450" dirty="0"/>
          </a:p>
        </p:txBody>
      </p:sp>
      <p:sp>
        <p:nvSpPr>
          <p:cNvPr id="5" name="Shape 3"/>
          <p:cNvSpPr/>
          <p:nvPr/>
        </p:nvSpPr>
        <p:spPr>
          <a:xfrm>
            <a:off x="793790" y="3492579"/>
            <a:ext cx="424220" cy="424220"/>
          </a:xfrm>
          <a:prstGeom prst="roundRect">
            <a:avLst>
              <a:gd name="adj" fmla="val 66670"/>
            </a:avLst>
          </a:prstGeom>
          <a:solidFill>
            <a:srgbClr val="626C3B"/>
          </a:solidFill>
          <a:ln w="7620">
            <a:solidFill>
              <a:srgbClr val="7B8554"/>
            </a:solidFill>
            <a:prstDash val="solid"/>
          </a:ln>
        </p:spPr>
      </p:sp>
      <p:sp>
        <p:nvSpPr>
          <p:cNvPr id="6" name="Text 4"/>
          <p:cNvSpPr/>
          <p:nvPr/>
        </p:nvSpPr>
        <p:spPr>
          <a:xfrm>
            <a:off x="864453" y="3527881"/>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1</a:t>
            </a:r>
            <a:endParaRPr lang="en-US" sz="2200" dirty="0"/>
          </a:p>
        </p:txBody>
      </p:sp>
      <p:sp>
        <p:nvSpPr>
          <p:cNvPr id="7" name="Text 5"/>
          <p:cNvSpPr/>
          <p:nvPr/>
        </p:nvSpPr>
        <p:spPr>
          <a:xfrm>
            <a:off x="1406485" y="3557349"/>
            <a:ext cx="6398181" cy="294680"/>
          </a:xfrm>
          <a:prstGeom prst="rect">
            <a:avLst/>
          </a:prstGeom>
          <a:noFill/>
          <a:ln/>
        </p:spPr>
        <p:txBody>
          <a:bodyPr wrap="none" lIns="0" tIns="0" rIns="0" bIns="0" rtlCol="0" anchor="t"/>
          <a:lstStyle/>
          <a:p>
            <a:pPr algn="l"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Converger en una visión estratégica de desarrollo del país</a:t>
            </a:r>
            <a:endParaRPr lang="en-US" sz="1850" dirty="0"/>
          </a:p>
        </p:txBody>
      </p:sp>
      <p:sp>
        <p:nvSpPr>
          <p:cNvPr id="8" name="Shape 6"/>
          <p:cNvSpPr/>
          <p:nvPr/>
        </p:nvSpPr>
        <p:spPr>
          <a:xfrm>
            <a:off x="793790" y="4293870"/>
            <a:ext cx="424220" cy="424220"/>
          </a:xfrm>
          <a:prstGeom prst="roundRect">
            <a:avLst>
              <a:gd name="adj" fmla="val 66670"/>
            </a:avLst>
          </a:prstGeom>
          <a:solidFill>
            <a:srgbClr val="83792E"/>
          </a:solidFill>
          <a:ln w="7620">
            <a:solidFill>
              <a:srgbClr val="9C9247"/>
            </a:solidFill>
            <a:prstDash val="solid"/>
          </a:ln>
        </p:spPr>
      </p:sp>
      <p:sp>
        <p:nvSpPr>
          <p:cNvPr id="9" name="Text 7"/>
          <p:cNvSpPr/>
          <p:nvPr/>
        </p:nvSpPr>
        <p:spPr>
          <a:xfrm>
            <a:off x="864453" y="4329172"/>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2</a:t>
            </a:r>
            <a:endParaRPr lang="en-US" sz="2200" dirty="0"/>
          </a:p>
        </p:txBody>
      </p:sp>
      <p:sp>
        <p:nvSpPr>
          <p:cNvPr id="10" name="Text 8"/>
          <p:cNvSpPr/>
          <p:nvPr/>
        </p:nvSpPr>
        <p:spPr>
          <a:xfrm>
            <a:off x="1406485" y="4358640"/>
            <a:ext cx="5693688" cy="294680"/>
          </a:xfrm>
          <a:prstGeom prst="rect">
            <a:avLst/>
          </a:prstGeom>
          <a:noFill/>
          <a:ln/>
        </p:spPr>
        <p:txBody>
          <a:bodyPr wrap="none" lIns="0" tIns="0" rIns="0" bIns="0" rtlCol="0" anchor="t"/>
          <a:lstStyle/>
          <a:p>
            <a:pPr algn="l"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Articular la acción de las instituciones del gobierno</a:t>
            </a:r>
            <a:endParaRPr lang="en-US" sz="1850" dirty="0"/>
          </a:p>
        </p:txBody>
      </p:sp>
      <p:sp>
        <p:nvSpPr>
          <p:cNvPr id="11" name="Shape 9"/>
          <p:cNvSpPr/>
          <p:nvPr/>
        </p:nvSpPr>
        <p:spPr>
          <a:xfrm>
            <a:off x="793790" y="5095161"/>
            <a:ext cx="424220" cy="424220"/>
          </a:xfrm>
          <a:prstGeom prst="roundRect">
            <a:avLst>
              <a:gd name="adj" fmla="val 66670"/>
            </a:avLst>
          </a:prstGeom>
          <a:solidFill>
            <a:srgbClr val="E8AF3B"/>
          </a:solidFill>
          <a:ln w="7620">
            <a:solidFill>
              <a:srgbClr val="CE9521"/>
            </a:solidFill>
            <a:prstDash val="solid"/>
          </a:ln>
        </p:spPr>
      </p:sp>
      <p:sp>
        <p:nvSpPr>
          <p:cNvPr id="12" name="Text 10"/>
          <p:cNvSpPr/>
          <p:nvPr/>
        </p:nvSpPr>
        <p:spPr>
          <a:xfrm>
            <a:off x="864453" y="5130463"/>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000000"/>
                </a:solidFill>
                <a:latin typeface="Brygada 1918 Semi Bold" pitchFamily="34" charset="0"/>
                <a:ea typeface="Brygada 1918 Semi Bold" pitchFamily="34" charset="-122"/>
                <a:cs typeface="Brygada 1918 Semi Bold" pitchFamily="34" charset="-120"/>
              </a:rPr>
              <a:t>3</a:t>
            </a:r>
            <a:endParaRPr lang="en-US" sz="2200" dirty="0"/>
          </a:p>
        </p:txBody>
      </p:sp>
      <p:sp>
        <p:nvSpPr>
          <p:cNvPr id="13" name="Text 11"/>
          <p:cNvSpPr/>
          <p:nvPr/>
        </p:nvSpPr>
        <p:spPr>
          <a:xfrm>
            <a:off x="1406485" y="5159931"/>
            <a:ext cx="6308408" cy="294680"/>
          </a:xfrm>
          <a:prstGeom prst="rect">
            <a:avLst/>
          </a:prstGeom>
          <a:noFill/>
          <a:ln/>
        </p:spPr>
        <p:txBody>
          <a:bodyPr wrap="none" lIns="0" tIns="0" rIns="0" bIns="0" rtlCol="0" anchor="t"/>
          <a:lstStyle/>
          <a:p>
            <a:pPr algn="l"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Estimular la formación de consensos o disensos políticos</a:t>
            </a:r>
            <a:endParaRPr lang="en-US" sz="1850" dirty="0"/>
          </a:p>
        </p:txBody>
      </p:sp>
      <p:sp>
        <p:nvSpPr>
          <p:cNvPr id="14" name="Shape 12"/>
          <p:cNvSpPr/>
          <p:nvPr/>
        </p:nvSpPr>
        <p:spPr>
          <a:xfrm>
            <a:off x="793790" y="5896451"/>
            <a:ext cx="424220" cy="424220"/>
          </a:xfrm>
          <a:prstGeom prst="roundRect">
            <a:avLst>
              <a:gd name="adj" fmla="val 66670"/>
            </a:avLst>
          </a:prstGeom>
          <a:solidFill>
            <a:srgbClr val="CC914D"/>
          </a:solidFill>
          <a:ln w="7620">
            <a:solidFill>
              <a:srgbClr val="B27733"/>
            </a:solidFill>
            <a:prstDash val="solid"/>
          </a:ln>
        </p:spPr>
      </p:sp>
      <p:sp>
        <p:nvSpPr>
          <p:cNvPr id="15" name="Text 13"/>
          <p:cNvSpPr/>
          <p:nvPr/>
        </p:nvSpPr>
        <p:spPr>
          <a:xfrm>
            <a:off x="864453" y="5931753"/>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000000"/>
                </a:solidFill>
                <a:latin typeface="Brygada 1918 Semi Bold" pitchFamily="34" charset="0"/>
                <a:ea typeface="Brygada 1918 Semi Bold" pitchFamily="34" charset="-122"/>
                <a:cs typeface="Brygada 1918 Semi Bold" pitchFamily="34" charset="-120"/>
              </a:rPr>
              <a:t>4</a:t>
            </a:r>
            <a:endParaRPr lang="en-US" sz="2200" dirty="0"/>
          </a:p>
        </p:txBody>
      </p:sp>
      <p:sp>
        <p:nvSpPr>
          <p:cNvPr id="16" name="Text 14"/>
          <p:cNvSpPr/>
          <p:nvPr/>
        </p:nvSpPr>
        <p:spPr>
          <a:xfrm>
            <a:off x="1406485" y="5961221"/>
            <a:ext cx="6257092" cy="294680"/>
          </a:xfrm>
          <a:prstGeom prst="rect">
            <a:avLst/>
          </a:prstGeom>
          <a:noFill/>
          <a:ln/>
        </p:spPr>
        <p:txBody>
          <a:bodyPr wrap="none" lIns="0" tIns="0" rIns="0" bIns="0" rtlCol="0" anchor="t"/>
          <a:lstStyle/>
          <a:p>
            <a:pPr algn="l"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Explicitar la agenda pública que interesa a la ciudadanía</a:t>
            </a:r>
            <a:endParaRPr lang="en-US" sz="1850" dirty="0"/>
          </a:p>
        </p:txBody>
      </p:sp>
      <p:sp>
        <p:nvSpPr>
          <p:cNvPr id="17" name="Shape 15"/>
          <p:cNvSpPr/>
          <p:nvPr/>
        </p:nvSpPr>
        <p:spPr>
          <a:xfrm>
            <a:off x="793790" y="6697742"/>
            <a:ext cx="424220" cy="424220"/>
          </a:xfrm>
          <a:prstGeom prst="roundRect">
            <a:avLst>
              <a:gd name="adj" fmla="val 66670"/>
            </a:avLst>
          </a:prstGeom>
          <a:solidFill>
            <a:srgbClr val="626C3B"/>
          </a:solidFill>
          <a:ln w="7620">
            <a:solidFill>
              <a:srgbClr val="7B8554"/>
            </a:solidFill>
            <a:prstDash val="solid"/>
          </a:ln>
        </p:spPr>
      </p:sp>
      <p:sp>
        <p:nvSpPr>
          <p:cNvPr id="18" name="Text 16"/>
          <p:cNvSpPr/>
          <p:nvPr/>
        </p:nvSpPr>
        <p:spPr>
          <a:xfrm>
            <a:off x="864453" y="6733044"/>
            <a:ext cx="282773" cy="353497"/>
          </a:xfrm>
          <a:prstGeom prst="rect">
            <a:avLst/>
          </a:prstGeom>
          <a:noFill/>
          <a:ln/>
        </p:spPr>
        <p:txBody>
          <a:bodyPr wrap="none" lIns="0" tIns="0" rIns="0" bIns="0" rtlCol="0" anchor="t"/>
          <a:lstStyle/>
          <a:p>
            <a:pPr algn="ctr" indent="0" marL="0">
              <a:lnSpc>
                <a:spcPts val="2200"/>
              </a:lnSpc>
              <a:buNone/>
            </a:pPr>
            <a:r>
              <a:rPr lang="en-US" sz="2200" dirty="0">
                <a:solidFill>
                  <a:srgbClr val="FFFFFF"/>
                </a:solidFill>
                <a:latin typeface="Brygada 1918 Semi Bold" pitchFamily="34" charset="0"/>
                <a:ea typeface="Brygada 1918 Semi Bold" pitchFamily="34" charset="-122"/>
                <a:cs typeface="Brygada 1918 Semi Bold" pitchFamily="34" charset="-120"/>
              </a:rPr>
              <a:t>5</a:t>
            </a:r>
            <a:endParaRPr lang="en-US" sz="2200" dirty="0"/>
          </a:p>
        </p:txBody>
      </p:sp>
      <p:sp>
        <p:nvSpPr>
          <p:cNvPr id="19" name="Text 17"/>
          <p:cNvSpPr/>
          <p:nvPr/>
        </p:nvSpPr>
        <p:spPr>
          <a:xfrm>
            <a:off x="1406485" y="6762512"/>
            <a:ext cx="6093381" cy="294680"/>
          </a:xfrm>
          <a:prstGeom prst="rect">
            <a:avLst/>
          </a:prstGeom>
          <a:noFill/>
          <a:ln/>
        </p:spPr>
        <p:txBody>
          <a:bodyPr wrap="none" lIns="0" tIns="0" rIns="0" bIns="0" rtlCol="0" anchor="t"/>
          <a:lstStyle/>
          <a:p>
            <a:pPr algn="l" indent="0" marL="0">
              <a:lnSpc>
                <a:spcPts val="2300"/>
              </a:lnSpc>
              <a:buNone/>
            </a:pPr>
            <a:r>
              <a:rPr lang="en-US" sz="1850" dirty="0">
                <a:solidFill>
                  <a:srgbClr val="403011"/>
                </a:solidFill>
                <a:latin typeface="Brygada 1918 Semi Bold" pitchFamily="34" charset="0"/>
                <a:ea typeface="Brygada 1918 Semi Bold" pitchFamily="34" charset="-122"/>
                <a:cs typeface="Brygada 1918 Semi Bold" pitchFamily="34" charset="-120"/>
              </a:rPr>
              <a:t>Reflejar los temas valóricos que interesan a la sociedad</a:t>
            </a:r>
            <a:endParaRPr lang="en-US" sz="1850" dirty="0"/>
          </a:p>
        </p:txBody>
      </p:sp>
      <p:sp>
        <p:nvSpPr>
          <p:cNvPr id="20" name="Text 18"/>
          <p:cNvSpPr/>
          <p:nvPr/>
        </p:nvSpPr>
        <p:spPr>
          <a:xfrm>
            <a:off x="793790" y="7334012"/>
            <a:ext cx="13042821" cy="301704"/>
          </a:xfrm>
          <a:prstGeom prst="rect">
            <a:avLst/>
          </a:prstGeom>
          <a:noFill/>
          <a:ln/>
        </p:spPr>
        <p:txBody>
          <a:bodyPr wrap="none" lIns="0" tIns="0" rIns="0" bIns="0" rtlCol="0" anchor="t"/>
          <a:lstStyle/>
          <a:p>
            <a:pPr algn="l" indent="0" marL="0">
              <a:lnSpc>
                <a:spcPts val="2350"/>
              </a:lnSpc>
              <a:buNone/>
            </a:pPr>
            <a:r>
              <a:rPr lang="en-US" sz="1450" dirty="0">
                <a:solidFill>
                  <a:srgbClr val="403011"/>
                </a:solidFill>
                <a:latin typeface="Brygada 1918" pitchFamily="34" charset="0"/>
                <a:ea typeface="Brygada 1918" pitchFamily="34" charset="-122"/>
                <a:cs typeface="Brygada 1918" pitchFamily="34" charset="-120"/>
              </a:rPr>
              <a:t>Tomassini (2002)</a:t>
            </a:r>
            <a:endParaRPr lang="en-US" sz="14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793790" y="1238607"/>
            <a:ext cx="10975538"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Causa-Efecto-Solución en las Políticas Públicas</a:t>
            </a:r>
            <a:endParaRPr lang="en-US" sz="3900" dirty="0"/>
          </a:p>
        </p:txBody>
      </p:sp>
      <p:sp>
        <p:nvSpPr>
          <p:cNvPr id="3" name="Text 1"/>
          <p:cNvSpPr/>
          <p:nvPr/>
        </p:nvSpPr>
        <p:spPr>
          <a:xfrm>
            <a:off x="1091446" y="2478762"/>
            <a:ext cx="127451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De acuerdo con Brugué (1995), "el origen de cualquier política pública debiera ser la voluntad de resolver un problema determinado, se trataría de las causas que lo han provocado y de buscar la solución más adecuada para ponerle remedio" (Castro, 1995:322).</a:t>
            </a:r>
            <a:endParaRPr lang="en-US" sz="1550" dirty="0"/>
          </a:p>
        </p:txBody>
      </p:sp>
      <p:sp>
        <p:nvSpPr>
          <p:cNvPr id="4" name="Shape 2"/>
          <p:cNvSpPr/>
          <p:nvPr/>
        </p:nvSpPr>
        <p:spPr>
          <a:xfrm>
            <a:off x="793790" y="2255520"/>
            <a:ext cx="22860" cy="1081564"/>
          </a:xfrm>
          <a:prstGeom prst="rect">
            <a:avLst/>
          </a:prstGeom>
          <a:solidFill>
            <a:srgbClr val="626C3B"/>
          </a:solidFill>
          <a:ln/>
        </p:spPr>
      </p:sp>
      <p:sp>
        <p:nvSpPr>
          <p:cNvPr id="5" name="Text 3"/>
          <p:cNvSpPr/>
          <p:nvPr/>
        </p:nvSpPr>
        <p:spPr>
          <a:xfrm>
            <a:off x="793790" y="3560326"/>
            <a:ext cx="13042821" cy="95261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Así el autor señala la dificultad que muestran muchas políticas públicas para desarrollar el concepto de causa-efecto-solución, debido a la complejidad de las decisiones tomadas por la administración pública en relación con las políticas públicas, en particular en lo concerniente a las posibles soluciones a la enorme cantidad de problemas de los actores que integran la sociedad civil.</a:t>
            </a:r>
            <a:endParaRPr lang="en-US" sz="1550" dirty="0"/>
          </a:p>
        </p:txBody>
      </p:sp>
      <p:pic>
        <p:nvPicPr>
          <p:cNvPr id="6" name="Image 0" descr="preencoded.png">    </p:cNvPr>
          <p:cNvPicPr>
            <a:picLocks noChangeAspect="1"/>
          </p:cNvPicPr>
          <p:nvPr/>
        </p:nvPicPr>
        <p:blipFill>
          <a:blip r:embed="rId1"/>
          <a:stretch>
            <a:fillRect/>
          </a:stretch>
        </p:blipFill>
        <p:spPr>
          <a:xfrm>
            <a:off x="793790" y="4736187"/>
            <a:ext cx="4347567" cy="793790"/>
          </a:xfrm>
          <a:prstGeom prst="rect">
            <a:avLst/>
          </a:prstGeom>
        </p:spPr>
      </p:pic>
      <p:sp>
        <p:nvSpPr>
          <p:cNvPr id="7" name="Text 4"/>
          <p:cNvSpPr/>
          <p:nvPr/>
        </p:nvSpPr>
        <p:spPr>
          <a:xfrm>
            <a:off x="992148" y="5728335"/>
            <a:ext cx="2869525"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Identificación de Causas</a:t>
            </a:r>
            <a:endParaRPr lang="en-US" sz="1950" dirty="0"/>
          </a:p>
        </p:txBody>
      </p:sp>
      <p:sp>
        <p:nvSpPr>
          <p:cNvPr id="8" name="Text 5"/>
          <p:cNvSpPr/>
          <p:nvPr/>
        </p:nvSpPr>
        <p:spPr>
          <a:xfrm>
            <a:off x="992148" y="6157555"/>
            <a:ext cx="395085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Análisis de los factores que generan el problema</a:t>
            </a:r>
            <a:endParaRPr lang="en-US" sz="1550" dirty="0"/>
          </a:p>
        </p:txBody>
      </p:sp>
      <p:pic>
        <p:nvPicPr>
          <p:cNvPr id="9" name="Image 1" descr="preencoded.png">    </p:cNvPr>
          <p:cNvPicPr>
            <a:picLocks noChangeAspect="1"/>
          </p:cNvPicPr>
          <p:nvPr/>
        </p:nvPicPr>
        <p:blipFill>
          <a:blip r:embed="rId2"/>
          <a:stretch>
            <a:fillRect/>
          </a:stretch>
        </p:blipFill>
        <p:spPr>
          <a:xfrm>
            <a:off x="5141357" y="4736187"/>
            <a:ext cx="4347567" cy="793790"/>
          </a:xfrm>
          <a:prstGeom prst="rect">
            <a:avLst/>
          </a:prstGeom>
        </p:spPr>
      </p:pic>
      <p:sp>
        <p:nvSpPr>
          <p:cNvPr id="10" name="Text 6"/>
          <p:cNvSpPr/>
          <p:nvPr/>
        </p:nvSpPr>
        <p:spPr>
          <a:xfrm>
            <a:off x="5339715" y="5728335"/>
            <a:ext cx="2533174"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Evaluación de Efectos</a:t>
            </a:r>
            <a:endParaRPr lang="en-US" sz="1950" dirty="0"/>
          </a:p>
        </p:txBody>
      </p:sp>
      <p:sp>
        <p:nvSpPr>
          <p:cNvPr id="11" name="Text 7"/>
          <p:cNvSpPr/>
          <p:nvPr/>
        </p:nvSpPr>
        <p:spPr>
          <a:xfrm>
            <a:off x="5339715" y="6157555"/>
            <a:ext cx="3950851"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Estudio del impacto en la sociedad</a:t>
            </a:r>
            <a:endParaRPr lang="en-US" sz="1550" dirty="0"/>
          </a:p>
        </p:txBody>
      </p:sp>
      <p:pic>
        <p:nvPicPr>
          <p:cNvPr id="12" name="Image 2" descr="preencoded.png">    </p:cNvPr>
          <p:cNvPicPr>
            <a:picLocks noChangeAspect="1"/>
          </p:cNvPicPr>
          <p:nvPr/>
        </p:nvPicPr>
        <p:blipFill>
          <a:blip r:embed="rId3"/>
          <a:stretch>
            <a:fillRect/>
          </a:stretch>
        </p:blipFill>
        <p:spPr>
          <a:xfrm>
            <a:off x="9488924" y="4736187"/>
            <a:ext cx="4347567" cy="793790"/>
          </a:xfrm>
          <a:prstGeom prst="rect">
            <a:avLst/>
          </a:prstGeom>
        </p:spPr>
      </p:pic>
      <p:sp>
        <p:nvSpPr>
          <p:cNvPr id="13" name="Text 8"/>
          <p:cNvSpPr/>
          <p:nvPr/>
        </p:nvSpPr>
        <p:spPr>
          <a:xfrm>
            <a:off x="9687282" y="5728335"/>
            <a:ext cx="2485072" cy="310158"/>
          </a:xfrm>
          <a:prstGeom prst="rect">
            <a:avLst/>
          </a:prstGeom>
          <a:noFill/>
          <a:ln/>
        </p:spPr>
        <p:txBody>
          <a:bodyPr wrap="none" lIns="0" tIns="0" rIns="0" bIns="0" rtlCol="0" anchor="t"/>
          <a:lstStyle/>
          <a:p>
            <a:pPr algn="l" indent="0" marL="0">
              <a:lnSpc>
                <a:spcPts val="2400"/>
              </a:lnSpc>
              <a:buNone/>
            </a:pPr>
            <a:r>
              <a:rPr lang="en-US" sz="1950" dirty="0">
                <a:solidFill>
                  <a:srgbClr val="403011"/>
                </a:solidFill>
                <a:latin typeface="Brygada 1918 Semi Bold" pitchFamily="34" charset="0"/>
                <a:ea typeface="Brygada 1918 Semi Bold" pitchFamily="34" charset="-122"/>
                <a:cs typeface="Brygada 1918 Semi Bold" pitchFamily="34" charset="-120"/>
              </a:rPr>
              <a:t>Diseño de Soluciones</a:t>
            </a:r>
            <a:endParaRPr lang="en-US" sz="1950" dirty="0"/>
          </a:p>
        </p:txBody>
      </p:sp>
      <p:sp>
        <p:nvSpPr>
          <p:cNvPr id="14" name="Text 9"/>
          <p:cNvSpPr/>
          <p:nvPr/>
        </p:nvSpPr>
        <p:spPr>
          <a:xfrm>
            <a:off x="9687282" y="6157555"/>
            <a:ext cx="3950851" cy="317540"/>
          </a:xfrm>
          <a:prstGeom prst="rect">
            <a:avLst/>
          </a:prstGeom>
          <a:noFill/>
          <a:ln/>
        </p:spPr>
        <p:txBody>
          <a:bodyPr wrap="non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Desarrollo de políticas públicas efectivas</a:t>
            </a:r>
            <a:endParaRPr lang="en-US" sz="15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793790" y="1182648"/>
            <a:ext cx="7362230" cy="620078"/>
          </a:xfrm>
          <a:prstGeom prst="rect">
            <a:avLst/>
          </a:prstGeom>
          <a:noFill/>
          <a:ln/>
        </p:spPr>
        <p:txBody>
          <a:bodyPr wrap="none" lIns="0" tIns="0" rIns="0" bIns="0" rtlCol="0" anchor="t"/>
          <a:lstStyle/>
          <a:p>
            <a:pPr algn="l" indent="0" marL="0">
              <a:lnSpc>
                <a:spcPts val="4850"/>
              </a:lnSpc>
              <a:buNone/>
            </a:pPr>
            <a:r>
              <a:rPr lang="en-US" sz="3900" dirty="0">
                <a:solidFill>
                  <a:srgbClr val="403011"/>
                </a:solidFill>
                <a:latin typeface="Brygada 1918 Semi Bold" pitchFamily="34" charset="0"/>
                <a:ea typeface="Brygada 1918 Semi Bold" pitchFamily="34" charset="-122"/>
                <a:cs typeface="Brygada 1918 Semi Bold" pitchFamily="34" charset="-120"/>
              </a:rPr>
              <a:t>Hacia Buenas Políticas Públicas</a:t>
            </a:r>
            <a:endParaRPr lang="en-US" sz="3900" dirty="0"/>
          </a:p>
        </p:txBody>
      </p:sp>
      <p:sp>
        <p:nvSpPr>
          <p:cNvPr id="3" name="Text 1"/>
          <p:cNvSpPr/>
          <p:nvPr/>
        </p:nvSpPr>
        <p:spPr>
          <a:xfrm>
            <a:off x="1091446" y="2422803"/>
            <a:ext cx="12745164"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Tomassini (1994:84) señala que para tener buenas políticas públicas "los países deberán incorporar muchos de los aportes provenientes de la moderna teoría de las organizaciones, de los conocimientos logrados en materia de gestión o management sciences".</a:t>
            </a:r>
            <a:endParaRPr lang="en-US" sz="1550" dirty="0"/>
          </a:p>
        </p:txBody>
      </p:sp>
      <p:sp>
        <p:nvSpPr>
          <p:cNvPr id="4" name="Shape 2"/>
          <p:cNvSpPr/>
          <p:nvPr/>
        </p:nvSpPr>
        <p:spPr>
          <a:xfrm>
            <a:off x="793790" y="2199561"/>
            <a:ext cx="22860" cy="1081564"/>
          </a:xfrm>
          <a:prstGeom prst="rect">
            <a:avLst/>
          </a:prstGeom>
          <a:solidFill>
            <a:srgbClr val="626C3B"/>
          </a:solidFill>
          <a:ln/>
        </p:spPr>
      </p:sp>
      <p:sp>
        <p:nvSpPr>
          <p:cNvPr id="5" name="Text 3"/>
          <p:cNvSpPr/>
          <p:nvPr/>
        </p:nvSpPr>
        <p:spPr>
          <a:xfrm>
            <a:off x="793790" y="3504367"/>
            <a:ext cx="13042821" cy="635079"/>
          </a:xfrm>
          <a:prstGeom prst="rect">
            <a:avLst/>
          </a:prstGeom>
          <a:noFill/>
          <a:ln/>
        </p:spPr>
        <p:txBody>
          <a:bodyPr wrap="square" lIns="0" tIns="0" rIns="0" bIns="0" rtlCol="0" anchor="t"/>
          <a:lstStyle/>
          <a:p>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Con ello reafirma la gran importancia que tiene el hecho de que los servicios públicos implementen una nueva gestión pública para el adecuado desarrollo de las políticas públicas, caracterizada por:</a:t>
            </a:r>
            <a:endParaRPr lang="en-US" sz="1550" dirty="0"/>
          </a:p>
        </p:txBody>
      </p:sp>
      <p:sp>
        <p:nvSpPr>
          <p:cNvPr id="6" name="Shape 4"/>
          <p:cNvSpPr/>
          <p:nvPr/>
        </p:nvSpPr>
        <p:spPr>
          <a:xfrm>
            <a:off x="793790" y="4362688"/>
            <a:ext cx="4215289" cy="1825943"/>
          </a:xfrm>
          <a:prstGeom prst="roundRect">
            <a:avLst>
              <a:gd name="adj" fmla="val 16305"/>
            </a:avLst>
          </a:prstGeom>
          <a:solidFill>
            <a:srgbClr val="626C3B"/>
          </a:solidFill>
          <a:ln w="7620">
            <a:solidFill>
              <a:srgbClr val="626C3B"/>
            </a:solidFill>
            <a:prstDash val="solid"/>
          </a:ln>
        </p:spPr>
      </p:sp>
      <p:sp>
        <p:nvSpPr>
          <p:cNvPr id="7" name="Shape 5"/>
          <p:cNvSpPr/>
          <p:nvPr/>
        </p:nvSpPr>
        <p:spPr>
          <a:xfrm>
            <a:off x="999768" y="4568666"/>
            <a:ext cx="595313" cy="595313"/>
          </a:xfrm>
          <a:prstGeom prst="roundRect">
            <a:avLst>
              <a:gd name="adj" fmla="val 15358451"/>
            </a:avLst>
          </a:prstGeom>
          <a:solidFill>
            <a:srgbClr val="626C3B"/>
          </a:solidFill>
          <a:ln/>
        </p:spPr>
      </p:sp>
      <p:pic>
        <p:nvPicPr>
          <p:cNvPr id="8" name="Image 0" descr="preencoded.png">    </p:cNvPr>
          <p:cNvPicPr>
            <a:picLocks noChangeAspect="1"/>
          </p:cNvPicPr>
          <p:nvPr/>
        </p:nvPicPr>
        <p:blipFill>
          <a:blip r:embed="rId1"/>
          <a:stretch>
            <a:fillRect/>
          </a:stretch>
        </p:blipFill>
        <p:spPr>
          <a:xfrm>
            <a:off x="1163479" y="4698802"/>
            <a:ext cx="267891" cy="334923"/>
          </a:xfrm>
          <a:prstGeom prst="rect">
            <a:avLst/>
          </a:prstGeom>
        </p:spPr>
      </p:pic>
      <p:sp>
        <p:nvSpPr>
          <p:cNvPr id="9" name="Text 6"/>
          <p:cNvSpPr/>
          <p:nvPr/>
        </p:nvSpPr>
        <p:spPr>
          <a:xfrm>
            <a:off x="999768" y="5362337"/>
            <a:ext cx="3644265" cy="310158"/>
          </a:xfrm>
          <a:prstGeom prst="rect">
            <a:avLst/>
          </a:prstGeom>
          <a:noFill/>
          <a:ln/>
        </p:spPr>
        <p:txBody>
          <a:bodyPr wrap="non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Mayor énfasis en los resultados</a:t>
            </a:r>
            <a:endParaRPr lang="en-US" sz="1950" dirty="0"/>
          </a:p>
        </p:txBody>
      </p:sp>
      <p:sp>
        <p:nvSpPr>
          <p:cNvPr id="10" name="Shape 7"/>
          <p:cNvSpPr/>
          <p:nvPr/>
        </p:nvSpPr>
        <p:spPr>
          <a:xfrm>
            <a:off x="5207437" y="4362688"/>
            <a:ext cx="4215408" cy="1825943"/>
          </a:xfrm>
          <a:prstGeom prst="roundRect">
            <a:avLst>
              <a:gd name="adj" fmla="val 16305"/>
            </a:avLst>
          </a:prstGeom>
          <a:solidFill>
            <a:srgbClr val="626C3B"/>
          </a:solidFill>
          <a:ln w="7620">
            <a:solidFill>
              <a:srgbClr val="83792E"/>
            </a:solidFill>
            <a:prstDash val="solid"/>
          </a:ln>
        </p:spPr>
      </p:sp>
      <p:sp>
        <p:nvSpPr>
          <p:cNvPr id="11" name="Shape 8"/>
          <p:cNvSpPr/>
          <p:nvPr/>
        </p:nvSpPr>
        <p:spPr>
          <a:xfrm>
            <a:off x="5413415" y="4568666"/>
            <a:ext cx="595313" cy="595313"/>
          </a:xfrm>
          <a:prstGeom prst="roundRect">
            <a:avLst>
              <a:gd name="adj" fmla="val 15358451"/>
            </a:avLst>
          </a:prstGeom>
          <a:solidFill>
            <a:srgbClr val="83792E"/>
          </a:solidFill>
          <a:ln/>
        </p:spPr>
      </p:sp>
      <p:pic>
        <p:nvPicPr>
          <p:cNvPr id="12" name="Image 1" descr="preencoded.png">    </p:cNvPr>
          <p:cNvPicPr>
            <a:picLocks noChangeAspect="1"/>
          </p:cNvPicPr>
          <p:nvPr/>
        </p:nvPicPr>
        <p:blipFill>
          <a:blip r:embed="rId2"/>
          <a:stretch>
            <a:fillRect/>
          </a:stretch>
        </p:blipFill>
        <p:spPr>
          <a:xfrm>
            <a:off x="5577126" y="4698802"/>
            <a:ext cx="267891" cy="334923"/>
          </a:xfrm>
          <a:prstGeom prst="rect">
            <a:avLst/>
          </a:prstGeom>
        </p:spPr>
      </p:pic>
      <p:sp>
        <p:nvSpPr>
          <p:cNvPr id="13" name="Text 9"/>
          <p:cNvSpPr/>
          <p:nvPr/>
        </p:nvSpPr>
        <p:spPr>
          <a:xfrm>
            <a:off x="5413415" y="5362337"/>
            <a:ext cx="3803452" cy="620316"/>
          </a:xfrm>
          <a:prstGeom prst="rect">
            <a:avLst/>
          </a:prstGeom>
          <a:noFill/>
          <a:ln/>
        </p:spPr>
        <p:txBody>
          <a:bodyPr wrap="squar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Utilización de técnicas modernas de gestión</a:t>
            </a:r>
            <a:endParaRPr lang="en-US" sz="1950" dirty="0"/>
          </a:p>
        </p:txBody>
      </p:sp>
      <p:sp>
        <p:nvSpPr>
          <p:cNvPr id="14" name="Shape 10"/>
          <p:cNvSpPr/>
          <p:nvPr/>
        </p:nvSpPr>
        <p:spPr>
          <a:xfrm>
            <a:off x="9621203" y="4362688"/>
            <a:ext cx="4215289" cy="1825943"/>
          </a:xfrm>
          <a:prstGeom prst="roundRect">
            <a:avLst>
              <a:gd name="adj" fmla="val 16305"/>
            </a:avLst>
          </a:prstGeom>
          <a:solidFill>
            <a:srgbClr val="626C3B"/>
          </a:solidFill>
          <a:ln w="7620">
            <a:solidFill>
              <a:srgbClr val="E8AF3B"/>
            </a:solidFill>
            <a:prstDash val="solid"/>
          </a:ln>
        </p:spPr>
      </p:sp>
      <p:sp>
        <p:nvSpPr>
          <p:cNvPr id="15" name="Shape 11"/>
          <p:cNvSpPr/>
          <p:nvPr/>
        </p:nvSpPr>
        <p:spPr>
          <a:xfrm>
            <a:off x="9827181" y="4568666"/>
            <a:ext cx="595313" cy="595313"/>
          </a:xfrm>
          <a:prstGeom prst="roundRect">
            <a:avLst>
              <a:gd name="adj" fmla="val 15358451"/>
            </a:avLst>
          </a:prstGeom>
          <a:solidFill>
            <a:srgbClr val="E8AF3B"/>
          </a:solidFill>
          <a:ln/>
        </p:spPr>
      </p:sp>
      <p:pic>
        <p:nvPicPr>
          <p:cNvPr id="16" name="Image 2" descr="preencoded.png">    </p:cNvPr>
          <p:cNvPicPr>
            <a:picLocks noChangeAspect="1"/>
          </p:cNvPicPr>
          <p:nvPr/>
        </p:nvPicPr>
        <p:blipFill>
          <a:blip r:embed="rId3"/>
          <a:stretch>
            <a:fillRect/>
          </a:stretch>
        </p:blipFill>
        <p:spPr>
          <a:xfrm>
            <a:off x="9990892" y="4698802"/>
            <a:ext cx="267891" cy="334923"/>
          </a:xfrm>
          <a:prstGeom prst="rect">
            <a:avLst/>
          </a:prstGeom>
        </p:spPr>
      </p:pic>
      <p:sp>
        <p:nvSpPr>
          <p:cNvPr id="17" name="Text 12"/>
          <p:cNvSpPr/>
          <p:nvPr/>
        </p:nvSpPr>
        <p:spPr>
          <a:xfrm>
            <a:off x="9827181" y="5362337"/>
            <a:ext cx="3803333" cy="620316"/>
          </a:xfrm>
          <a:prstGeom prst="rect">
            <a:avLst/>
          </a:prstGeom>
          <a:noFill/>
          <a:ln/>
        </p:spPr>
        <p:txBody>
          <a:bodyPr wrap="square" lIns="0" tIns="0" rIns="0" bIns="0" rtlCol="0" anchor="t"/>
          <a:lstStyle/>
          <a:p>
            <a:pPr algn="l" indent="0" marL="0">
              <a:lnSpc>
                <a:spcPts val="2400"/>
              </a:lnSpc>
              <a:buNone/>
            </a:pPr>
            <a:r>
              <a:rPr lang="en-US" sz="1950" dirty="0">
                <a:solidFill>
                  <a:srgbClr val="FFFFFF"/>
                </a:solidFill>
                <a:latin typeface="Brygada 1918 Semi Bold" pitchFamily="34" charset="0"/>
                <a:ea typeface="Brygada 1918 Semi Bold" pitchFamily="34" charset="-122"/>
                <a:cs typeface="Brygada 1918 Semi Bold" pitchFamily="34" charset="-120"/>
              </a:rPr>
              <a:t>Activa participación de la ciudadanía</a:t>
            </a:r>
            <a:endParaRPr lang="en-US" sz="1950" dirty="0"/>
          </a:p>
        </p:txBody>
      </p:sp>
      <p:sp>
        <p:nvSpPr>
          <p:cNvPr id="18" name="Text 13"/>
          <p:cNvSpPr/>
          <p:nvPr/>
        </p:nvSpPr>
        <p:spPr>
          <a:xfrm>
            <a:off x="793790" y="6411873"/>
            <a:ext cx="13042821" cy="635079"/>
          </a:xfrm>
          <a:prstGeom prst="rect">
            <a:avLst/>
          </a:prstGeom>
          <a:noFill/>
          <a:ln/>
        </p:spPr>
        <p:txBody>
          <a:bodyPr wrap="square" lIns="0" tIns="0" rIns="0" bIns="0" rtlCol="0" anchor="t"/>
          <a:lstStyle/>
          <a:p>
            <a:pPr algn="l" indent="0" marL="0">
              <a:lnSpc>
                <a:spcPts val="2500"/>
              </a:lnSpc>
              <a:buNone/>
            </a:pPr>
            <a:r>
              <a:rPr lang="en-US" sz="1550" b="1" dirty="0">
                <a:solidFill>
                  <a:srgbClr val="403011"/>
                </a:solidFill>
                <a:latin typeface="Brygada 1918" pitchFamily="34" charset="0"/>
                <a:ea typeface="Brygada 1918" pitchFamily="34" charset="-122"/>
                <a:cs typeface="Brygada 1918" pitchFamily="34" charset="-120"/>
              </a:rPr>
              <a:t>Ciencias de la gestión (MS)</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 es el amplio estudio interdisciplinario de resolución de problemas y la toma de decisiones en las organizaciones humanas, con fuertes vínculos con la economía, los negocios, la ingeniería y otras ciencias. </a:t>
            </a:r>
            <a:pPr algn="l" indent="0" marL="0">
              <a:lnSpc>
                <a:spcPts val="2500"/>
              </a:lnSpc>
              <a:buNone/>
            </a:pPr>
            <a:r>
              <a:rPr lang="en-US" sz="1550" dirty="0">
                <a:solidFill>
                  <a:srgbClr val="403011"/>
                </a:solidFill>
                <a:latin typeface="Brygada 1918" pitchFamily="34" charset="0"/>
                <a:ea typeface="Brygada 1918" pitchFamily="34" charset="-122"/>
                <a:cs typeface="Brygada 1918" pitchFamily="34" charset="-120"/>
              </a:rPr>
              <a:t>(La Nueva Gestión Pública)</a:t>
            </a:r>
            <a:endParaRPr lang="en-US" sz="1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788670" y="542211"/>
            <a:ext cx="7150894" cy="554593"/>
          </a:xfrm>
          <a:prstGeom prst="rect">
            <a:avLst/>
          </a:prstGeom>
          <a:noFill/>
          <a:ln/>
        </p:spPr>
        <p:txBody>
          <a:bodyPr wrap="none" lIns="0" tIns="0" rIns="0" bIns="0" rtlCol="0" anchor="t"/>
          <a:lstStyle/>
          <a:p>
            <a:pPr algn="l" indent="0" marL="0">
              <a:lnSpc>
                <a:spcPts val="4350"/>
              </a:lnSpc>
              <a:buNone/>
            </a:pPr>
            <a:r>
              <a:rPr lang="en-US" sz="3450" dirty="0">
                <a:solidFill>
                  <a:srgbClr val="403011"/>
                </a:solidFill>
                <a:latin typeface="Brygada 1918 Semi Bold" pitchFamily="34" charset="0"/>
                <a:ea typeface="Brygada 1918 Semi Bold" pitchFamily="34" charset="-122"/>
                <a:cs typeface="Brygada 1918 Semi Bold" pitchFamily="34" charset="-120"/>
              </a:rPr>
              <a:t>Una Mirada a los Nuevos Enfoques</a:t>
            </a:r>
            <a:endParaRPr lang="en-US" sz="3450" dirty="0"/>
          </a:p>
        </p:txBody>
      </p:sp>
      <p:sp>
        <p:nvSpPr>
          <p:cNvPr id="3" name="Text 1"/>
          <p:cNvSpPr/>
          <p:nvPr/>
        </p:nvSpPr>
        <p:spPr>
          <a:xfrm>
            <a:off x="788670" y="1362908"/>
            <a:ext cx="4213741" cy="443627"/>
          </a:xfrm>
          <a:prstGeom prst="rect">
            <a:avLst/>
          </a:prstGeom>
          <a:noFill/>
          <a:ln/>
        </p:spPr>
        <p:txBody>
          <a:bodyPr wrap="none" lIns="0" tIns="0" rIns="0" bIns="0" rtlCol="0" anchor="t"/>
          <a:lstStyle/>
          <a:p>
            <a:pPr algn="l" indent="0" marL="0">
              <a:lnSpc>
                <a:spcPts val="3450"/>
              </a:lnSpc>
              <a:buNone/>
            </a:pPr>
            <a:r>
              <a:rPr lang="en-US" sz="2750" dirty="0">
                <a:solidFill>
                  <a:srgbClr val="403011"/>
                </a:solidFill>
                <a:latin typeface="Brygada 1918 Semi Bold" pitchFamily="34" charset="0"/>
                <a:ea typeface="Brygada 1918 Semi Bold" pitchFamily="34" charset="-122"/>
                <a:cs typeface="Brygada 1918 Semi Bold" pitchFamily="34" charset="-120"/>
              </a:rPr>
              <a:t>La Nueva Gestión Pública</a:t>
            </a:r>
            <a:endParaRPr lang="en-US" sz="2750" dirty="0"/>
          </a:p>
        </p:txBody>
      </p:sp>
      <p:sp>
        <p:nvSpPr>
          <p:cNvPr id="4" name="Text 2"/>
          <p:cNvSpPr/>
          <p:nvPr/>
        </p:nvSpPr>
        <p:spPr>
          <a:xfrm>
            <a:off x="788670" y="2072640"/>
            <a:ext cx="13053060" cy="567928"/>
          </a:xfrm>
          <a:prstGeom prst="rect">
            <a:avLst/>
          </a:prstGeom>
          <a:noFill/>
          <a:ln/>
        </p:spPr>
        <p:txBody>
          <a:bodyPr wrap="square" lIns="0" tIns="0" rIns="0" bIns="0" rtlCol="0" anchor="t"/>
          <a:lstStyle/>
          <a:p>
            <a:pPr algn="l"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El establecimiento de un nuevo paradigma de la gestión pública, nombrado como </a:t>
            </a:r>
            <a:pPr algn="l" indent="0" marL="0">
              <a:lnSpc>
                <a:spcPts val="2200"/>
              </a:lnSpc>
              <a:buNone/>
            </a:pPr>
            <a:r>
              <a:rPr lang="en-US" sz="1350" b="1" dirty="0">
                <a:solidFill>
                  <a:srgbClr val="403011"/>
                </a:solidFill>
                <a:latin typeface="Brygada 1918" pitchFamily="34" charset="0"/>
                <a:ea typeface="Brygada 1918" pitchFamily="34" charset="-122"/>
                <a:cs typeface="Brygada 1918" pitchFamily="34" charset="-120"/>
              </a:rPr>
              <a:t>nueva gestión pública</a:t>
            </a:r>
            <a:pPr algn="l"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 NGP, implica </a:t>
            </a:r>
            <a:pPr algn="l" indent="0" marL="0">
              <a:lnSpc>
                <a:spcPts val="2200"/>
              </a:lnSpc>
              <a:buNone/>
            </a:pPr>
            <a:r>
              <a:rPr lang="en-US" sz="1350" b="1" dirty="0">
                <a:solidFill>
                  <a:srgbClr val="403011"/>
                </a:solidFill>
                <a:latin typeface="Brygada 1918" pitchFamily="34" charset="0"/>
                <a:ea typeface="Brygada 1918" pitchFamily="34" charset="-122"/>
                <a:cs typeface="Brygada 1918" pitchFamily="34" charset="-120"/>
              </a:rPr>
              <a:t>superar el burocratismo</a:t>
            </a:r>
            <a:pPr algn="l"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 al cual se le asigna la responsabilidad de los problemas y la crisis de la administración pública.</a:t>
            </a:r>
            <a:endParaRPr lang="en-US" sz="1350" dirty="0"/>
          </a:p>
        </p:txBody>
      </p:sp>
      <p:sp>
        <p:nvSpPr>
          <p:cNvPr id="5" name="Text 3"/>
          <p:cNvSpPr/>
          <p:nvPr/>
        </p:nvSpPr>
        <p:spPr>
          <a:xfrm>
            <a:off x="2774871" y="3467695"/>
            <a:ext cx="2218373" cy="277178"/>
          </a:xfrm>
          <a:prstGeom prst="rect">
            <a:avLst/>
          </a:prstGeom>
          <a:noFill/>
          <a:ln/>
        </p:spPr>
        <p:txBody>
          <a:bodyPr wrap="none" lIns="0" tIns="0" rIns="0" bIns="0" rtlCol="0" anchor="t"/>
          <a:lstStyle/>
          <a:p>
            <a:pPr algn="r" indent="0" marL="0">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Innovación</a:t>
            </a:r>
            <a:endParaRPr lang="en-US" sz="1700" dirty="0"/>
          </a:p>
        </p:txBody>
      </p:sp>
      <p:sp>
        <p:nvSpPr>
          <p:cNvPr id="6" name="Text 4"/>
          <p:cNvSpPr/>
          <p:nvPr/>
        </p:nvSpPr>
        <p:spPr>
          <a:xfrm>
            <a:off x="788670" y="3851315"/>
            <a:ext cx="4204573" cy="283964"/>
          </a:xfrm>
          <a:prstGeom prst="rect">
            <a:avLst/>
          </a:prstGeom>
          <a:noFill/>
          <a:ln/>
        </p:spPr>
        <p:txBody>
          <a:bodyPr wrap="none" lIns="0" tIns="0" rIns="0" bIns="0" rtlCol="0" anchor="t"/>
          <a:lstStyle/>
          <a:p>
            <a:pPr algn="r"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Implementación de nuevas tecnologías y métodos</a:t>
            </a:r>
            <a:endParaRPr lang="en-US" sz="1350" dirty="0"/>
          </a:p>
        </p:txBody>
      </p:sp>
      <p:pic>
        <p:nvPicPr>
          <p:cNvPr id="7" name="Image 0" descr="preencoded.png">    </p:cNvPr>
          <p:cNvPicPr>
            <a:picLocks noChangeAspect="1"/>
          </p:cNvPicPr>
          <p:nvPr/>
        </p:nvPicPr>
        <p:blipFill>
          <a:blip r:embed="rId1"/>
          <a:stretch>
            <a:fillRect/>
          </a:stretch>
        </p:blipFill>
        <p:spPr>
          <a:xfrm>
            <a:off x="5259348" y="2840117"/>
            <a:ext cx="4111704" cy="4111704"/>
          </a:xfrm>
          <a:prstGeom prst="rect">
            <a:avLst/>
          </a:prstGeom>
        </p:spPr>
      </p:pic>
      <p:pic>
        <p:nvPicPr>
          <p:cNvPr id="8" name="Image 1" descr="preencoded.png">    </p:cNvPr>
          <p:cNvPicPr>
            <a:picLocks noChangeAspect="1"/>
          </p:cNvPicPr>
          <p:nvPr/>
        </p:nvPicPr>
        <p:blipFill>
          <a:blip r:embed="rId2"/>
          <a:stretch>
            <a:fillRect/>
          </a:stretch>
        </p:blipFill>
        <p:spPr>
          <a:xfrm>
            <a:off x="6354842" y="3552587"/>
            <a:ext cx="265509" cy="331827"/>
          </a:xfrm>
          <a:prstGeom prst="rect">
            <a:avLst/>
          </a:prstGeom>
        </p:spPr>
      </p:pic>
      <p:sp>
        <p:nvSpPr>
          <p:cNvPr id="9" name="Text 5"/>
          <p:cNvSpPr/>
          <p:nvPr/>
        </p:nvSpPr>
        <p:spPr>
          <a:xfrm>
            <a:off x="9637157" y="3467695"/>
            <a:ext cx="2218373" cy="277178"/>
          </a:xfrm>
          <a:prstGeom prst="rect">
            <a:avLst/>
          </a:prstGeom>
          <a:noFill/>
          <a:ln/>
        </p:spPr>
        <p:txBody>
          <a:bodyPr wrap="none" lIns="0" tIns="0" rIns="0" bIns="0" rtlCol="0" anchor="t"/>
          <a:lstStyle/>
          <a:p>
            <a:pPr algn="l" indent="0" marL="0">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Eficiencia</a:t>
            </a:r>
            <a:endParaRPr lang="en-US" sz="1700" dirty="0"/>
          </a:p>
        </p:txBody>
      </p:sp>
      <p:sp>
        <p:nvSpPr>
          <p:cNvPr id="10" name="Text 6"/>
          <p:cNvSpPr/>
          <p:nvPr/>
        </p:nvSpPr>
        <p:spPr>
          <a:xfrm>
            <a:off x="9637157" y="3851315"/>
            <a:ext cx="4204573" cy="283964"/>
          </a:xfrm>
          <a:prstGeom prst="rect">
            <a:avLst/>
          </a:prstGeom>
          <a:noFill/>
          <a:ln/>
        </p:spPr>
        <p:txBody>
          <a:bodyPr wrap="none" lIns="0" tIns="0" rIns="0" bIns="0" rtlCol="0" anchor="t"/>
          <a:lstStyle/>
          <a:p>
            <a:pPr algn="l"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Optimización de recursos y procesos</a:t>
            </a:r>
            <a:endParaRPr lang="en-US" sz="1350" dirty="0"/>
          </a:p>
        </p:txBody>
      </p:sp>
      <p:pic>
        <p:nvPicPr>
          <p:cNvPr id="11" name="Image 2" descr="preencoded.png">    </p:cNvPr>
          <p:cNvPicPr>
            <a:picLocks noChangeAspect="1"/>
          </p:cNvPicPr>
          <p:nvPr/>
        </p:nvPicPr>
        <p:blipFill>
          <a:blip r:embed="rId3"/>
          <a:stretch>
            <a:fillRect/>
          </a:stretch>
        </p:blipFill>
        <p:spPr>
          <a:xfrm>
            <a:off x="5259348" y="2840117"/>
            <a:ext cx="4111704" cy="4111704"/>
          </a:xfrm>
          <a:prstGeom prst="rect">
            <a:avLst/>
          </a:prstGeom>
        </p:spPr>
      </p:pic>
      <p:pic>
        <p:nvPicPr>
          <p:cNvPr id="12" name="Image 3" descr="preencoded.png">    </p:cNvPr>
          <p:cNvPicPr>
            <a:picLocks noChangeAspect="1"/>
          </p:cNvPicPr>
          <p:nvPr/>
        </p:nvPicPr>
        <p:blipFill>
          <a:blip r:embed="rId4"/>
          <a:stretch>
            <a:fillRect/>
          </a:stretch>
        </p:blipFill>
        <p:spPr>
          <a:xfrm>
            <a:off x="8359735" y="3902393"/>
            <a:ext cx="265509" cy="331827"/>
          </a:xfrm>
          <a:prstGeom prst="rect">
            <a:avLst/>
          </a:prstGeom>
        </p:spPr>
      </p:pic>
      <p:sp>
        <p:nvSpPr>
          <p:cNvPr id="13" name="Text 7"/>
          <p:cNvSpPr/>
          <p:nvPr/>
        </p:nvSpPr>
        <p:spPr>
          <a:xfrm>
            <a:off x="9637157" y="5656540"/>
            <a:ext cx="2218373" cy="277178"/>
          </a:xfrm>
          <a:prstGeom prst="rect">
            <a:avLst/>
          </a:prstGeom>
          <a:noFill/>
          <a:ln/>
        </p:spPr>
        <p:txBody>
          <a:bodyPr wrap="none" lIns="0" tIns="0" rIns="0" bIns="0" rtlCol="0" anchor="t"/>
          <a:lstStyle/>
          <a:p>
            <a:pPr algn="l" indent="0" marL="0">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Transparencia</a:t>
            </a:r>
            <a:endParaRPr lang="en-US" sz="1700" dirty="0"/>
          </a:p>
        </p:txBody>
      </p:sp>
      <p:sp>
        <p:nvSpPr>
          <p:cNvPr id="14" name="Text 8"/>
          <p:cNvSpPr/>
          <p:nvPr/>
        </p:nvSpPr>
        <p:spPr>
          <a:xfrm>
            <a:off x="9637157" y="6040160"/>
            <a:ext cx="4204573" cy="283964"/>
          </a:xfrm>
          <a:prstGeom prst="rect">
            <a:avLst/>
          </a:prstGeom>
          <a:noFill/>
          <a:ln/>
        </p:spPr>
        <p:txBody>
          <a:bodyPr wrap="none" lIns="0" tIns="0" rIns="0" bIns="0" rtlCol="0" anchor="t"/>
          <a:lstStyle/>
          <a:p>
            <a:pPr algn="l"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Rendición de cuentas y participación ciudadana</a:t>
            </a:r>
            <a:endParaRPr lang="en-US" sz="1350" dirty="0"/>
          </a:p>
        </p:txBody>
      </p:sp>
      <p:pic>
        <p:nvPicPr>
          <p:cNvPr id="15" name="Image 4" descr="preencoded.png">    </p:cNvPr>
          <p:cNvPicPr>
            <a:picLocks noChangeAspect="1"/>
          </p:cNvPicPr>
          <p:nvPr/>
        </p:nvPicPr>
        <p:blipFill>
          <a:blip r:embed="rId5"/>
          <a:stretch>
            <a:fillRect/>
          </a:stretch>
        </p:blipFill>
        <p:spPr>
          <a:xfrm>
            <a:off x="5259348" y="2840117"/>
            <a:ext cx="4111704" cy="4111704"/>
          </a:xfrm>
          <a:prstGeom prst="rect">
            <a:avLst/>
          </a:prstGeom>
        </p:spPr>
      </p:pic>
      <p:pic>
        <p:nvPicPr>
          <p:cNvPr id="16" name="Image 5" descr="preencoded.png">    </p:cNvPr>
          <p:cNvPicPr>
            <a:picLocks noChangeAspect="1"/>
          </p:cNvPicPr>
          <p:nvPr/>
        </p:nvPicPr>
        <p:blipFill>
          <a:blip r:embed="rId6"/>
          <a:stretch>
            <a:fillRect/>
          </a:stretch>
        </p:blipFill>
        <p:spPr>
          <a:xfrm>
            <a:off x="8009930" y="5907286"/>
            <a:ext cx="265509" cy="331827"/>
          </a:xfrm>
          <a:prstGeom prst="rect">
            <a:avLst/>
          </a:prstGeom>
        </p:spPr>
      </p:pic>
      <p:sp>
        <p:nvSpPr>
          <p:cNvPr id="17" name="Text 9"/>
          <p:cNvSpPr/>
          <p:nvPr/>
        </p:nvSpPr>
        <p:spPr>
          <a:xfrm>
            <a:off x="2359819" y="5656540"/>
            <a:ext cx="2633424" cy="277178"/>
          </a:xfrm>
          <a:prstGeom prst="rect">
            <a:avLst/>
          </a:prstGeom>
          <a:noFill/>
          <a:ln/>
        </p:spPr>
        <p:txBody>
          <a:bodyPr wrap="none" lIns="0" tIns="0" rIns="0" bIns="0" rtlCol="0" anchor="t"/>
          <a:lstStyle/>
          <a:p>
            <a:pPr algn="r" indent="0" marL="0">
              <a:lnSpc>
                <a:spcPts val="2150"/>
              </a:lnSpc>
              <a:buNone/>
            </a:pPr>
            <a:r>
              <a:rPr lang="en-US" sz="1700" dirty="0">
                <a:solidFill>
                  <a:srgbClr val="403011"/>
                </a:solidFill>
                <a:latin typeface="Brygada 1918 Semi Bold" pitchFamily="34" charset="0"/>
                <a:ea typeface="Brygada 1918 Semi Bold" pitchFamily="34" charset="-122"/>
                <a:cs typeface="Brygada 1918 Semi Bold" pitchFamily="34" charset="-120"/>
              </a:rPr>
              <a:t>Orientación a Resultados</a:t>
            </a:r>
            <a:endParaRPr lang="en-US" sz="1700" dirty="0"/>
          </a:p>
        </p:txBody>
      </p:sp>
      <p:sp>
        <p:nvSpPr>
          <p:cNvPr id="18" name="Text 10"/>
          <p:cNvSpPr/>
          <p:nvPr/>
        </p:nvSpPr>
        <p:spPr>
          <a:xfrm>
            <a:off x="788670" y="6040160"/>
            <a:ext cx="4204573" cy="283964"/>
          </a:xfrm>
          <a:prstGeom prst="rect">
            <a:avLst/>
          </a:prstGeom>
          <a:noFill/>
          <a:ln/>
        </p:spPr>
        <p:txBody>
          <a:bodyPr wrap="none" lIns="0" tIns="0" rIns="0" bIns="0" rtlCol="0" anchor="t"/>
          <a:lstStyle/>
          <a:p>
            <a:pPr algn="r"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Medición del impacto y efectividad</a:t>
            </a:r>
            <a:endParaRPr lang="en-US" sz="1350" dirty="0"/>
          </a:p>
        </p:txBody>
      </p:sp>
      <p:pic>
        <p:nvPicPr>
          <p:cNvPr id="19" name="Image 6" descr="preencoded.png">    </p:cNvPr>
          <p:cNvPicPr>
            <a:picLocks noChangeAspect="1"/>
          </p:cNvPicPr>
          <p:nvPr/>
        </p:nvPicPr>
        <p:blipFill>
          <a:blip r:embed="rId7"/>
          <a:stretch>
            <a:fillRect/>
          </a:stretch>
        </p:blipFill>
        <p:spPr>
          <a:xfrm>
            <a:off x="5259348" y="2840117"/>
            <a:ext cx="4111704" cy="4111704"/>
          </a:xfrm>
          <a:prstGeom prst="rect">
            <a:avLst/>
          </a:prstGeom>
        </p:spPr>
      </p:pic>
      <p:pic>
        <p:nvPicPr>
          <p:cNvPr id="20" name="Image 7" descr="preencoded.png">    </p:cNvPr>
          <p:cNvPicPr>
            <a:picLocks noChangeAspect="1"/>
          </p:cNvPicPr>
          <p:nvPr/>
        </p:nvPicPr>
        <p:blipFill>
          <a:blip r:embed="rId8"/>
          <a:stretch>
            <a:fillRect/>
          </a:stretch>
        </p:blipFill>
        <p:spPr>
          <a:xfrm>
            <a:off x="6005036" y="5557480"/>
            <a:ext cx="265509" cy="331827"/>
          </a:xfrm>
          <a:prstGeom prst="rect">
            <a:avLst/>
          </a:prstGeom>
        </p:spPr>
      </p:pic>
      <p:sp>
        <p:nvSpPr>
          <p:cNvPr id="21" name="Text 11"/>
          <p:cNvSpPr/>
          <p:nvPr/>
        </p:nvSpPr>
        <p:spPr>
          <a:xfrm>
            <a:off x="788670" y="7151370"/>
            <a:ext cx="13053060" cy="567928"/>
          </a:xfrm>
          <a:prstGeom prst="rect">
            <a:avLst/>
          </a:prstGeom>
          <a:noFill/>
          <a:ln/>
        </p:spPr>
        <p:txBody>
          <a:bodyPr wrap="square" lIns="0" tIns="0" rIns="0" bIns="0" rtlCol="0" anchor="t"/>
          <a:lstStyle/>
          <a:p>
            <a:pPr algn="l" indent="0" marL="0">
              <a:lnSpc>
                <a:spcPts val="2200"/>
              </a:lnSpc>
              <a:buNone/>
            </a:pPr>
            <a:r>
              <a:rPr lang="en-US" sz="1350" dirty="0">
                <a:solidFill>
                  <a:srgbClr val="403011"/>
                </a:solidFill>
                <a:latin typeface="Brygada 1918" pitchFamily="34" charset="0"/>
                <a:ea typeface="Brygada 1918" pitchFamily="34" charset="-122"/>
                <a:cs typeface="Brygada 1918" pitchFamily="34" charset="-120"/>
              </a:rPr>
              <a:t>Este nuevo enfoque representa una transformación fundamental en la forma de concebir y ejecutar la administración pública, orientándose hacia la modernización, la eficiencia y la satisfacción ciudadana.</a:t>
            </a:r>
            <a:endParaRPr lang="en-US" sz="13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2025-10-03T23:41:57Z</dcterms:created>
  <dcterms:modified xsi:type="dcterms:W3CDTF">2025-10-03T23:41:57Z</dcterms:modified>
</cp:coreProperties>
</file>