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9"/>
  </p:notesMasterIdLst>
  <p:sldIdLst>
    <p:sldId id="262" r:id="rId2"/>
    <p:sldId id="261" r:id="rId3"/>
    <p:sldId id="256" r:id="rId4"/>
    <p:sldId id="257" r:id="rId5"/>
    <p:sldId id="258" r:id="rId6"/>
    <p:sldId id="259" r:id="rId7"/>
    <p:sldId id="260" r:id="rId8"/>
  </p:sldIdLst>
  <p:sldSz cx="14630400" cy="8229600"/>
  <p:notesSz cx="8229600" cy="14630400"/>
  <p:embeddedFontLst>
    <p:embeddedFont>
      <p:font typeface="Calibri" panose="020F0502020204030204" pitchFamily="34" charset="0"/>
      <p:regular r:id="rId10"/>
      <p:bold r:id="rId11"/>
      <p:italic r:id="rId12"/>
      <p:boldItalic r:id="rId13"/>
    </p:embeddedFont>
    <p:embeddedFont>
      <p:font typeface="Helvetica" panose="020B0604020202020204" pitchFamily="34" charset="0"/>
      <p:regular r:id="rId14"/>
      <p:bold r:id="rId15"/>
      <p:italic r:id="rId16"/>
      <p:boldItalic r:id="rId17"/>
    </p:embeddedFont>
    <p:embeddedFont>
      <p:font typeface="Source Sans 3" panose="020B0604020202020204" charset="0"/>
      <p:regular r:id="rId18"/>
    </p:embeddedFont>
    <p:embeddedFont>
      <p:font typeface="Source Serif 4 Semi Bold" panose="020B0604020202020204" charset="0"/>
      <p:regular r:id="rId19"/>
    </p:embeddedFont>
  </p:embeddedFontLst>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6" d="100"/>
          <a:sy n="76" d="100"/>
        </p:scale>
        <p:origin x="52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477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google.com/search?sca_esv=cba1f4f3559086d0&amp;sxsrf=AE3TifO5I3lULgIaxf0RWsWYHGYI-jT5uw:1758868355531&amp;q=Plan+Nacional+de+Desarrollo+(PND)&amp;sa=X&amp;ved=2ahUKEwiQ6Kac5_WPAxUnSDABHVMvIBUQxccNegUIgAEQAQ"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com/search?sca_esv=cba1f4f3559086d0&amp;sxsrf=AE3TifO5I3lULgIaxf0RWsWYHGYI-jT5uw:1758868355531&amp;q=Departamento+Nacional+de+Planeaci%C3%B3n+(DNP)&amp;sa=X&amp;ved=2ahUKEwiQ6Kac5_WPAxUnSDABHVMvIBUQxccNegQIchAB"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www.google.com/search?sca_esv=cba1f4f3559086d0&amp;sxsrf=AE3TifO5I3lULgIaxf0RWsWYHGYI-jT5uw:1758868355531&amp;q=Sociedad+Civil+y+Comunidades&amp;sa=X&amp;ved=2ahUKEwiQ6Kac5_WPAxUnSDABHVMvIBUQxccNegQIeRAB" TargetMode="External"/><Relationship Id="rId4" Type="http://schemas.openxmlformats.org/officeDocument/2006/relationships/hyperlink" Target="https://www.google.com/search?sca_esv=cba1f4f3559086d0&amp;sxsrf=AE3TifO5I3lULgIaxf0RWsWYHGYI-jT5uw:1758868355531&amp;q=Ministerios+y+Entidades+Territoriales&amp;sa=X&amp;ved=2ahUKEwiQ6Kac5_WPAxUnSDABHVMvIBUQxccNegUIkAEQAQ"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search?sca_esv=cba1f4f3559086d0&amp;sxsrf=AE3TifO5I3lULgIaxf0RWsWYHGYI-jT5uw:1758868355531&amp;q=Sector+Privado&amp;sa=X&amp;ved=2ahUKEwiQ6Kac5_WPAxUnSDABHVMvIBUQxccNegUIiwEQAQ"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google.com/search?sca_esv=cba1f4f3559086d0&amp;sxsrf=AE3TifO5I3lULgIaxf0RWsWYHGYI-jT5uw:1758868355531&amp;q=Academia+y+Expertos&amp;sa=X&amp;ved=2ahUKEwiQ6Kac5_WPAxUnSDABHVMvIBUQxccNegUIjAEQAQ"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hyperlink" Target="https://www.google.com/search?sca_esv=cba1f4f3559086d0&amp;sxsrf=AE3TifO5I3lULgIaxf0RWsWYHGYI-jT5uw:1758868355531&amp;q=Documentos+CONPES&amp;sa=X&amp;ved=2ahUKEwiQ6Kac5_WPAxUnSDABHVMvIBUQxccNegUIigEQA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300FB56-1293-4291-9730-66D4B6A42E92}"/>
              </a:ext>
            </a:extLst>
          </p:cNvPr>
          <p:cNvSpPr/>
          <p:nvPr/>
        </p:nvSpPr>
        <p:spPr>
          <a:xfrm>
            <a:off x="673100" y="622300"/>
            <a:ext cx="13284200" cy="6740307"/>
          </a:xfrm>
          <a:prstGeom prst="rect">
            <a:avLst/>
          </a:prstGeom>
        </p:spPr>
        <p:txBody>
          <a:bodyPr wrap="square">
            <a:spAutoFit/>
          </a:bodyPr>
          <a:lstStyle/>
          <a:p>
            <a:pPr fontAlgn="base"/>
            <a:r>
              <a:rPr lang="es-ES" sz="5400" b="1" dirty="0">
                <a:solidFill>
                  <a:srgbClr val="272443"/>
                </a:solidFill>
                <a:latin typeface="Helvetica" panose="020B0604020202020204" pitchFamily="34" charset="0"/>
              </a:rPr>
              <a:t>¿Qué es una política pública?</a:t>
            </a:r>
          </a:p>
          <a:p>
            <a:pPr fontAlgn="base"/>
            <a:endParaRPr lang="es-ES" sz="5400" b="1" dirty="0">
              <a:solidFill>
                <a:srgbClr val="272443"/>
              </a:solidFill>
              <a:latin typeface="Helvetica" panose="020B0604020202020204" pitchFamily="34" charset="0"/>
            </a:endParaRPr>
          </a:p>
          <a:p>
            <a:pPr algn="just" fontAlgn="base"/>
            <a:r>
              <a:rPr lang="es-ES" sz="5400" dirty="0">
                <a:solidFill>
                  <a:srgbClr val="272443"/>
                </a:solidFill>
                <a:latin typeface="Helvetica" panose="020B0604020202020204" pitchFamily="34" charset="0"/>
              </a:rPr>
              <a:t>Es una herramienta de planeación </a:t>
            </a:r>
            <a:r>
              <a:rPr lang="es-ES" sz="5400" b="1" dirty="0">
                <a:solidFill>
                  <a:srgbClr val="FF0000"/>
                </a:solidFill>
                <a:latin typeface="Helvetica" panose="020B0604020202020204" pitchFamily="34" charset="0"/>
              </a:rPr>
              <a:t>de largo plazo,</a:t>
            </a:r>
            <a:r>
              <a:rPr lang="es-ES" sz="5400" dirty="0">
                <a:solidFill>
                  <a:srgbClr val="272443"/>
                </a:solidFill>
                <a:latin typeface="Helvetica" panose="020B0604020202020204" pitchFamily="34" charset="0"/>
              </a:rPr>
              <a:t> que permite el desarrollo continuo de acciones que buscan dar cumplimiento al objetivo específico en busca de solucionar o mejorar la condición inicial de la población objeto de política.</a:t>
            </a:r>
          </a:p>
        </p:txBody>
      </p:sp>
    </p:spTree>
    <p:extLst>
      <p:ext uri="{BB962C8B-B14F-4D97-AF65-F5344CB8AC3E}">
        <p14:creationId xmlns:p14="http://schemas.microsoft.com/office/powerpoint/2010/main" val="2524378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8693" y="1010483"/>
            <a:ext cx="11993523" cy="598051"/>
          </a:xfrm>
          <a:prstGeom prst="rect">
            <a:avLst/>
          </a:prstGeom>
          <a:noFill/>
          <a:ln/>
        </p:spPr>
        <p:txBody>
          <a:bodyPr wrap="none" lIns="0" tIns="0" rIns="0" bIns="0" rtlCol="0" anchor="t"/>
          <a:lstStyle/>
          <a:p>
            <a:pPr marL="0" indent="0" algn="l">
              <a:lnSpc>
                <a:spcPts val="4700"/>
              </a:lnSpc>
              <a:buNone/>
            </a:pPr>
            <a:r>
              <a:rPr lang="en-US" sz="3750" dirty="0">
                <a:solidFill>
                  <a:srgbClr val="D73AD7"/>
                </a:solidFill>
                <a:latin typeface="Source Serif 4 Semi Bold" pitchFamily="34" charset="0"/>
                <a:ea typeface="Source Serif 4 Semi Bold" pitchFamily="34" charset="-122"/>
                <a:cs typeface="Source Serif 4 Semi Bold" pitchFamily="34" charset="-120"/>
              </a:rPr>
              <a:t>Definición y Características de las Políticas Públicas</a:t>
            </a:r>
            <a:endParaRPr lang="en-US" sz="3750" dirty="0"/>
          </a:p>
        </p:txBody>
      </p:sp>
      <p:sp>
        <p:nvSpPr>
          <p:cNvPr id="3" name="Text 1"/>
          <p:cNvSpPr/>
          <p:nvPr/>
        </p:nvSpPr>
        <p:spPr>
          <a:xfrm>
            <a:off x="968693" y="2015252"/>
            <a:ext cx="12692896" cy="1626394"/>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Source Sans 3" pitchFamily="34" charset="0"/>
                <a:ea typeface="Source Sans 3" pitchFamily="34" charset="-122"/>
                <a:cs typeface="Source Sans 3" pitchFamily="34" charset="-120"/>
              </a:rPr>
              <a:t>Una política gubernamental es una decisión determinada por el gobierno para (i) abordar los desafíos socioeconómicos en un país (o en el caso de la política exterior, en las relaciones del país con otros países) y por lo general también decisiones sobre (ii) cómo se abordarán estos desafíos. Las políticas son los principales instrumentos de los gobiernos para orientar la acción, y por lo general se expresan en leyes/reglamentos, declaraciones o directrices oficiales de políticas e instituciones que luego dan lugar a programas e iniciativas específicas financiadas y/o conducidas por organizaciones gubernamentales para hacer frente a estos desafíos (OCDE, 2012, p.6).</a:t>
            </a:r>
            <a:endParaRPr lang="en-US" sz="1600" dirty="0"/>
          </a:p>
        </p:txBody>
      </p:sp>
      <p:sp>
        <p:nvSpPr>
          <p:cNvPr id="4" name="Shape 2"/>
          <p:cNvSpPr/>
          <p:nvPr/>
        </p:nvSpPr>
        <p:spPr>
          <a:xfrm>
            <a:off x="968693" y="3870365"/>
            <a:ext cx="4095393" cy="2144078"/>
          </a:xfrm>
          <a:prstGeom prst="roundRect">
            <a:avLst>
              <a:gd name="adj" fmla="val 3984"/>
            </a:avLst>
          </a:prstGeom>
          <a:solidFill>
            <a:srgbClr val="F4D4F7"/>
          </a:solidFill>
          <a:ln w="7620">
            <a:solidFill>
              <a:srgbClr val="DABADD"/>
            </a:solidFill>
            <a:prstDash val="solid"/>
          </a:ln>
        </p:spPr>
      </p:sp>
      <p:sp>
        <p:nvSpPr>
          <p:cNvPr id="5" name="Text 3"/>
          <p:cNvSpPr/>
          <p:nvPr/>
        </p:nvSpPr>
        <p:spPr>
          <a:xfrm>
            <a:off x="1179671" y="4081343"/>
            <a:ext cx="3596402" cy="299085"/>
          </a:xfrm>
          <a:prstGeom prst="rect">
            <a:avLst/>
          </a:prstGeom>
          <a:noFill/>
          <a:ln/>
        </p:spPr>
        <p:txBody>
          <a:bodyPr wrap="none" lIns="0" tIns="0" rIns="0" bIns="0" rtlCol="0" anchor="t"/>
          <a:lstStyle/>
          <a:p>
            <a:pPr marL="0" indent="0" algn="l">
              <a:lnSpc>
                <a:spcPts val="2350"/>
              </a:lnSpc>
              <a:buNone/>
            </a:pPr>
            <a:r>
              <a:rPr lang="en-US" sz="1850" dirty="0">
                <a:solidFill>
                  <a:srgbClr val="272525"/>
                </a:solidFill>
                <a:latin typeface="Source Serif 4 Semi Bold" pitchFamily="34" charset="0"/>
                <a:ea typeface="Source Serif 4 Semi Bold" pitchFamily="34" charset="-122"/>
                <a:cs typeface="Source Serif 4 Semi Bold" pitchFamily="34" charset="-120"/>
              </a:rPr>
              <a:t>Interacción Gobierno-Sociedad</a:t>
            </a:r>
            <a:endParaRPr lang="en-US" sz="1850" dirty="0"/>
          </a:p>
        </p:txBody>
      </p:sp>
      <p:sp>
        <p:nvSpPr>
          <p:cNvPr id="6" name="Text 4"/>
          <p:cNvSpPr/>
          <p:nvPr/>
        </p:nvSpPr>
        <p:spPr>
          <a:xfrm>
            <a:off x="1179671" y="4502348"/>
            <a:ext cx="3673435" cy="1301115"/>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Source Sans 3" pitchFamily="34" charset="0"/>
                <a:ea typeface="Source Sans 3" pitchFamily="34" charset="-122"/>
                <a:cs typeface="Source Sans 3" pitchFamily="34" charset="-120"/>
              </a:rPr>
              <a:t>La Política Pública es producto de la interacción gobierno–sociedad, una obra coproducida por el poder público y el público ciudadano</a:t>
            </a:r>
            <a:endParaRPr lang="en-US" sz="1600" dirty="0"/>
          </a:p>
        </p:txBody>
      </p:sp>
      <p:sp>
        <p:nvSpPr>
          <p:cNvPr id="7" name="Shape 5"/>
          <p:cNvSpPr/>
          <p:nvPr/>
        </p:nvSpPr>
        <p:spPr>
          <a:xfrm>
            <a:off x="5267444" y="3870365"/>
            <a:ext cx="4095393" cy="2144078"/>
          </a:xfrm>
          <a:prstGeom prst="roundRect">
            <a:avLst>
              <a:gd name="adj" fmla="val 3984"/>
            </a:avLst>
          </a:prstGeom>
          <a:solidFill>
            <a:srgbClr val="F4D4F7"/>
          </a:solidFill>
          <a:ln w="7620">
            <a:solidFill>
              <a:srgbClr val="DABADD"/>
            </a:solidFill>
            <a:prstDash val="solid"/>
          </a:ln>
        </p:spPr>
      </p:sp>
      <p:sp>
        <p:nvSpPr>
          <p:cNvPr id="8" name="Text 6"/>
          <p:cNvSpPr/>
          <p:nvPr/>
        </p:nvSpPr>
        <p:spPr>
          <a:xfrm>
            <a:off x="5478423" y="4081343"/>
            <a:ext cx="2671882" cy="299085"/>
          </a:xfrm>
          <a:prstGeom prst="rect">
            <a:avLst/>
          </a:prstGeom>
          <a:noFill/>
          <a:ln/>
        </p:spPr>
        <p:txBody>
          <a:bodyPr wrap="none" lIns="0" tIns="0" rIns="0" bIns="0" rtlCol="0" anchor="t"/>
          <a:lstStyle/>
          <a:p>
            <a:pPr marL="0" indent="0" algn="l">
              <a:lnSpc>
                <a:spcPts val="2350"/>
              </a:lnSpc>
              <a:buNone/>
            </a:pPr>
            <a:r>
              <a:rPr lang="en-US" sz="1850" dirty="0">
                <a:solidFill>
                  <a:srgbClr val="272525"/>
                </a:solidFill>
                <a:latin typeface="Source Serif 4 Semi Bold" pitchFamily="34" charset="0"/>
                <a:ea typeface="Source Serif 4 Semi Bold" pitchFamily="34" charset="-122"/>
                <a:cs typeface="Source Serif 4 Semi Bold" pitchFamily="34" charset="-120"/>
              </a:rPr>
              <a:t>Acciones Intencionales</a:t>
            </a:r>
            <a:endParaRPr lang="en-US" sz="1850" dirty="0"/>
          </a:p>
        </p:txBody>
      </p:sp>
      <p:sp>
        <p:nvSpPr>
          <p:cNvPr id="9" name="Text 7"/>
          <p:cNvSpPr/>
          <p:nvPr/>
        </p:nvSpPr>
        <p:spPr>
          <a:xfrm>
            <a:off x="5478423" y="4502348"/>
            <a:ext cx="3673435" cy="1301115"/>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Source Sans 3" pitchFamily="34" charset="0"/>
                <a:ea typeface="Source Sans 3" pitchFamily="34" charset="-122"/>
                <a:cs typeface="Source Sans 3" pitchFamily="34" charset="-120"/>
              </a:rPr>
              <a:t>Genera un conjunto de acciones intencionales y causales, orientadas a la realización de un objetivo de interés / beneficio público</a:t>
            </a:r>
            <a:endParaRPr lang="en-US" sz="1600" dirty="0"/>
          </a:p>
        </p:txBody>
      </p:sp>
      <p:sp>
        <p:nvSpPr>
          <p:cNvPr id="10" name="Shape 8"/>
          <p:cNvSpPr/>
          <p:nvPr/>
        </p:nvSpPr>
        <p:spPr>
          <a:xfrm>
            <a:off x="9566196" y="3870365"/>
            <a:ext cx="4095393" cy="2144078"/>
          </a:xfrm>
          <a:prstGeom prst="roundRect">
            <a:avLst>
              <a:gd name="adj" fmla="val 3984"/>
            </a:avLst>
          </a:prstGeom>
          <a:solidFill>
            <a:srgbClr val="F4D4F7"/>
          </a:solidFill>
          <a:ln w="7620">
            <a:solidFill>
              <a:srgbClr val="DABADD"/>
            </a:solidFill>
            <a:prstDash val="solid"/>
          </a:ln>
        </p:spPr>
      </p:sp>
      <p:sp>
        <p:nvSpPr>
          <p:cNvPr id="11" name="Text 9"/>
          <p:cNvSpPr/>
          <p:nvPr/>
        </p:nvSpPr>
        <p:spPr>
          <a:xfrm>
            <a:off x="9777174" y="4081343"/>
            <a:ext cx="2839522" cy="299085"/>
          </a:xfrm>
          <a:prstGeom prst="rect">
            <a:avLst/>
          </a:prstGeom>
          <a:noFill/>
          <a:ln/>
        </p:spPr>
        <p:txBody>
          <a:bodyPr wrap="none" lIns="0" tIns="0" rIns="0" bIns="0" rtlCol="0" anchor="t"/>
          <a:lstStyle/>
          <a:p>
            <a:pPr marL="0" indent="0" algn="l">
              <a:lnSpc>
                <a:spcPts val="2350"/>
              </a:lnSpc>
              <a:buNone/>
            </a:pPr>
            <a:r>
              <a:rPr lang="en-US" sz="1850" dirty="0">
                <a:solidFill>
                  <a:srgbClr val="272525"/>
                </a:solidFill>
                <a:latin typeface="Source Serif 4 Semi Bold" pitchFamily="34" charset="0"/>
                <a:ea typeface="Source Serif 4 Semi Bold" pitchFamily="34" charset="-122"/>
                <a:cs typeface="Source Serif 4 Semi Bold" pitchFamily="34" charset="-120"/>
              </a:rPr>
              <a:t>Reproducción Constante</a:t>
            </a:r>
            <a:endParaRPr lang="en-US" sz="1850" dirty="0"/>
          </a:p>
        </p:txBody>
      </p:sp>
      <p:sp>
        <p:nvSpPr>
          <p:cNvPr id="12" name="Text 10"/>
          <p:cNvSpPr/>
          <p:nvPr/>
        </p:nvSpPr>
        <p:spPr>
          <a:xfrm>
            <a:off x="9777174" y="4502348"/>
            <a:ext cx="3673435" cy="1301115"/>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Source Sans 3" pitchFamily="34" charset="0"/>
                <a:ea typeface="Source Sans 3" pitchFamily="34" charset="-122"/>
                <a:cs typeface="Source Sans 3" pitchFamily="34" charset="-120"/>
              </a:rPr>
              <a:t>Sus lineamientos de acción, agentes, instrumentos, procedimientos y recursos se reproducen en el tiempo de manera constante y coherente</a:t>
            </a:r>
            <a:endParaRPr lang="en-US" sz="1600" dirty="0"/>
          </a:p>
        </p:txBody>
      </p:sp>
      <p:sp>
        <p:nvSpPr>
          <p:cNvPr id="13" name="Text 11"/>
          <p:cNvSpPr/>
          <p:nvPr/>
        </p:nvSpPr>
        <p:spPr>
          <a:xfrm>
            <a:off x="968693" y="6243161"/>
            <a:ext cx="12692896" cy="975836"/>
          </a:xfrm>
          <a:prstGeom prst="rect">
            <a:avLst/>
          </a:prstGeom>
          <a:noFill/>
          <a:ln/>
        </p:spPr>
        <p:txBody>
          <a:bodyPr wrap="square" lIns="0" tIns="0" rIns="0" bIns="0" rtlCol="0" anchor="t"/>
          <a:lstStyle/>
          <a:p>
            <a:pPr marL="0" indent="0" algn="l">
              <a:lnSpc>
                <a:spcPts val="2550"/>
              </a:lnSpc>
              <a:buNone/>
            </a:pPr>
            <a:r>
              <a:rPr lang="en-US" sz="1600" dirty="0">
                <a:solidFill>
                  <a:srgbClr val="272525"/>
                </a:solidFill>
                <a:latin typeface="Source Sans 3" pitchFamily="34" charset="0"/>
                <a:ea typeface="Source Sans 3" pitchFamily="34" charset="-122"/>
                <a:cs typeface="Source Sans 3" pitchFamily="34" charset="-120"/>
              </a:rPr>
              <a:t>La Política Pública está compuesta de </a:t>
            </a:r>
            <a:r>
              <a:rPr lang="en-US" sz="1600" dirty="0">
                <a:solidFill>
                  <a:srgbClr val="D75BE2"/>
                </a:solidFill>
                <a:latin typeface="Source Sans 3" pitchFamily="34" charset="0"/>
                <a:ea typeface="Source Sans 3" pitchFamily="34" charset="-122"/>
                <a:cs typeface="Source Sans 3" pitchFamily="34" charset="-120"/>
              </a:rPr>
              <a:t>acciones intencionales</a:t>
            </a:r>
            <a:r>
              <a:rPr lang="en-US" sz="1600" dirty="0">
                <a:solidFill>
                  <a:srgbClr val="272525"/>
                </a:solidFill>
                <a:latin typeface="Source Sans 3" pitchFamily="34" charset="0"/>
                <a:ea typeface="Source Sans 3" pitchFamily="34" charset="-122"/>
                <a:cs typeface="Source Sans 3" pitchFamily="34" charset="-120"/>
              </a:rPr>
              <a:t>, por cuanto se orientan a realizar objetivos considerados de valor para la sociedad o a resolver problemas cuya solución se considera de interés o beneficio público; así mismo sus </a:t>
            </a:r>
            <a:r>
              <a:rPr lang="en-US" sz="1600" dirty="0">
                <a:solidFill>
                  <a:srgbClr val="D75BE2"/>
                </a:solidFill>
                <a:latin typeface="Source Sans 3" pitchFamily="34" charset="0"/>
                <a:ea typeface="Source Sans 3" pitchFamily="34" charset="-122"/>
                <a:cs typeface="Source Sans 3" pitchFamily="34" charset="-120"/>
              </a:rPr>
              <a:t>acciones sin causales</a:t>
            </a:r>
            <a:r>
              <a:rPr lang="en-US" sz="1600" dirty="0">
                <a:solidFill>
                  <a:srgbClr val="272525"/>
                </a:solidFill>
                <a:latin typeface="Source Sans 3" pitchFamily="34" charset="0"/>
                <a:ea typeface="Source Sans 3" pitchFamily="34" charset="-122"/>
                <a:cs typeface="Source Sans 3" pitchFamily="34" charset="-120"/>
              </a:rPr>
              <a:t>, por cuanto son consideradas idóneas y eficaces para realizar el objetivo o resolver el problema. (PNUD, 2012).</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85000"/>
            </a:srgbClr>
          </a:solidFill>
          <a:ln/>
        </p:spPr>
      </p:sp>
      <p:sp>
        <p:nvSpPr>
          <p:cNvPr id="4" name="Text 1"/>
          <p:cNvSpPr/>
          <p:nvPr/>
        </p:nvSpPr>
        <p:spPr>
          <a:xfrm>
            <a:off x="968693" y="1133356"/>
            <a:ext cx="12692896" cy="4648081"/>
          </a:xfrm>
          <a:prstGeom prst="rect">
            <a:avLst/>
          </a:prstGeom>
          <a:noFill/>
          <a:ln/>
        </p:spPr>
        <p:txBody>
          <a:bodyPr wrap="square" lIns="0" tIns="0" rIns="0" bIns="0" rtlCol="0" anchor="t"/>
          <a:lstStyle/>
          <a:p>
            <a:pPr marL="0" indent="0" algn="l">
              <a:lnSpc>
                <a:spcPts val="5200"/>
              </a:lnSpc>
              <a:buNone/>
            </a:pPr>
            <a:r>
              <a:rPr lang="en-US" sz="4150" dirty="0">
                <a:solidFill>
                  <a:srgbClr val="D73AD7"/>
                </a:solidFill>
                <a:latin typeface="Source Serif 4 Semi Bold" pitchFamily="34" charset="0"/>
                <a:ea typeface="Source Serif 4 Semi Bold" pitchFamily="34" charset="-122"/>
                <a:cs typeface="Source Serif 4 Semi Bold" pitchFamily="34" charset="-120"/>
              </a:rPr>
              <a:t>Las políticas públicas en Colombia son creadas </a:t>
            </a:r>
            <a:r>
              <a:rPr lang="en-US" sz="4150" dirty="0">
                <a:solidFill>
                  <a:srgbClr val="D75BE2"/>
                </a:solidFill>
                <a:latin typeface="Source Serif 4 Semi Bold" pitchFamily="34" charset="0"/>
                <a:ea typeface="Source Serif 4 Semi Bold" pitchFamily="34" charset="-122"/>
                <a:cs typeface="Source Serif 4 Semi Bold" pitchFamily="34" charset="-120"/>
              </a:rPr>
              <a:t>principalmente por el Gobierno, coordinado por el Departamento Nacional de Planeación (DNP)</a:t>
            </a:r>
            <a:r>
              <a:rPr lang="en-US" sz="4150" dirty="0">
                <a:solidFill>
                  <a:srgbClr val="D73AD7"/>
                </a:solidFill>
                <a:latin typeface="Source Serif 4 Semi Bold" pitchFamily="34" charset="0"/>
                <a:ea typeface="Source Serif 4 Semi Bold" pitchFamily="34" charset="-122"/>
                <a:cs typeface="Source Serif 4 Semi Bold" pitchFamily="34" charset="-120"/>
              </a:rPr>
              <a:t>, en un proceso participativo que involucra a ministerios, entidades territoriales y la participación activa de la sociedad civil, el sector privado y la academia</a:t>
            </a:r>
            <a:endParaRPr lang="en-US" sz="4150" dirty="0"/>
          </a:p>
        </p:txBody>
      </p:sp>
      <p:sp>
        <p:nvSpPr>
          <p:cNvPr id="5" name="Text 2"/>
          <p:cNvSpPr/>
          <p:nvPr/>
        </p:nvSpPr>
        <p:spPr>
          <a:xfrm>
            <a:off x="968693" y="6120051"/>
            <a:ext cx="12692896" cy="361117"/>
          </a:xfrm>
          <a:prstGeom prst="rect">
            <a:avLst/>
          </a:prstGeom>
          <a:noFill/>
          <a:ln/>
        </p:spPr>
        <p:txBody>
          <a:bodyPr wrap="none" lIns="0" tIns="0" rIns="0" bIns="0" rtlCol="0" anchor="t"/>
          <a:lstStyle/>
          <a:p>
            <a:pPr marL="0" indent="0" algn="l">
              <a:lnSpc>
                <a:spcPts val="2800"/>
              </a:lnSpc>
              <a:buNone/>
            </a:pPr>
            <a:r>
              <a:rPr lang="en-US" sz="1750" dirty="0">
                <a:solidFill>
                  <a:srgbClr val="272525"/>
                </a:solidFill>
                <a:latin typeface="Source Sans 3" pitchFamily="34" charset="0"/>
                <a:ea typeface="Source Sans 3" pitchFamily="34" charset="-122"/>
                <a:cs typeface="Source Sans 3" pitchFamily="34" charset="-120"/>
              </a:rPr>
              <a:t>El </a:t>
            </a:r>
            <a:r>
              <a:rPr lang="en-US" sz="1750" u="sng" dirty="0">
                <a:solidFill>
                  <a:srgbClr val="D75BE2"/>
                </a:solidFill>
                <a:latin typeface="Source Sans 3" pitchFamily="34" charset="0"/>
                <a:ea typeface="Source Sans 3" pitchFamily="34" charset="-122"/>
                <a:cs typeface="Source Sans 3" pitchFamily="34" charset="-120"/>
                <a:hlinkClick r:id="rId4">
                  <a:extLst>
                    <a:ext uri="{A12FA001-AC4F-418D-AE19-62706E023703}">
                      <ahyp:hlinkClr xmlns:ahyp="http://schemas.microsoft.com/office/drawing/2018/hyperlinkcolor" val="tx"/>
                    </a:ext>
                  </a:extLst>
                </a:hlinkClick>
              </a:rPr>
              <a:t>Plan Nacional de Desarrollo (PND)</a:t>
            </a:r>
            <a:r>
              <a:rPr lang="en-US" sz="1750" dirty="0">
                <a:solidFill>
                  <a:srgbClr val="272525"/>
                </a:solidFill>
                <a:latin typeface="Source Sans 3" pitchFamily="34" charset="0"/>
                <a:ea typeface="Source Sans 3" pitchFamily="34" charset="-122"/>
                <a:cs typeface="Source Sans 3" pitchFamily="34" charset="-120"/>
              </a:rPr>
              <a:t> es el instrumento legal que establece los objetivos y la estrategia de las políticas a nivel nacional.</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968693" y="1652468"/>
            <a:ext cx="12692896" cy="1452086"/>
          </a:xfrm>
          <a:prstGeom prst="rect">
            <a:avLst/>
          </a:prstGeom>
          <a:noFill/>
          <a:ln/>
        </p:spPr>
        <p:txBody>
          <a:bodyPr wrap="square" lIns="0" tIns="0" rIns="0" bIns="0" rtlCol="0" anchor="t"/>
          <a:lstStyle/>
          <a:p>
            <a:pPr marL="0" indent="0" algn="l">
              <a:lnSpc>
                <a:spcPts val="5700"/>
              </a:lnSpc>
              <a:buNone/>
            </a:pPr>
            <a:r>
              <a:rPr lang="en-US" sz="4550" dirty="0">
                <a:solidFill>
                  <a:srgbClr val="D73AD7"/>
                </a:solidFill>
                <a:latin typeface="Source Serif 4 Semi Bold" pitchFamily="34" charset="0"/>
                <a:ea typeface="Source Serif 4 Semi Bold" pitchFamily="34" charset="-122"/>
                <a:cs typeface="Source Serif 4 Semi Bold" pitchFamily="34" charset="-120"/>
              </a:rPr>
              <a:t>Actores Principales en la Formulación de Políticas</a:t>
            </a:r>
            <a:endParaRPr lang="en-US" sz="4550" dirty="0"/>
          </a:p>
        </p:txBody>
      </p:sp>
      <p:sp>
        <p:nvSpPr>
          <p:cNvPr id="3" name="Shape 1"/>
          <p:cNvSpPr/>
          <p:nvPr/>
        </p:nvSpPr>
        <p:spPr>
          <a:xfrm>
            <a:off x="968693" y="3598307"/>
            <a:ext cx="4066342" cy="2978706"/>
          </a:xfrm>
          <a:prstGeom prst="roundRect">
            <a:avLst>
              <a:gd name="adj" fmla="val 3481"/>
            </a:avLst>
          </a:prstGeom>
          <a:solidFill>
            <a:srgbClr val="F4D4F7"/>
          </a:solidFill>
          <a:ln w="15240">
            <a:solidFill>
              <a:srgbClr val="DABADD"/>
            </a:solidFill>
            <a:prstDash val="solid"/>
          </a:ln>
        </p:spPr>
      </p:sp>
      <p:sp>
        <p:nvSpPr>
          <p:cNvPr id="4" name="Text 2"/>
          <p:cNvSpPr/>
          <p:nvPr/>
        </p:nvSpPr>
        <p:spPr>
          <a:xfrm>
            <a:off x="1230749" y="3860363"/>
            <a:ext cx="3542228" cy="726281"/>
          </a:xfrm>
          <a:prstGeom prst="rect">
            <a:avLst/>
          </a:prstGeom>
          <a:noFill/>
          <a:ln/>
        </p:spPr>
        <p:txBody>
          <a:bodyPr wrap="square" lIns="0" tIns="0" rIns="0" bIns="0" rtlCol="0" anchor="t"/>
          <a:lstStyle/>
          <a:p>
            <a:pPr marL="0" indent="0" algn="l">
              <a:lnSpc>
                <a:spcPts val="2850"/>
              </a:lnSpc>
              <a:buNone/>
            </a:pPr>
            <a:r>
              <a:rPr lang="en-US" sz="2250" u="sng" dirty="0">
                <a:solidFill>
                  <a:srgbClr val="D75BE2"/>
                </a:solidFill>
                <a:latin typeface="Source Serif 4 Semi Bold" pitchFamily="34" charset="0"/>
                <a:ea typeface="Source Serif 4 Semi Bold" pitchFamily="34" charset="-122"/>
                <a:cs typeface="Source Serif 4 Semi Bold" pitchFamily="34" charset="-120"/>
                <a:hlinkClick r:id="rId3">
                  <a:extLst>
                    <a:ext uri="{A12FA001-AC4F-418D-AE19-62706E023703}">
                      <ahyp:hlinkClr xmlns:ahyp="http://schemas.microsoft.com/office/drawing/2018/hyperlinkcolor" val="tx"/>
                    </a:ext>
                  </a:extLst>
                </a:hlinkClick>
              </a:rPr>
              <a:t>Departamento Nacional de Planeación (DNP)</a:t>
            </a:r>
            <a:endParaRPr lang="en-US" sz="2250" dirty="0"/>
          </a:p>
        </p:txBody>
      </p:sp>
      <p:sp>
        <p:nvSpPr>
          <p:cNvPr id="5" name="Text 3"/>
          <p:cNvSpPr/>
          <p:nvPr/>
        </p:nvSpPr>
        <p:spPr>
          <a:xfrm>
            <a:off x="1230749" y="4734758"/>
            <a:ext cx="3542228" cy="1580198"/>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Source Sans 3" pitchFamily="34" charset="0"/>
                <a:ea typeface="Source Sans 3" pitchFamily="34" charset="-122"/>
                <a:cs typeface="Source Sans 3" pitchFamily="34" charset="-120"/>
              </a:rPr>
              <a:t>Es la entidad encargada de coordinar y formular políticas a nivel nacional, sirviendo como la máxima autoridad en planeación.</a:t>
            </a:r>
            <a:endParaRPr lang="en-US" sz="1900" dirty="0"/>
          </a:p>
        </p:txBody>
      </p:sp>
      <p:sp>
        <p:nvSpPr>
          <p:cNvPr id="6" name="Shape 4"/>
          <p:cNvSpPr/>
          <p:nvPr/>
        </p:nvSpPr>
        <p:spPr>
          <a:xfrm>
            <a:off x="5281851" y="3598307"/>
            <a:ext cx="4066461" cy="2978706"/>
          </a:xfrm>
          <a:prstGeom prst="roundRect">
            <a:avLst>
              <a:gd name="adj" fmla="val 3481"/>
            </a:avLst>
          </a:prstGeom>
          <a:solidFill>
            <a:srgbClr val="F4D4F7"/>
          </a:solidFill>
          <a:ln w="15240">
            <a:solidFill>
              <a:srgbClr val="DABADD"/>
            </a:solidFill>
            <a:prstDash val="solid"/>
          </a:ln>
        </p:spPr>
      </p:sp>
      <p:sp>
        <p:nvSpPr>
          <p:cNvPr id="7" name="Text 5"/>
          <p:cNvSpPr/>
          <p:nvPr/>
        </p:nvSpPr>
        <p:spPr>
          <a:xfrm>
            <a:off x="5543907" y="3860363"/>
            <a:ext cx="3542347" cy="726281"/>
          </a:xfrm>
          <a:prstGeom prst="rect">
            <a:avLst/>
          </a:prstGeom>
          <a:noFill/>
          <a:ln/>
        </p:spPr>
        <p:txBody>
          <a:bodyPr wrap="square" lIns="0" tIns="0" rIns="0" bIns="0" rtlCol="0" anchor="t"/>
          <a:lstStyle/>
          <a:p>
            <a:pPr marL="0" indent="0" algn="l">
              <a:lnSpc>
                <a:spcPts val="2850"/>
              </a:lnSpc>
              <a:buNone/>
            </a:pPr>
            <a:r>
              <a:rPr lang="en-US" sz="2250" u="sng" dirty="0">
                <a:solidFill>
                  <a:srgbClr val="D75BE2"/>
                </a:solidFill>
                <a:latin typeface="Source Serif 4 Semi Bold" pitchFamily="34" charset="0"/>
                <a:ea typeface="Source Serif 4 Semi Bold" pitchFamily="34" charset="-122"/>
                <a:cs typeface="Source Serif 4 Semi Bold" pitchFamily="34" charset="-120"/>
                <a:hlinkClick r:id="rId4">
                  <a:extLst>
                    <a:ext uri="{A12FA001-AC4F-418D-AE19-62706E023703}">
                      <ahyp:hlinkClr xmlns:ahyp="http://schemas.microsoft.com/office/drawing/2018/hyperlinkcolor" val="tx"/>
                    </a:ext>
                  </a:extLst>
                </a:hlinkClick>
              </a:rPr>
              <a:t>Ministerios y Entidades Territoriales</a:t>
            </a:r>
            <a:endParaRPr lang="en-US" sz="2250" dirty="0"/>
          </a:p>
        </p:txBody>
      </p:sp>
      <p:sp>
        <p:nvSpPr>
          <p:cNvPr id="8" name="Text 6"/>
          <p:cNvSpPr/>
          <p:nvPr/>
        </p:nvSpPr>
        <p:spPr>
          <a:xfrm>
            <a:off x="5543907" y="4734758"/>
            <a:ext cx="3542347" cy="1185148"/>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Source Sans 3" pitchFamily="34" charset="0"/>
                <a:ea typeface="Source Sans 3" pitchFamily="34" charset="-122"/>
                <a:cs typeface="Source Sans 3" pitchFamily="34" charset="-120"/>
              </a:rPr>
              <a:t>Adaptan y ejecutan las políticas, trabajando de manera conjunta en su diseño.</a:t>
            </a:r>
            <a:endParaRPr lang="en-US" sz="1900" dirty="0"/>
          </a:p>
        </p:txBody>
      </p:sp>
      <p:sp>
        <p:nvSpPr>
          <p:cNvPr id="9" name="Shape 7"/>
          <p:cNvSpPr/>
          <p:nvPr/>
        </p:nvSpPr>
        <p:spPr>
          <a:xfrm>
            <a:off x="9595128" y="3598307"/>
            <a:ext cx="4066461" cy="2978706"/>
          </a:xfrm>
          <a:prstGeom prst="roundRect">
            <a:avLst>
              <a:gd name="adj" fmla="val 3481"/>
            </a:avLst>
          </a:prstGeom>
          <a:solidFill>
            <a:srgbClr val="F4D4F7"/>
          </a:solidFill>
          <a:ln w="15240">
            <a:solidFill>
              <a:srgbClr val="DABADD"/>
            </a:solidFill>
            <a:prstDash val="solid"/>
          </a:ln>
        </p:spPr>
      </p:sp>
      <p:sp>
        <p:nvSpPr>
          <p:cNvPr id="10" name="Text 8"/>
          <p:cNvSpPr/>
          <p:nvPr/>
        </p:nvSpPr>
        <p:spPr>
          <a:xfrm>
            <a:off x="9857184" y="3860363"/>
            <a:ext cx="3542347" cy="726281"/>
          </a:xfrm>
          <a:prstGeom prst="rect">
            <a:avLst/>
          </a:prstGeom>
          <a:noFill/>
          <a:ln/>
        </p:spPr>
        <p:txBody>
          <a:bodyPr wrap="square" lIns="0" tIns="0" rIns="0" bIns="0" rtlCol="0" anchor="t"/>
          <a:lstStyle/>
          <a:p>
            <a:pPr marL="0" indent="0" algn="l">
              <a:lnSpc>
                <a:spcPts val="2850"/>
              </a:lnSpc>
              <a:buNone/>
            </a:pPr>
            <a:r>
              <a:rPr lang="en-US" sz="2250" u="sng" dirty="0">
                <a:solidFill>
                  <a:srgbClr val="D75BE2"/>
                </a:solidFill>
                <a:latin typeface="Source Serif 4 Semi Bold" pitchFamily="34" charset="0"/>
                <a:ea typeface="Source Serif 4 Semi Bold" pitchFamily="34" charset="-122"/>
                <a:cs typeface="Source Serif 4 Semi Bold" pitchFamily="34" charset="-120"/>
                <a:hlinkClick r:id="rId5">
                  <a:extLst>
                    <a:ext uri="{A12FA001-AC4F-418D-AE19-62706E023703}">
                      <ahyp:hlinkClr xmlns:ahyp="http://schemas.microsoft.com/office/drawing/2018/hyperlinkcolor" val="tx"/>
                    </a:ext>
                  </a:extLst>
                </a:hlinkClick>
              </a:rPr>
              <a:t>Sociedad Civil y Comunidades</a:t>
            </a:r>
            <a:endParaRPr lang="en-US" sz="2250" dirty="0"/>
          </a:p>
        </p:txBody>
      </p:sp>
      <p:sp>
        <p:nvSpPr>
          <p:cNvPr id="11" name="Text 9"/>
          <p:cNvSpPr/>
          <p:nvPr/>
        </p:nvSpPr>
        <p:spPr>
          <a:xfrm>
            <a:off x="9857184" y="4734758"/>
            <a:ext cx="3542347" cy="1580198"/>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Source Sans 3" pitchFamily="34" charset="0"/>
                <a:ea typeface="Source Sans 3" pitchFamily="34" charset="-122"/>
                <a:cs typeface="Source Sans 3" pitchFamily="34" charset="-120"/>
              </a:rPr>
              <a:t>Participan en mesas de concertación para expresar sus necesidades e influir en la formulación de políticas.</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968693" y="2259568"/>
            <a:ext cx="10628471" cy="726043"/>
          </a:xfrm>
          <a:prstGeom prst="rect">
            <a:avLst/>
          </a:prstGeom>
          <a:noFill/>
          <a:ln/>
        </p:spPr>
        <p:txBody>
          <a:bodyPr wrap="none" lIns="0" tIns="0" rIns="0" bIns="0" rtlCol="0" anchor="t"/>
          <a:lstStyle/>
          <a:p>
            <a:pPr marL="0" indent="0" algn="l">
              <a:lnSpc>
                <a:spcPts val="5700"/>
              </a:lnSpc>
              <a:buNone/>
            </a:pPr>
            <a:r>
              <a:rPr lang="en-US" sz="4550" dirty="0">
                <a:solidFill>
                  <a:srgbClr val="D73AD7"/>
                </a:solidFill>
                <a:latin typeface="Source Serif 4 Semi Bold" pitchFamily="34" charset="0"/>
                <a:ea typeface="Source Serif 4 Semi Bold" pitchFamily="34" charset="-122"/>
                <a:cs typeface="Source Serif 4 Semi Bold" pitchFamily="34" charset="-120"/>
              </a:rPr>
              <a:t>Actores Complementarios del Proceso</a:t>
            </a:r>
            <a:endParaRPr lang="en-US" sz="4550" dirty="0"/>
          </a:p>
        </p:txBody>
      </p:sp>
      <p:sp>
        <p:nvSpPr>
          <p:cNvPr id="3" name="Text 1"/>
          <p:cNvSpPr/>
          <p:nvPr/>
        </p:nvSpPr>
        <p:spPr>
          <a:xfrm>
            <a:off x="968693" y="3602712"/>
            <a:ext cx="3485436" cy="435531"/>
          </a:xfrm>
          <a:prstGeom prst="rect">
            <a:avLst/>
          </a:prstGeom>
          <a:noFill/>
          <a:ln/>
        </p:spPr>
        <p:txBody>
          <a:bodyPr wrap="none" lIns="0" tIns="0" rIns="0" bIns="0" rtlCol="0" anchor="t"/>
          <a:lstStyle/>
          <a:p>
            <a:pPr marL="0" indent="0" algn="l">
              <a:lnSpc>
                <a:spcPts val="3400"/>
              </a:lnSpc>
              <a:buNone/>
            </a:pPr>
            <a:r>
              <a:rPr lang="en-US" sz="2700" u="sng" dirty="0">
                <a:solidFill>
                  <a:srgbClr val="D75BE2"/>
                </a:solidFill>
                <a:latin typeface="Source Serif 4 Semi Bold" pitchFamily="34" charset="0"/>
                <a:ea typeface="Source Serif 4 Semi Bold" pitchFamily="34" charset="-122"/>
                <a:cs typeface="Source Serif 4 Semi Bold" pitchFamily="34" charset="-120"/>
                <a:hlinkClick r:id="rId3">
                  <a:extLst>
                    <a:ext uri="{A12FA001-AC4F-418D-AE19-62706E023703}">
                      <ahyp:hlinkClr xmlns:ahyp="http://schemas.microsoft.com/office/drawing/2018/hyperlinkcolor" val="tx"/>
                    </a:ext>
                  </a:extLst>
                </a:hlinkClick>
              </a:rPr>
              <a:t>Sector Privado</a:t>
            </a:r>
            <a:endParaRPr lang="en-US" sz="2700" dirty="0"/>
          </a:p>
        </p:txBody>
      </p:sp>
      <p:sp>
        <p:nvSpPr>
          <p:cNvPr id="4" name="Text 2"/>
          <p:cNvSpPr/>
          <p:nvPr/>
        </p:nvSpPr>
        <p:spPr>
          <a:xfrm>
            <a:off x="968693" y="4285059"/>
            <a:ext cx="6045279" cy="790099"/>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Source Sans 3" pitchFamily="34" charset="0"/>
                <a:ea typeface="Source Sans 3" pitchFamily="34" charset="-122"/>
                <a:cs typeface="Source Sans 3" pitchFamily="34" charset="-120"/>
              </a:rPr>
              <a:t>Aporta recursos y experiencia en la implementación de políticas.</a:t>
            </a:r>
            <a:endParaRPr lang="en-US" sz="1900" dirty="0"/>
          </a:p>
        </p:txBody>
      </p:sp>
      <p:sp>
        <p:nvSpPr>
          <p:cNvPr id="5" name="Text 3"/>
          <p:cNvSpPr/>
          <p:nvPr/>
        </p:nvSpPr>
        <p:spPr>
          <a:xfrm>
            <a:off x="7623810" y="3602712"/>
            <a:ext cx="3582233" cy="435531"/>
          </a:xfrm>
          <a:prstGeom prst="rect">
            <a:avLst/>
          </a:prstGeom>
          <a:noFill/>
          <a:ln/>
        </p:spPr>
        <p:txBody>
          <a:bodyPr wrap="none" lIns="0" tIns="0" rIns="0" bIns="0" rtlCol="0" anchor="t"/>
          <a:lstStyle/>
          <a:p>
            <a:pPr marL="0" indent="0" algn="l">
              <a:lnSpc>
                <a:spcPts val="3400"/>
              </a:lnSpc>
              <a:buNone/>
            </a:pPr>
            <a:r>
              <a:rPr lang="en-US" sz="2700" u="sng" dirty="0">
                <a:solidFill>
                  <a:srgbClr val="D75BE2"/>
                </a:solidFill>
                <a:latin typeface="Source Serif 4 Semi Bold" pitchFamily="34" charset="0"/>
                <a:ea typeface="Source Serif 4 Semi Bold" pitchFamily="34" charset="-122"/>
                <a:cs typeface="Source Serif 4 Semi Bold" pitchFamily="34" charset="-120"/>
                <a:hlinkClick r:id="rId4">
                  <a:extLst>
                    <a:ext uri="{A12FA001-AC4F-418D-AE19-62706E023703}">
                      <ahyp:hlinkClr xmlns:ahyp="http://schemas.microsoft.com/office/drawing/2018/hyperlinkcolor" val="tx"/>
                    </a:ext>
                  </a:extLst>
                </a:hlinkClick>
              </a:rPr>
              <a:t>Academia y Expertos</a:t>
            </a:r>
            <a:endParaRPr lang="en-US" sz="2700" dirty="0"/>
          </a:p>
        </p:txBody>
      </p:sp>
      <p:sp>
        <p:nvSpPr>
          <p:cNvPr id="6" name="Text 4"/>
          <p:cNvSpPr/>
          <p:nvPr/>
        </p:nvSpPr>
        <p:spPr>
          <a:xfrm>
            <a:off x="7623810" y="4285059"/>
            <a:ext cx="6045279" cy="790099"/>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Source Sans 3" pitchFamily="34" charset="0"/>
                <a:ea typeface="Source Sans 3" pitchFamily="34" charset="-122"/>
                <a:cs typeface="Source Sans 3" pitchFamily="34" charset="-120"/>
              </a:rPr>
              <a:t>Proporcionan análisis e investigaciones para fundamentar el diseño de políticas efectivas.</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50437" y="822722"/>
            <a:ext cx="7415927" cy="1452086"/>
          </a:xfrm>
          <a:prstGeom prst="rect">
            <a:avLst/>
          </a:prstGeom>
          <a:noFill/>
          <a:ln/>
        </p:spPr>
        <p:txBody>
          <a:bodyPr wrap="square" lIns="0" tIns="0" rIns="0" bIns="0" rtlCol="0" anchor="t"/>
          <a:lstStyle/>
          <a:p>
            <a:pPr marL="0" indent="0" algn="l">
              <a:lnSpc>
                <a:spcPts val="5700"/>
              </a:lnSpc>
              <a:buNone/>
            </a:pPr>
            <a:r>
              <a:rPr lang="en-US" sz="4550" dirty="0">
                <a:solidFill>
                  <a:srgbClr val="D73AD7"/>
                </a:solidFill>
                <a:latin typeface="Source Serif 4 Semi Bold" pitchFamily="34" charset="0"/>
                <a:ea typeface="Source Serif 4 Semi Bold" pitchFamily="34" charset="-122"/>
                <a:cs typeface="Source Serif 4 Semi Bold" pitchFamily="34" charset="-120"/>
              </a:rPr>
              <a:t>Proceso de Formulación y Desarrollo</a:t>
            </a:r>
            <a:endParaRPr lang="en-US" sz="4550" dirty="0"/>
          </a:p>
        </p:txBody>
      </p:sp>
      <p:sp>
        <p:nvSpPr>
          <p:cNvPr id="4" name="Text 1"/>
          <p:cNvSpPr/>
          <p:nvPr/>
        </p:nvSpPr>
        <p:spPr>
          <a:xfrm>
            <a:off x="6350437" y="2645093"/>
            <a:ext cx="246817" cy="308610"/>
          </a:xfrm>
          <a:prstGeom prst="rect">
            <a:avLst/>
          </a:prstGeom>
          <a:noFill/>
          <a:ln/>
        </p:spPr>
        <p:txBody>
          <a:bodyPr wrap="none" lIns="0" tIns="0" rIns="0" bIns="0" rtlCol="0" anchor="t"/>
          <a:lstStyle/>
          <a:p>
            <a:pPr marL="0" indent="0" algn="l">
              <a:lnSpc>
                <a:spcPts val="3100"/>
              </a:lnSpc>
              <a:buNone/>
            </a:pPr>
            <a:r>
              <a:rPr lang="en-US" sz="1900" dirty="0">
                <a:solidFill>
                  <a:srgbClr val="272525"/>
                </a:solidFill>
                <a:latin typeface="Source Serif 4 Light" pitchFamily="34" charset="0"/>
                <a:ea typeface="Source Serif 4 Light" pitchFamily="34" charset="-122"/>
                <a:cs typeface="Source Serif 4 Light" pitchFamily="34" charset="-120"/>
              </a:rPr>
              <a:t>01</a:t>
            </a:r>
            <a:endParaRPr lang="en-US" sz="1900" dirty="0"/>
          </a:p>
        </p:txBody>
      </p:sp>
      <p:pic>
        <p:nvPicPr>
          <p:cNvPr id="5" name="Image 1" descr="preencoded.png"/>
          <p:cNvPicPr>
            <a:picLocks noChangeAspect="1"/>
          </p:cNvPicPr>
          <p:nvPr/>
        </p:nvPicPr>
        <p:blipFill>
          <a:blip r:embed="rId4"/>
          <a:stretch>
            <a:fillRect/>
          </a:stretch>
        </p:blipFill>
        <p:spPr>
          <a:xfrm>
            <a:off x="6350437" y="3034189"/>
            <a:ext cx="7415927" cy="30480"/>
          </a:xfrm>
          <a:prstGeom prst="rect">
            <a:avLst/>
          </a:prstGeom>
        </p:spPr>
      </p:pic>
      <p:sp>
        <p:nvSpPr>
          <p:cNvPr id="6" name="Text 2"/>
          <p:cNvSpPr/>
          <p:nvPr/>
        </p:nvSpPr>
        <p:spPr>
          <a:xfrm>
            <a:off x="6350437" y="3218498"/>
            <a:ext cx="2904530" cy="363141"/>
          </a:xfrm>
          <a:prstGeom prst="rect">
            <a:avLst/>
          </a:prstGeom>
          <a:noFill/>
          <a:ln/>
        </p:spPr>
        <p:txBody>
          <a:bodyPr wrap="none" lIns="0" tIns="0" rIns="0" bIns="0" rtlCol="0" anchor="t"/>
          <a:lstStyle/>
          <a:p>
            <a:pPr marL="0" indent="0" algn="l">
              <a:lnSpc>
                <a:spcPts val="2850"/>
              </a:lnSpc>
              <a:buNone/>
            </a:pPr>
            <a:r>
              <a:rPr lang="en-US" sz="2250" dirty="0">
                <a:solidFill>
                  <a:srgbClr val="272525"/>
                </a:solidFill>
                <a:latin typeface="Source Serif 4 Semi Bold" pitchFamily="34" charset="0"/>
                <a:ea typeface="Source Serif 4 Semi Bold" pitchFamily="34" charset="-122"/>
                <a:cs typeface="Source Serif 4 Semi Bold" pitchFamily="34" charset="-120"/>
              </a:rPr>
              <a:t>Formulación</a:t>
            </a:r>
            <a:endParaRPr lang="en-US" sz="2250" dirty="0"/>
          </a:p>
        </p:txBody>
      </p:sp>
      <p:sp>
        <p:nvSpPr>
          <p:cNvPr id="7" name="Text 3"/>
          <p:cNvSpPr/>
          <p:nvPr/>
        </p:nvSpPr>
        <p:spPr>
          <a:xfrm>
            <a:off x="6350437" y="3729752"/>
            <a:ext cx="7415927" cy="790099"/>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Source Sans 3" pitchFamily="34" charset="0"/>
                <a:ea typeface="Source Sans 3" pitchFamily="34" charset="-122"/>
                <a:cs typeface="Source Sans 3" pitchFamily="34" charset="-120"/>
              </a:rPr>
              <a:t>Se inicia con un proceso participativo donde diversos actores aportan sus perspectivas.</a:t>
            </a:r>
            <a:endParaRPr lang="en-US" sz="1900" dirty="0"/>
          </a:p>
        </p:txBody>
      </p:sp>
      <p:sp>
        <p:nvSpPr>
          <p:cNvPr id="8" name="Text 4"/>
          <p:cNvSpPr/>
          <p:nvPr/>
        </p:nvSpPr>
        <p:spPr>
          <a:xfrm>
            <a:off x="6350437" y="4951809"/>
            <a:ext cx="246817" cy="308610"/>
          </a:xfrm>
          <a:prstGeom prst="rect">
            <a:avLst/>
          </a:prstGeom>
          <a:noFill/>
          <a:ln/>
        </p:spPr>
        <p:txBody>
          <a:bodyPr wrap="none" lIns="0" tIns="0" rIns="0" bIns="0" rtlCol="0" anchor="t"/>
          <a:lstStyle/>
          <a:p>
            <a:pPr marL="0" indent="0" algn="l">
              <a:lnSpc>
                <a:spcPts val="3100"/>
              </a:lnSpc>
              <a:buNone/>
            </a:pPr>
            <a:r>
              <a:rPr lang="en-US" sz="1900" dirty="0">
                <a:solidFill>
                  <a:srgbClr val="272525"/>
                </a:solidFill>
                <a:latin typeface="Source Serif 4 Light" pitchFamily="34" charset="0"/>
                <a:ea typeface="Source Serif 4 Light" pitchFamily="34" charset="-122"/>
                <a:cs typeface="Source Serif 4 Light" pitchFamily="34" charset="-120"/>
              </a:rPr>
              <a:t>02</a:t>
            </a:r>
            <a:endParaRPr lang="en-US" sz="1900" dirty="0"/>
          </a:p>
        </p:txBody>
      </p:sp>
      <p:pic>
        <p:nvPicPr>
          <p:cNvPr id="9" name="Image 2" descr="preencoded.png"/>
          <p:cNvPicPr>
            <a:picLocks noChangeAspect="1"/>
          </p:cNvPicPr>
          <p:nvPr/>
        </p:nvPicPr>
        <p:blipFill>
          <a:blip r:embed="rId4"/>
          <a:stretch>
            <a:fillRect/>
          </a:stretch>
        </p:blipFill>
        <p:spPr>
          <a:xfrm>
            <a:off x="6350437" y="5316260"/>
            <a:ext cx="7415927" cy="30480"/>
          </a:xfrm>
          <a:prstGeom prst="rect">
            <a:avLst/>
          </a:prstGeom>
        </p:spPr>
      </p:pic>
      <p:sp>
        <p:nvSpPr>
          <p:cNvPr id="10" name="Text 5"/>
          <p:cNvSpPr/>
          <p:nvPr/>
        </p:nvSpPr>
        <p:spPr>
          <a:xfrm>
            <a:off x="6350437" y="5525214"/>
            <a:ext cx="4788337" cy="363141"/>
          </a:xfrm>
          <a:prstGeom prst="rect">
            <a:avLst/>
          </a:prstGeom>
          <a:noFill/>
          <a:ln/>
        </p:spPr>
        <p:txBody>
          <a:bodyPr wrap="none" lIns="0" tIns="0" rIns="0" bIns="0" rtlCol="0" anchor="t"/>
          <a:lstStyle/>
          <a:p>
            <a:pPr marL="0" indent="0" algn="l">
              <a:lnSpc>
                <a:spcPts val="2850"/>
              </a:lnSpc>
              <a:buNone/>
            </a:pPr>
            <a:r>
              <a:rPr lang="en-US" sz="2250" dirty="0">
                <a:solidFill>
                  <a:srgbClr val="272525"/>
                </a:solidFill>
                <a:latin typeface="Source Serif 4 Semi Bold" pitchFamily="34" charset="0"/>
                <a:ea typeface="Source Serif 4 Semi Bold" pitchFamily="34" charset="-122"/>
                <a:cs typeface="Source Serif 4 Semi Bold" pitchFamily="34" charset="-120"/>
              </a:rPr>
              <a:t>Plan Nacional de Desarrollo (PND)</a:t>
            </a:r>
            <a:endParaRPr lang="en-US" sz="2250" dirty="0"/>
          </a:p>
        </p:txBody>
      </p:sp>
      <p:sp>
        <p:nvSpPr>
          <p:cNvPr id="11" name="Text 6"/>
          <p:cNvSpPr/>
          <p:nvPr/>
        </p:nvSpPr>
        <p:spPr>
          <a:xfrm>
            <a:off x="6350437" y="6036469"/>
            <a:ext cx="7415927" cy="1185148"/>
          </a:xfrm>
          <a:prstGeom prst="rect">
            <a:avLst/>
          </a:prstGeom>
          <a:noFill/>
          <a:ln/>
        </p:spPr>
        <p:txBody>
          <a:bodyPr wrap="square" lIns="0" tIns="0" rIns="0" bIns="0" rtlCol="0" anchor="t"/>
          <a:lstStyle/>
          <a:p>
            <a:pPr marL="0" indent="0" algn="l">
              <a:lnSpc>
                <a:spcPts val="3100"/>
              </a:lnSpc>
              <a:buNone/>
            </a:pPr>
            <a:r>
              <a:rPr lang="en-US" sz="1900" dirty="0">
                <a:solidFill>
                  <a:srgbClr val="272525"/>
                </a:solidFill>
                <a:latin typeface="Source Sans 3" pitchFamily="34" charset="0"/>
                <a:ea typeface="Source Sans 3" pitchFamily="34" charset="-122"/>
                <a:cs typeface="Source Sans 3" pitchFamily="34" charset="-120"/>
              </a:rPr>
              <a:t>Este es el instrumento formal que establece los objetivos de largo plazo y las estrategias de la política económica, social y ambiental a nivel nacional.</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968693" y="628293"/>
            <a:ext cx="12692896" cy="1343739"/>
          </a:xfrm>
          <a:prstGeom prst="rect">
            <a:avLst/>
          </a:prstGeom>
          <a:noFill/>
          <a:ln/>
        </p:spPr>
        <p:txBody>
          <a:bodyPr wrap="square" lIns="0" tIns="0" rIns="0" bIns="0" rtlCol="0" anchor="t"/>
          <a:lstStyle/>
          <a:p>
            <a:pPr marL="0" indent="0" algn="l">
              <a:lnSpc>
                <a:spcPts val="5250"/>
              </a:lnSpc>
              <a:buNone/>
            </a:pPr>
            <a:r>
              <a:rPr lang="en-US" sz="4200" dirty="0">
                <a:solidFill>
                  <a:srgbClr val="D73AD7"/>
                </a:solidFill>
                <a:latin typeface="Source Serif 4 Semi Bold" pitchFamily="34" charset="0"/>
                <a:ea typeface="Source Serif 4 Semi Bold" pitchFamily="34" charset="-122"/>
                <a:cs typeface="Source Serif 4 Semi Bold" pitchFamily="34" charset="-120"/>
              </a:rPr>
              <a:t>Instrumentos de Coordinación e Implementación</a:t>
            </a:r>
            <a:endParaRPr lang="en-US" sz="4200" dirty="0"/>
          </a:p>
        </p:txBody>
      </p:sp>
      <p:pic>
        <p:nvPicPr>
          <p:cNvPr id="3" name="Image 0" descr="preencoded.png"/>
          <p:cNvPicPr>
            <a:picLocks noChangeAspect="1"/>
          </p:cNvPicPr>
          <p:nvPr/>
        </p:nvPicPr>
        <p:blipFill>
          <a:blip r:embed="rId3"/>
          <a:stretch>
            <a:fillRect/>
          </a:stretch>
        </p:blipFill>
        <p:spPr>
          <a:xfrm>
            <a:off x="968693" y="2428994"/>
            <a:ext cx="6346388" cy="913924"/>
          </a:xfrm>
          <a:prstGeom prst="rect">
            <a:avLst/>
          </a:prstGeom>
        </p:spPr>
      </p:pic>
      <p:sp>
        <p:nvSpPr>
          <p:cNvPr id="4" name="Text 1"/>
          <p:cNvSpPr/>
          <p:nvPr/>
        </p:nvSpPr>
        <p:spPr>
          <a:xfrm>
            <a:off x="1197173" y="3571399"/>
            <a:ext cx="2785705" cy="335994"/>
          </a:xfrm>
          <a:prstGeom prst="rect">
            <a:avLst/>
          </a:prstGeom>
          <a:noFill/>
          <a:ln/>
        </p:spPr>
        <p:txBody>
          <a:bodyPr wrap="none" lIns="0" tIns="0" rIns="0" bIns="0" rtlCol="0" anchor="t"/>
          <a:lstStyle/>
          <a:p>
            <a:pPr marL="0" indent="0" algn="l">
              <a:lnSpc>
                <a:spcPts val="2600"/>
              </a:lnSpc>
              <a:buNone/>
            </a:pPr>
            <a:r>
              <a:rPr lang="en-US" sz="2100" u="sng" dirty="0">
                <a:solidFill>
                  <a:srgbClr val="D75BE2"/>
                </a:solidFill>
                <a:latin typeface="Source Serif 4 Semi Bold" pitchFamily="34" charset="0"/>
                <a:ea typeface="Source Serif 4 Semi Bold" pitchFamily="34" charset="-122"/>
                <a:cs typeface="Source Serif 4 Semi Bold" pitchFamily="34" charset="-120"/>
                <a:hlinkClick r:id="rId4">
                  <a:extLst>
                    <a:ext uri="{A12FA001-AC4F-418D-AE19-62706E023703}">
                      <ahyp:hlinkClr xmlns:ahyp="http://schemas.microsoft.com/office/drawing/2018/hyperlinkcolor" val="tx"/>
                    </a:ext>
                  </a:extLst>
                </a:hlinkClick>
              </a:rPr>
              <a:t>Documentos CONPES</a:t>
            </a:r>
            <a:endParaRPr lang="en-US" sz="2100" dirty="0"/>
          </a:p>
        </p:txBody>
      </p:sp>
      <p:sp>
        <p:nvSpPr>
          <p:cNvPr id="5" name="Text 2"/>
          <p:cNvSpPr/>
          <p:nvPr/>
        </p:nvSpPr>
        <p:spPr>
          <a:xfrm>
            <a:off x="1197173" y="4044434"/>
            <a:ext cx="5889427" cy="146208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Source Sans 3" pitchFamily="34" charset="0"/>
                <a:ea typeface="Source Sans 3" pitchFamily="34" charset="-122"/>
                <a:cs typeface="Source Sans 3" pitchFamily="34" charset="-120"/>
              </a:rPr>
              <a:t>El Consejo Nacional de Política Económica y Social (CONPES), con el DNP como su secretaría ejecutiva, es una instancia que coordina y aprueba documentos sobre el desarrollo de políticas generales.</a:t>
            </a:r>
            <a:endParaRPr lang="en-US" sz="1750" dirty="0"/>
          </a:p>
        </p:txBody>
      </p:sp>
      <p:pic>
        <p:nvPicPr>
          <p:cNvPr id="6" name="Image 1" descr="preencoded.png"/>
          <p:cNvPicPr>
            <a:picLocks noChangeAspect="1"/>
          </p:cNvPicPr>
          <p:nvPr/>
        </p:nvPicPr>
        <p:blipFill>
          <a:blip r:embed="rId5"/>
          <a:stretch>
            <a:fillRect/>
          </a:stretch>
        </p:blipFill>
        <p:spPr>
          <a:xfrm>
            <a:off x="7315081" y="2428994"/>
            <a:ext cx="6346508" cy="913924"/>
          </a:xfrm>
          <a:prstGeom prst="rect">
            <a:avLst/>
          </a:prstGeom>
        </p:spPr>
      </p:pic>
      <p:sp>
        <p:nvSpPr>
          <p:cNvPr id="7" name="Text 3"/>
          <p:cNvSpPr/>
          <p:nvPr/>
        </p:nvSpPr>
        <p:spPr>
          <a:xfrm>
            <a:off x="7543562" y="3571399"/>
            <a:ext cx="2687955" cy="335994"/>
          </a:xfrm>
          <a:prstGeom prst="rect">
            <a:avLst/>
          </a:prstGeom>
          <a:noFill/>
          <a:ln/>
        </p:spPr>
        <p:txBody>
          <a:bodyPr wrap="none" lIns="0" tIns="0" rIns="0" bIns="0" rtlCol="0" anchor="t"/>
          <a:lstStyle/>
          <a:p>
            <a:pPr marL="0" indent="0" algn="l">
              <a:lnSpc>
                <a:spcPts val="2600"/>
              </a:lnSpc>
              <a:buNone/>
            </a:pPr>
            <a:r>
              <a:rPr lang="en-US" sz="2100" dirty="0">
                <a:solidFill>
                  <a:srgbClr val="272525"/>
                </a:solidFill>
                <a:latin typeface="Source Serif 4 Semi Bold" pitchFamily="34" charset="0"/>
                <a:ea typeface="Source Serif 4 Semi Bold" pitchFamily="34" charset="-122"/>
                <a:cs typeface="Source Serif 4 Semi Bold" pitchFamily="34" charset="-120"/>
              </a:rPr>
              <a:t>Implementación</a:t>
            </a:r>
            <a:endParaRPr lang="en-US" sz="2100" dirty="0"/>
          </a:p>
        </p:txBody>
      </p:sp>
      <p:sp>
        <p:nvSpPr>
          <p:cNvPr id="8" name="Text 4"/>
          <p:cNvSpPr/>
          <p:nvPr/>
        </p:nvSpPr>
        <p:spPr>
          <a:xfrm>
            <a:off x="7543562" y="4044434"/>
            <a:ext cx="5889546" cy="731044"/>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Source Sans 3" pitchFamily="34" charset="0"/>
                <a:ea typeface="Source Sans 3" pitchFamily="34" charset="-122"/>
                <a:cs typeface="Source Sans 3" pitchFamily="34" charset="-120"/>
              </a:rPr>
              <a:t>Los sectores (ministerios) son responsables de la operativización de las políticas a través de sus programas.</a:t>
            </a:r>
            <a:endParaRPr lang="en-US" sz="1750" dirty="0"/>
          </a:p>
        </p:txBody>
      </p:sp>
      <p:sp>
        <p:nvSpPr>
          <p:cNvPr id="9" name="Text 5"/>
          <p:cNvSpPr/>
          <p:nvPr/>
        </p:nvSpPr>
        <p:spPr>
          <a:xfrm>
            <a:off x="1311354" y="6248876"/>
            <a:ext cx="12350234" cy="1096566"/>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Source Sans 3" pitchFamily="34" charset="0"/>
                <a:ea typeface="Source Sans 3" pitchFamily="34" charset="-122"/>
                <a:cs typeface="Source Sans 3" pitchFamily="34" charset="-120"/>
              </a:rPr>
              <a:t>En resumen, la creación de políticas públicas en Colombia es un proceso colaborativo que surge de la interacción entre el gobierno y la sociedad, donde el </a:t>
            </a:r>
            <a:r>
              <a:rPr lang="en-US" sz="1750" dirty="0">
                <a:solidFill>
                  <a:srgbClr val="D75BE2"/>
                </a:solidFill>
                <a:latin typeface="Source Sans 3" pitchFamily="34" charset="0"/>
                <a:ea typeface="Source Sans 3" pitchFamily="34" charset="-122"/>
                <a:cs typeface="Source Sans 3" pitchFamily="34" charset="-120"/>
              </a:rPr>
              <a:t>DNP juega un papel central en la coordinación</a:t>
            </a:r>
            <a:r>
              <a:rPr lang="en-US" sz="1750" dirty="0">
                <a:solidFill>
                  <a:srgbClr val="272525"/>
                </a:solidFill>
                <a:latin typeface="Source Sans 3" pitchFamily="34" charset="0"/>
                <a:ea typeface="Source Sans 3" pitchFamily="34" charset="-122"/>
                <a:cs typeface="Source Sans 3" pitchFamily="34" charset="-120"/>
              </a:rPr>
              <a:t> y el Plan Nacional de Desarrollo sirve como guía para la acción estatal.</a:t>
            </a:r>
            <a:endParaRPr lang="en-US" sz="1750" dirty="0"/>
          </a:p>
        </p:txBody>
      </p:sp>
      <p:sp>
        <p:nvSpPr>
          <p:cNvPr id="10" name="Shape 6"/>
          <p:cNvSpPr/>
          <p:nvPr/>
        </p:nvSpPr>
        <p:spPr>
          <a:xfrm>
            <a:off x="968693" y="5991939"/>
            <a:ext cx="30480" cy="1610439"/>
          </a:xfrm>
          <a:prstGeom prst="rect">
            <a:avLst/>
          </a:prstGeom>
          <a:solidFill>
            <a:srgbClr val="D75BE2"/>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661</Words>
  <Application>Microsoft Office PowerPoint</Application>
  <PresentationFormat>Personalizado</PresentationFormat>
  <Paragraphs>45</Paragraphs>
  <Slides>7</Slides>
  <Notes>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Helvetica</vt:lpstr>
      <vt:lpstr>Source Sans 3</vt:lpstr>
      <vt:lpstr>Source Serif 4 Semi Bold</vt:lpstr>
      <vt:lpstr>Arial</vt:lpstr>
      <vt:lpstr>Source Serif 4 Light</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GUSTAVO ANDRES ROJAS PEREIRA</dc:creator>
  <cp:lastModifiedBy>GUSTAVO ANDRES ROJAS PEREIRA</cp:lastModifiedBy>
  <cp:revision>4</cp:revision>
  <dcterms:created xsi:type="dcterms:W3CDTF">2025-09-26T06:45:31Z</dcterms:created>
  <dcterms:modified xsi:type="dcterms:W3CDTF">2025-09-26T07:06:22Z</dcterms:modified>
</cp:coreProperties>
</file>