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Brygada 1918" panose="020B0604020202020204" charset="0"/>
      <p:regular r:id="rId13"/>
    </p:embeddedFont>
    <p:embeddedFont>
      <p:font typeface="Brygada 1918 Semi Bold" panose="020B0604020202020204" charset="0"/>
      <p:regular r:id="rId14"/>
    </p:embeddedFont>
  </p:embeddedFontLst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7569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EBD4">
              <a:alpha val="85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1"/>
          <p:cNvSpPr/>
          <p:nvPr/>
        </p:nvSpPr>
        <p:spPr>
          <a:xfrm>
            <a:off x="864037" y="2031683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Políticas Públicas en Colombia: Más Allá de la Confusión Conceptual</a:t>
            </a:r>
            <a:endParaRPr lang="en-US" sz="4850" dirty="0"/>
          </a:p>
        </p:txBody>
      </p:sp>
      <p:sp>
        <p:nvSpPr>
          <p:cNvPr id="5" name="Text 2"/>
          <p:cNvSpPr/>
          <p:nvPr/>
        </p:nvSpPr>
        <p:spPr>
          <a:xfrm>
            <a:off x="864037" y="3945017"/>
            <a:ext cx="129023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Este documento aborda el problema central que enfrenta Colombia: la falta de consenso sobre qué constituye una política pública. Esta indeterminación conceptual genera confusión en el diseño, implementación y evaluación de las intervenciones estatales, debilitando su efectividad estratégica.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864037" y="5407819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través de un análisis técnico y didáctico, exploraremos los elementos fundamentales para construir un entendimiento claro y operativo de las políticas públicas en el contexto colombiano.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1751" y="621863"/>
            <a:ext cx="7800499" cy="119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El Problema: Una Crisis de Definición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71751" y="2109430"/>
            <a:ext cx="7800499" cy="1121093"/>
          </a:xfrm>
          <a:prstGeom prst="roundRect">
            <a:avLst>
              <a:gd name="adj" fmla="val 2568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2"/>
          <p:cNvSpPr/>
          <p:nvPr/>
        </p:nvSpPr>
        <p:spPr>
          <a:xfrm>
            <a:off x="871299" y="2308979"/>
            <a:ext cx="2515672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Confusión Conceptual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1299" y="2723912"/>
            <a:ext cx="7401401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Cualquier intervención estatal es etiquetada como "política pública"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71751" y="3422452"/>
            <a:ext cx="7800499" cy="1121093"/>
          </a:xfrm>
          <a:prstGeom prst="roundRect">
            <a:avLst>
              <a:gd name="adj" fmla="val 2568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5"/>
          <p:cNvSpPr/>
          <p:nvPr/>
        </p:nvSpPr>
        <p:spPr>
          <a:xfrm>
            <a:off x="871299" y="3622000"/>
            <a:ext cx="3054310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Debilitamiento Estratégico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71299" y="4036933"/>
            <a:ext cx="7401401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Pérdida de enfoque y efectividad en la acción gubernamental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1751" y="4735473"/>
            <a:ext cx="7800499" cy="1121093"/>
          </a:xfrm>
          <a:prstGeom prst="roundRect">
            <a:avLst>
              <a:gd name="adj" fmla="val 25683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8"/>
          <p:cNvSpPr/>
          <p:nvPr/>
        </p:nvSpPr>
        <p:spPr>
          <a:xfrm>
            <a:off x="871299" y="4935022"/>
            <a:ext cx="2648307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Inconsistencia Práctica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71299" y="5349954"/>
            <a:ext cx="7401401" cy="307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Leyes, sentencias y proyectos tratados de manera equivalente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71751" y="6072426"/>
            <a:ext cx="7800499" cy="15353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La ausencia de claridad conceptual sobre las políticas públicas en Colombia ha creado un escenario donde se confunden instrumentos jurídicos, decisiones judiciales y proyectos gubernamentales con verdaderas políticas públicas. Esta situación impacta negativamente la capacidad del Estado para abordar problemas complejos de manera estratégica y sostenible.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30541" y="736044"/>
            <a:ext cx="7655719" cy="13287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¿Quién Formula las Políticas Públicas?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6230541" y="2596158"/>
            <a:ext cx="2801660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Responsable Principal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6230541" y="3140869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El Gobierno (Rama Ejecutiva)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6230541" y="3672364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Presidencia de la República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230541" y="4086939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Ministerios sectoriales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230541" y="4501515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Gobernaciones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230541" y="4916091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Alcaldías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0325338" y="2596158"/>
            <a:ext cx="2657713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Actores de Apoyo</a:t>
            </a:r>
            <a:endParaRPr lang="en-US" sz="2050" dirty="0"/>
          </a:p>
        </p:txBody>
      </p:sp>
      <p:sp>
        <p:nvSpPr>
          <p:cNvPr id="11" name="Text 8"/>
          <p:cNvSpPr/>
          <p:nvPr/>
        </p:nvSpPr>
        <p:spPr>
          <a:xfrm>
            <a:off x="10325338" y="3140869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83792E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Participan pero no formulan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10325338" y="3672364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Congreso de la República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0325338" y="4086939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Corte Constitucional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10325338" y="4501515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Sociedad civil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10325338" y="4916091"/>
            <a:ext cx="356854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1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Academia</a:t>
            </a:r>
            <a:endParaRPr lang="en-US" sz="1650" dirty="0"/>
          </a:p>
        </p:txBody>
      </p:sp>
      <p:sp>
        <p:nvSpPr>
          <p:cNvPr id="16" name="Shape 13"/>
          <p:cNvSpPr/>
          <p:nvPr/>
        </p:nvSpPr>
        <p:spPr>
          <a:xfrm>
            <a:off x="6230541" y="5569744"/>
            <a:ext cx="7655719" cy="1923812"/>
          </a:xfrm>
          <a:prstGeom prst="roundRect">
            <a:avLst>
              <a:gd name="adj" fmla="val 16578"/>
            </a:avLst>
          </a:prstGeom>
          <a:solidFill>
            <a:srgbClr val="DFE4CE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067" y="5885617"/>
            <a:ext cx="265748" cy="21252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6921341" y="5835372"/>
            <a:ext cx="6752392" cy="1360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Ejemplo práctico:</a:t>
            </a:r>
            <a:r>
              <a:rPr lang="en-US" sz="16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La Corte Constitucional puede ordenar la creación de una política (como en el caso del desplazamiento forzado con la Sentencia T-025), pero no la formula directamente. Su rol es de control y seguimiento.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925" y="578763"/>
            <a:ext cx="7229832" cy="652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Definiendo la Política Pública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730925" y="1649016"/>
            <a:ext cx="13168551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Una política pública </a:t>
            </a: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no es simplemente un documento o proyecto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 Es un proceso integral y participativo que requiere elementos específicos para su efectividad.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0925" y="2552105"/>
            <a:ext cx="208836" cy="260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0925" y="2884051"/>
            <a:ext cx="6479858" cy="22860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730925" y="3034189"/>
            <a:ext cx="3423880" cy="32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Identificación del Problema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30925" y="3485793"/>
            <a:ext cx="6479858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Reconocimiento de una situación que requiere intervención estatal y afecta el interés público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419618" y="2552105"/>
            <a:ext cx="208836" cy="260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419618" y="2884051"/>
            <a:ext cx="6479858" cy="22860"/>
          </a:xfrm>
          <a:prstGeom prst="rect">
            <a:avLst/>
          </a:prstGeom>
          <a:solidFill>
            <a:srgbClr val="8379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7419618" y="3034189"/>
            <a:ext cx="2610445" cy="32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Diseño Participativo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7419618" y="3485793"/>
            <a:ext cx="6479858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Construcción de soluciones con la participación de actores relevantes y basada en evidencia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0925" y="4519374"/>
            <a:ext cx="208836" cy="260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30925" y="4851321"/>
            <a:ext cx="6479858" cy="22860"/>
          </a:xfrm>
          <a:prstGeom prst="rect">
            <a:avLst/>
          </a:prstGeom>
          <a:solidFill>
            <a:srgbClr val="E8AF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730925" y="5001458"/>
            <a:ext cx="3505914" cy="32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Implementación Estratégica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730925" y="5453063"/>
            <a:ext cx="6479858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Ejecución coordinada de acciones orientadas a garantizar derechos y fines del Estado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19618" y="4519374"/>
            <a:ext cx="208836" cy="260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Light" pitchFamily="34" charset="0"/>
                <a:ea typeface="Brygada 1918 Light" pitchFamily="34" charset="-122"/>
                <a:cs typeface="Brygada 1918 Light" pitchFamily="34" charset="-120"/>
              </a:rPr>
              <a:t>04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419618" y="4851321"/>
            <a:ext cx="6479858" cy="22860"/>
          </a:xfrm>
          <a:prstGeom prst="rect">
            <a:avLst/>
          </a:prstGeom>
          <a:solidFill>
            <a:srgbClr val="CC914D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7419618" y="5001458"/>
            <a:ext cx="2610445" cy="326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Evaluación Continua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7419618" y="5453063"/>
            <a:ext cx="6479858" cy="334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Seguimiento y evaluación de resultados para ajustes y mejoras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44178" y="6747629"/>
            <a:ext cx="12855297" cy="668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Una política pública debe ser estratégica, de mediano y largo plazo, orientada a garantizar derechos fundamentales y cumplir los fines esenciales del Estado.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30925" y="6512719"/>
            <a:ext cx="22860" cy="1137999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94398"/>
            <a:ext cx="7382589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Formatos y Instrumentos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15967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Una política pública puede manifestarse a través de diversos instrumentos normativos y administrativos. Lo crucial no es el formato específico, sino el proceso subyacente.</a:t>
            </a:r>
            <a:endParaRPr lang="en-US" sz="1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3227427"/>
            <a:ext cx="617220" cy="6172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4037" y="415325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Leyes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64037" y="4687133"/>
            <a:ext cx="409503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Instrumentos normativos aprobados por el Congreso que establecen marcos regulatorios amplios</a:t>
            </a:r>
            <a:endParaRPr lang="en-US" sz="1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682" y="3227427"/>
            <a:ext cx="617220" cy="617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67682" y="4153257"/>
            <a:ext cx="315682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Documentos CONPES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5267682" y="4687133"/>
            <a:ext cx="409503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Políticas formuladas por el Consejo Nacional de Política Económica y Social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8" y="3227427"/>
            <a:ext cx="617220" cy="6172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1328" y="4153257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Decretos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9671328" y="4687133"/>
            <a:ext cx="409503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Actos administrativos del ejecutivo que reglamentan y desarrollan políticas específicas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864037" y="654498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b="1" dirty="0">
                <a:solidFill>
                  <a:srgbClr val="E8AF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Elemento clave:</a:t>
            </a: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Independiente del formato, toda política pública debe caracterizarse por ser participativa, basada en evidencia y contar con mecanismos de seguimiento continuo.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4970" y="571738"/>
            <a:ext cx="9982438" cy="638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Política de Gobierno vs. Política de Estado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14970" y="1746290"/>
            <a:ext cx="6351032" cy="3959662"/>
          </a:xfrm>
          <a:prstGeom prst="roundRect">
            <a:avLst>
              <a:gd name="adj" fmla="val 7739"/>
            </a:avLst>
          </a:prstGeom>
          <a:solidFill>
            <a:srgbClr val="F6EBD4"/>
          </a:solidFill>
          <a:ln w="22860">
            <a:solidFill>
              <a:srgbClr val="CC914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942023" y="1973342"/>
            <a:ext cx="2553653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Política de Gobierno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42023" y="2496741"/>
            <a:ext cx="589692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Duración: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Limitada al mandato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42023" y="3007400"/>
            <a:ext cx="589692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Características: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42023" y="3518059"/>
            <a:ext cx="589692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Vinculada a la agenda específica del gobernante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42023" y="3916323"/>
            <a:ext cx="589692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Dependiente de la voluntad política coyuntural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42023" y="4314587"/>
            <a:ext cx="5896928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Riesgo de discontinuidad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42023" y="4825246"/>
            <a:ext cx="5896928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Ejemplo: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Programa "Cultura Ciudadana" de Antanas Mockus en Bogotá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572018" y="1746290"/>
            <a:ext cx="6351032" cy="3929182"/>
          </a:xfrm>
          <a:prstGeom prst="roundRect">
            <a:avLst>
              <a:gd name="adj" fmla="val 7799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7783830" y="1958102"/>
            <a:ext cx="2553653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Política de Estado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783830" y="2481501"/>
            <a:ext cx="5927407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Duración:</a:t>
            </a: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Trasciende gobiernos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783830" y="2992160"/>
            <a:ext cx="5927407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Características: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783830" y="3502819"/>
            <a:ext cx="5927407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Institucionalizada y sostenible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783830" y="3901083"/>
            <a:ext cx="5927407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Consenso social y político amplio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783830" y="4299347"/>
            <a:ext cx="5927407" cy="3268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Continuidad garantizada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83830" y="4810006"/>
            <a:ext cx="5927407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Ejemplo:</a:t>
            </a: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Programa "Familias en Acción" - política social que ha perdurado múltiples gobiernos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14970" y="6165533"/>
            <a:ext cx="459581" cy="459581"/>
          </a:xfrm>
          <a:prstGeom prst="roundRect">
            <a:avLst>
              <a:gd name="adj" fmla="val 66680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0" name="Text 18"/>
          <p:cNvSpPr/>
          <p:nvPr/>
        </p:nvSpPr>
        <p:spPr>
          <a:xfrm>
            <a:off x="1378744" y="6235660"/>
            <a:ext cx="3566160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Requisitos para ser Política de Estado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378744" y="6996589"/>
            <a:ext cx="3566160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Acuerdos políticos sólidos entre diferentes sectores y fuerzas políticas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00174" y="6165533"/>
            <a:ext cx="459581" cy="459581"/>
          </a:xfrm>
          <a:prstGeom prst="roundRect">
            <a:avLst>
              <a:gd name="adj" fmla="val 66680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3" name="Text 21"/>
          <p:cNvSpPr/>
          <p:nvPr/>
        </p:nvSpPr>
        <p:spPr>
          <a:xfrm>
            <a:off x="5863947" y="6235660"/>
            <a:ext cx="2553653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Consenso Social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5863947" y="6677382"/>
            <a:ext cx="3566160" cy="653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Legitimidad y apoyo de la ciudadanía y organizaciones de la sociedad civil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685377" y="6165533"/>
            <a:ext cx="459581" cy="459581"/>
          </a:xfrm>
          <a:prstGeom prst="roundRect">
            <a:avLst>
              <a:gd name="adj" fmla="val 66680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24"/>
          <p:cNvSpPr/>
          <p:nvPr/>
        </p:nvSpPr>
        <p:spPr>
          <a:xfrm>
            <a:off x="10349151" y="6235660"/>
            <a:ext cx="2913221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Amarres Institucionales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0349151" y="6677382"/>
            <a:ext cx="356627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Mecanismos legales y administrativos que garanticen su continuidad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9154" y="667107"/>
            <a:ext cx="12282368" cy="758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50"/>
              </a:lnSpc>
              <a:buNone/>
            </a:pPr>
            <a:r>
              <a:rPr lang="en-US" sz="47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El Problema de la Planificación Tradicional</a:t>
            </a:r>
            <a:endParaRPr lang="en-US" sz="4750" dirty="0"/>
          </a:p>
        </p:txBody>
      </p:sp>
      <p:sp>
        <p:nvSpPr>
          <p:cNvPr id="3" name="Text 1"/>
          <p:cNvSpPr/>
          <p:nvPr/>
        </p:nvSpPr>
        <p:spPr>
          <a:xfrm>
            <a:off x="849154" y="1910358"/>
            <a:ext cx="12932093" cy="77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El enfoque tradicional de planificación en Colombia presenta limitaciones estructurales que obstaculizan el desarrollo de políticas públicas efectivas.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49154" y="2959537"/>
            <a:ext cx="4148971" cy="3011210"/>
          </a:xfrm>
          <a:prstGeom prst="roundRect">
            <a:avLst>
              <a:gd name="adj" fmla="val 4859"/>
            </a:avLst>
          </a:prstGeom>
          <a:solidFill>
            <a:srgbClr val="F6EBD4"/>
          </a:solidFill>
          <a:ln w="30480">
            <a:solidFill>
              <a:srgbClr val="8D634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818674" y="2959537"/>
            <a:ext cx="121920" cy="3011210"/>
          </a:xfrm>
          <a:prstGeom prst="roundRect">
            <a:avLst>
              <a:gd name="adj" fmla="val 298499"/>
            </a:avLst>
          </a:prstGeom>
          <a:solidFill>
            <a:srgbClr val="8D634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1213604" y="3232547"/>
            <a:ext cx="3032641" cy="378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Rigidez Excesiva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1213604" y="3757017"/>
            <a:ext cx="3511510" cy="19407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Procedimientos inflexibles que no se adaptan a la complejidad de los problemas públicos ni permiten ajustes durante la implementación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240655" y="2959537"/>
            <a:ext cx="4148971" cy="3011210"/>
          </a:xfrm>
          <a:prstGeom prst="roundRect">
            <a:avLst>
              <a:gd name="adj" fmla="val 4859"/>
            </a:avLst>
          </a:prstGeom>
          <a:solidFill>
            <a:srgbClr val="F6EBD4"/>
          </a:solidFill>
          <a:ln w="30480">
            <a:solidFill>
              <a:srgbClr val="8D634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5210175" y="2959537"/>
            <a:ext cx="121920" cy="3011210"/>
          </a:xfrm>
          <a:prstGeom prst="roundRect">
            <a:avLst>
              <a:gd name="adj" fmla="val 298499"/>
            </a:avLst>
          </a:prstGeom>
          <a:solidFill>
            <a:srgbClr val="8D634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5605105" y="3232547"/>
            <a:ext cx="3032641" cy="378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Visión Cortoplacista</a:t>
            </a:r>
            <a:endParaRPr lang="en-US" sz="2350" dirty="0"/>
          </a:p>
        </p:txBody>
      </p:sp>
      <p:sp>
        <p:nvSpPr>
          <p:cNvPr id="11" name="Text 9"/>
          <p:cNvSpPr/>
          <p:nvPr/>
        </p:nvSpPr>
        <p:spPr>
          <a:xfrm>
            <a:off x="5605105" y="3757017"/>
            <a:ext cx="3511510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Enfoque limitado a períodos gubernamentales que impide abordar problemas estructurales de largo plazo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32156" y="2959537"/>
            <a:ext cx="4148971" cy="3011210"/>
          </a:xfrm>
          <a:prstGeom prst="roundRect">
            <a:avLst>
              <a:gd name="adj" fmla="val 4859"/>
            </a:avLst>
          </a:prstGeom>
          <a:solidFill>
            <a:srgbClr val="F6EBD4"/>
          </a:solidFill>
          <a:ln w="30480">
            <a:solidFill>
              <a:srgbClr val="8D634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9601676" y="2959537"/>
            <a:ext cx="121920" cy="3011210"/>
          </a:xfrm>
          <a:prstGeom prst="roundRect">
            <a:avLst>
              <a:gd name="adj" fmla="val 298499"/>
            </a:avLst>
          </a:prstGeom>
          <a:solidFill>
            <a:srgbClr val="8D634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9996607" y="3232547"/>
            <a:ext cx="3511510" cy="75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Centralización en el Gasto</a:t>
            </a:r>
            <a:endParaRPr lang="en-US" sz="2350" dirty="0"/>
          </a:p>
        </p:txBody>
      </p:sp>
      <p:sp>
        <p:nvSpPr>
          <p:cNvPr id="15" name="Text 13"/>
          <p:cNvSpPr/>
          <p:nvPr/>
        </p:nvSpPr>
        <p:spPr>
          <a:xfrm>
            <a:off x="9996607" y="4135993"/>
            <a:ext cx="3511510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Priorización de la ejecución presupuestal sobre la solución estratégica y sostenible de problemas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213009" y="6516529"/>
            <a:ext cx="12568238" cy="776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"Se prioriza la ejecución de proyectos sobre la solución estratégica de problemas, generando activismo gubernamental sin impacto real en las causas estructurales de los problemas públicos."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849154" y="6243638"/>
            <a:ext cx="30480" cy="1322070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360521"/>
            <a:ext cx="5760482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Impactos de la Confusión Conceptual</a:t>
            </a:r>
            <a:endParaRPr lang="en-US" sz="2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95" y="1032391"/>
            <a:ext cx="13486209" cy="739068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954298" y="8453557"/>
            <a:ext cx="131088" cy="131088"/>
          </a:xfrm>
          <a:prstGeom prst="roundRect">
            <a:avLst>
              <a:gd name="adj" fmla="val 13951"/>
            </a:avLst>
          </a:prstGeom>
          <a:solidFill>
            <a:srgbClr val="2D311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2"/>
          <p:cNvSpPr/>
          <p:nvPr/>
        </p:nvSpPr>
        <p:spPr>
          <a:xfrm>
            <a:off x="3146346" y="8453557"/>
            <a:ext cx="682943" cy="131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Efectividad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97661" y="8453557"/>
            <a:ext cx="131088" cy="131088"/>
          </a:xfrm>
          <a:prstGeom prst="roundRect">
            <a:avLst>
              <a:gd name="adj" fmla="val 13951"/>
            </a:avLst>
          </a:prstGeom>
          <a:solidFill>
            <a:srgbClr val="59623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7" name="Text 4"/>
          <p:cNvSpPr/>
          <p:nvPr/>
        </p:nvSpPr>
        <p:spPr>
          <a:xfrm>
            <a:off x="5289709" y="8453557"/>
            <a:ext cx="833318" cy="131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Coordinación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588812" y="8453557"/>
            <a:ext cx="131088" cy="131088"/>
          </a:xfrm>
          <a:prstGeom prst="roundRect">
            <a:avLst>
              <a:gd name="adj" fmla="val 13951"/>
            </a:avLst>
          </a:prstGeom>
          <a:solidFill>
            <a:srgbClr val="85935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6"/>
          <p:cNvSpPr/>
          <p:nvPr/>
        </p:nvSpPr>
        <p:spPr>
          <a:xfrm>
            <a:off x="8780859" y="8453557"/>
            <a:ext cx="670322" cy="131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Evaluación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0800993" y="8453557"/>
            <a:ext cx="131088" cy="131088"/>
          </a:xfrm>
          <a:prstGeom prst="roundRect">
            <a:avLst>
              <a:gd name="adj" fmla="val 13951"/>
            </a:avLst>
          </a:prstGeom>
          <a:solidFill>
            <a:srgbClr val="A9B679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Text 8"/>
          <p:cNvSpPr/>
          <p:nvPr/>
        </p:nvSpPr>
        <p:spPr>
          <a:xfrm>
            <a:off x="10993041" y="8453557"/>
            <a:ext cx="739616" cy="131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Legitimidad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72095" y="8732163"/>
            <a:ext cx="13486209" cy="419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La falta de claridad conceptual sobre las políticas públicas genera múltiples impactos negativos en la gestión estatal. La efectividad se ve más afectada (35%), seguida por problemas de coordinación institucional (25%), dificultades en la evaluación (20%) y pérdida de legitimidad ante la ciudadanía (20%).</a:t>
            </a:r>
            <a:endParaRPr lang="en-US" sz="10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68" y="9278422"/>
            <a:ext cx="196691" cy="24586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998220" y="9299019"/>
            <a:ext cx="2216348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Fragmentación Institucional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998220" y="9582507"/>
            <a:ext cx="3960019" cy="2096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Duplicación de esfuerzos y falta de articulación entre entidades</a:t>
            </a:r>
            <a:endParaRPr lang="en-US" sz="10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1242" y="9278422"/>
            <a:ext cx="196691" cy="2458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548193" y="9299019"/>
            <a:ext cx="1639133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Pérdida de Recursos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5548193" y="9582507"/>
            <a:ext cx="3960019" cy="419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Inversión ineficiente de recursos públicos en intervenciones descoordinadas</a:t>
            </a:r>
            <a:endParaRPr lang="en-US" sz="10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1215" y="9278422"/>
            <a:ext cx="196691" cy="24586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0098167" y="9299019"/>
            <a:ext cx="2208609" cy="204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Debilitamiento Democrático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10098167" y="9582507"/>
            <a:ext cx="3960019" cy="419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Reducción de la confianza ciudadana en las instituciones públicas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690324"/>
            <a:ext cx="8963978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Hacia una Nueva Comprensión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1955602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Superar la indeterminación conceptual requiere un enfoque integral que transforme la manera como Colombia entiende y construye sus políticas públicas.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519357" y="3200162"/>
            <a:ext cx="316765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Clarificación de Roles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64037" y="3734038"/>
            <a:ext cx="382297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Definir competencias específicas de cada actor en el ciclo de políticas públicas</a:t>
            </a:r>
            <a:endParaRPr lang="en-US" sz="19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299" y="3023354"/>
            <a:ext cx="4515803" cy="4515803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611" y="3757255"/>
            <a:ext cx="369332" cy="4617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43386" y="3200162"/>
            <a:ext cx="340006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Enfoque de Largo Plazo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943386" y="3734038"/>
            <a:ext cx="382297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Adoptar perspectivas temporales que trasciendan períodos gubernamentales</a:t>
            </a:r>
            <a:endParaRPr lang="en-US" sz="1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299" y="3023354"/>
            <a:ext cx="4515803" cy="4515803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3553" y="4141470"/>
            <a:ext cx="369332" cy="46172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43386" y="5643205"/>
            <a:ext cx="3183374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Participación Efectiva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9943386" y="6177082"/>
            <a:ext cx="382297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Garantizar espacios reales de participación ciudadana en todo el ciclo</a:t>
            </a:r>
            <a:endParaRPr lang="en-US" sz="19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299" y="3023354"/>
            <a:ext cx="4515803" cy="4515803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9338" y="6343412"/>
            <a:ext cx="369332" cy="461724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26544" y="5643205"/>
            <a:ext cx="376047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Articulación Institucional</a:t>
            </a:r>
            <a:endParaRPr lang="en-US" sz="2400" dirty="0"/>
          </a:p>
        </p:txBody>
      </p:sp>
      <p:sp>
        <p:nvSpPr>
          <p:cNvPr id="17" name="Text 9"/>
          <p:cNvSpPr/>
          <p:nvPr/>
        </p:nvSpPr>
        <p:spPr>
          <a:xfrm>
            <a:off x="864037" y="6177082"/>
            <a:ext cx="382297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Fortalecer la coordinación entre planeación y formulación de políticas</a:t>
            </a:r>
            <a:endParaRPr lang="en-US" sz="190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299" y="3023354"/>
            <a:ext cx="4515803" cy="4515803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7396" y="5959197"/>
            <a:ext cx="369332" cy="4617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756" y="720685"/>
            <a:ext cx="9679424" cy="635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Recomendaciones y Llamado a la Acción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11756" y="1762839"/>
            <a:ext cx="13206889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Es urgente que Colombia supere la confusión conceptual sobre las políticas públicas. El fortalecimiento de la capacidad estatal depende de esta clarificación fundamental.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11756" y="2642116"/>
            <a:ext cx="4266724" cy="2650808"/>
          </a:xfrm>
          <a:prstGeom prst="roundRect">
            <a:avLst>
              <a:gd name="adj" fmla="val 11508"/>
            </a:avLst>
          </a:prstGeom>
          <a:solidFill>
            <a:srgbClr val="626C3B"/>
          </a:solidFill>
          <a:ln w="7620">
            <a:solidFill>
              <a:srgbClr val="626C3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Shape 3"/>
          <p:cNvSpPr/>
          <p:nvPr/>
        </p:nvSpPr>
        <p:spPr>
          <a:xfrm>
            <a:off x="922734" y="2853095"/>
            <a:ext cx="610076" cy="610076"/>
          </a:xfrm>
          <a:prstGeom prst="roundRect">
            <a:avLst>
              <a:gd name="adj" fmla="val 14986798"/>
            </a:avLst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493" y="2986564"/>
            <a:ext cx="274439" cy="34313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734" y="3666530"/>
            <a:ext cx="2556510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Consenso Académico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22734" y="4106108"/>
            <a:ext cx="3844766" cy="97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Promover debates y acuerdos entre universidades y centros de investigación sobre marcos conceptuales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181838" y="2642116"/>
            <a:ext cx="4266724" cy="2650808"/>
          </a:xfrm>
          <a:prstGeom prst="roundRect">
            <a:avLst>
              <a:gd name="adj" fmla="val 11508"/>
            </a:avLst>
          </a:prstGeom>
          <a:solidFill>
            <a:srgbClr val="626C3B"/>
          </a:solidFill>
          <a:ln w="7620">
            <a:solidFill>
              <a:srgbClr val="626C3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7"/>
          <p:cNvSpPr/>
          <p:nvPr/>
        </p:nvSpPr>
        <p:spPr>
          <a:xfrm>
            <a:off x="5392817" y="2853095"/>
            <a:ext cx="610076" cy="610076"/>
          </a:xfrm>
          <a:prstGeom prst="roundRect">
            <a:avLst>
              <a:gd name="adj" fmla="val 14986798"/>
            </a:avLst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0576" y="2986564"/>
            <a:ext cx="274439" cy="34313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2817" y="3666530"/>
            <a:ext cx="2742605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Marcos Institucionales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5392817" y="4106108"/>
            <a:ext cx="3844766" cy="97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Establecer lineamientos claros para la formulación, implementación y evaluación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9651921" y="2642116"/>
            <a:ext cx="4266724" cy="2650808"/>
          </a:xfrm>
          <a:prstGeom prst="roundRect">
            <a:avLst>
              <a:gd name="adj" fmla="val 11508"/>
            </a:avLst>
          </a:prstGeom>
          <a:solidFill>
            <a:srgbClr val="626C3B"/>
          </a:solidFill>
          <a:ln w="7620">
            <a:solidFill>
              <a:srgbClr val="626C3B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11"/>
          <p:cNvSpPr/>
          <p:nvPr/>
        </p:nvSpPr>
        <p:spPr>
          <a:xfrm>
            <a:off x="9862899" y="2853095"/>
            <a:ext cx="610076" cy="610076"/>
          </a:xfrm>
          <a:prstGeom prst="roundRect">
            <a:avLst>
              <a:gd name="adj" fmla="val 14986798"/>
            </a:avLst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0658" y="2986564"/>
            <a:ext cx="274439" cy="34313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62899" y="3666530"/>
            <a:ext cx="2542103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Diálogo Social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9862899" y="4106108"/>
            <a:ext cx="3844766" cy="9758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Facilitar espacios de construcción colectiva con la sociedad civil organizada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1016794" y="5750362"/>
            <a:ext cx="12901851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E8AF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El futuro de la efectividad estatal en Colombia depende de nuestra capacidad para construir un entendimiento compartido y operativo de lo que realmente constituye una política pública.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711756" y="5521642"/>
            <a:ext cx="22860" cy="1107996"/>
          </a:xfrm>
          <a:prstGeom prst="rect">
            <a:avLst/>
          </a:prstGeom>
          <a:solidFill>
            <a:srgbClr val="626C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6"/>
          <p:cNvSpPr/>
          <p:nvPr/>
        </p:nvSpPr>
        <p:spPr>
          <a:xfrm>
            <a:off x="711756" y="6858357"/>
            <a:ext cx="13206889" cy="650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Solo mediante esta clarificación conceptual podremos avanzar hacia un Estado más eficaz, legítimo y capaz de responder a los desafíos complejos que enfrenta la sociedad colombiana.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992</Words>
  <Application>Microsoft Office PowerPoint</Application>
  <PresentationFormat>Personalizado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Brygada 1918</vt:lpstr>
      <vt:lpstr>Arial</vt:lpstr>
      <vt:lpstr>Brygada 1918 Light</vt:lpstr>
      <vt:lpstr>Brygada 1918 Semi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Gustavo Rojas</dc:creator>
  <cp:lastModifiedBy>GUSTAVO ANDRES ROJAS PEREIRA</cp:lastModifiedBy>
  <cp:revision>1</cp:revision>
  <dcterms:created xsi:type="dcterms:W3CDTF">2025-09-26T23:19:40Z</dcterms:created>
  <dcterms:modified xsi:type="dcterms:W3CDTF">2025-09-26T23:22:30Z</dcterms:modified>
</cp:coreProperties>
</file>