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12188825" cy="6858000"/>
  <p:notesSz cx="6858000" cy="1218882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7" d="100"/>
          <a:sy n="107" d="100"/>
        </p:scale>
        <p:origin x="672" y="10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4457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E2761"/>
          </a:solidFill>
          <a:ln/>
        </p:spPr>
        <p:txBody>
          <a:bodyPr/>
          <a:lstStyle/>
          <a:p>
            <a:endParaRPr lang="es-CO"/>
          </a:p>
        </p:txBody>
      </p:sp>
      <p:sp>
        <p:nvSpPr>
          <p:cNvPr id="3" name="Shape 1"/>
          <p:cNvSpPr/>
          <p:nvPr/>
        </p:nvSpPr>
        <p:spPr>
          <a:xfrm>
            <a:off x="9262872" y="-1463040"/>
            <a:ext cx="3840480" cy="3840480"/>
          </a:xfrm>
          <a:prstGeom prst="ellipse">
            <a:avLst/>
          </a:prstGeom>
          <a:solidFill>
            <a:srgbClr val="141B49"/>
          </a:solidFill>
          <a:ln/>
        </p:spPr>
        <p:txBody>
          <a:bodyPr/>
          <a:lstStyle/>
          <a:p>
            <a:endParaRPr lang="es-CO"/>
          </a:p>
        </p:txBody>
      </p:sp>
      <p:sp>
        <p:nvSpPr>
          <p:cNvPr id="4" name="Shape 2"/>
          <p:cNvSpPr/>
          <p:nvPr/>
        </p:nvSpPr>
        <p:spPr>
          <a:xfrm>
            <a:off x="-1463040" y="4846320"/>
            <a:ext cx="3291840" cy="3291840"/>
          </a:xfrm>
          <a:prstGeom prst="ellipse">
            <a:avLst/>
          </a:prstGeom>
          <a:solidFill>
            <a:srgbClr val="141B49"/>
          </a:solidFill>
          <a:ln/>
        </p:spPr>
        <p:txBody>
          <a:bodyPr/>
          <a:lstStyle/>
          <a:p>
            <a:endParaRPr lang="es-CO"/>
          </a:p>
        </p:txBody>
      </p:sp>
      <p:sp>
        <p:nvSpPr>
          <p:cNvPr id="5" name="Text 3"/>
          <p:cNvSpPr/>
          <p:nvPr/>
        </p:nvSpPr>
        <p:spPr>
          <a:xfrm>
            <a:off x="548640" y="914400"/>
            <a:ext cx="9144000" cy="457200"/>
          </a:xfrm>
          <a:prstGeom prst="rect">
            <a:avLst/>
          </a:prstGeom>
          <a:noFill/>
          <a:ln/>
        </p:spPr>
        <p:txBody>
          <a:bodyPr wrap="square" rtlCol="0" anchor="ctr"/>
          <a:lstStyle/>
          <a:p>
            <a:pPr marL="0" indent="0">
              <a:buNone/>
            </a:pPr>
            <a:r>
              <a:rPr lang="en-US" sz="1500" b="1" kern="0" spc="200" dirty="0">
                <a:solidFill>
                  <a:srgbClr val="CADCFC"/>
                </a:solidFill>
                <a:latin typeface="Calibri" pitchFamily="34" charset="0"/>
                <a:ea typeface="Calibri" pitchFamily="34" charset="-122"/>
                <a:cs typeface="Calibri" pitchFamily="34" charset="-120"/>
              </a:rPr>
              <a:t>CEILAT — UNIVERSIDAD DE NARIÑO</a:t>
            </a:r>
            <a:endParaRPr lang="en-US" sz="1500" dirty="0"/>
          </a:p>
        </p:txBody>
      </p:sp>
      <p:sp>
        <p:nvSpPr>
          <p:cNvPr id="6" name="Text 4"/>
          <p:cNvSpPr/>
          <p:nvPr/>
        </p:nvSpPr>
        <p:spPr>
          <a:xfrm>
            <a:off x="548640" y="1371600"/>
            <a:ext cx="9601200" cy="365760"/>
          </a:xfrm>
          <a:prstGeom prst="rect">
            <a:avLst/>
          </a:prstGeom>
          <a:noFill/>
          <a:ln/>
        </p:spPr>
        <p:txBody>
          <a:bodyPr wrap="square"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Maestría en Gerencia Social · Maestría en Estudios Latinoamericanos · Maestría en Pedagogía y Cultura</a:t>
            </a:r>
            <a:endParaRPr lang="en-US" sz="1200" dirty="0"/>
          </a:p>
        </p:txBody>
      </p:sp>
      <p:sp>
        <p:nvSpPr>
          <p:cNvPr id="7" name="Text 5"/>
          <p:cNvSpPr/>
          <p:nvPr/>
        </p:nvSpPr>
        <p:spPr>
          <a:xfrm>
            <a:off x="548640" y="2286000"/>
            <a:ext cx="10515600" cy="1645920"/>
          </a:xfrm>
          <a:prstGeom prst="rect">
            <a:avLst/>
          </a:prstGeom>
          <a:noFill/>
          <a:ln/>
        </p:spPr>
        <p:txBody>
          <a:bodyPr wrap="square" rtlCol="0" anchor="ctr"/>
          <a:lstStyle/>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Políticas Públicas con Énfasis</a:t>
            </a:r>
            <a:endParaRPr lang="en-US" sz="4000" dirty="0"/>
          </a:p>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en la Seguridad Social</a:t>
            </a:r>
            <a:endParaRPr lang="en-US" sz="4000" dirty="0"/>
          </a:p>
        </p:txBody>
      </p:sp>
      <p:sp>
        <p:nvSpPr>
          <p:cNvPr id="8" name="Text 6"/>
          <p:cNvSpPr/>
          <p:nvPr/>
        </p:nvSpPr>
        <p:spPr>
          <a:xfrm>
            <a:off x="548640" y="3977640"/>
            <a:ext cx="9601200" cy="731520"/>
          </a:xfrm>
          <a:prstGeom prst="rect">
            <a:avLst/>
          </a:prstGeom>
          <a:noFill/>
          <a:ln/>
        </p:spPr>
        <p:txBody>
          <a:bodyPr wrap="square" rtlCol="0" anchor="ctr"/>
          <a:lstStyle/>
          <a:p>
            <a:pPr marL="0" indent="0">
              <a:buNone/>
            </a:pPr>
            <a:r>
              <a:rPr lang="en-US" sz="1600" i="1" dirty="0">
                <a:solidFill>
                  <a:srgbClr val="B8963E"/>
                </a:solidFill>
                <a:latin typeface="Calibri" pitchFamily="34" charset="0"/>
                <a:ea typeface="Calibri" pitchFamily="34" charset="-122"/>
                <a:cs typeface="Calibri" pitchFamily="34" charset="-120"/>
              </a:rPr>
              <a:t>Desarrollo doctrinal, jurisprudencial y de estudios de caso</a:t>
            </a:r>
            <a:endParaRPr lang="en-US" sz="1600" dirty="0"/>
          </a:p>
          <a:p>
            <a:pPr marL="0" indent="0">
              <a:buNone/>
            </a:pPr>
            <a:r>
              <a:rPr lang="en-US" sz="1600" i="1" dirty="0">
                <a:solidFill>
                  <a:srgbClr val="B8963E"/>
                </a:solidFill>
                <a:latin typeface="Calibri" pitchFamily="34" charset="0"/>
                <a:ea typeface="Calibri" pitchFamily="34" charset="-122"/>
                <a:cs typeface="Calibri" pitchFamily="34" charset="-120"/>
              </a:rPr>
              <a:t>del contenido programático — Nivel de posgrado</a:t>
            </a:r>
            <a:endParaRPr lang="en-US" sz="1600" dirty="0"/>
          </a:p>
        </p:txBody>
      </p:sp>
      <p:sp>
        <p:nvSpPr>
          <p:cNvPr id="9" name="Shape 7"/>
          <p:cNvSpPr/>
          <p:nvPr/>
        </p:nvSpPr>
        <p:spPr>
          <a:xfrm>
            <a:off x="548640" y="5029200"/>
            <a:ext cx="2743200" cy="0"/>
          </a:xfrm>
          <a:prstGeom prst="line">
            <a:avLst/>
          </a:prstGeom>
          <a:noFill/>
          <a:ln w="19050">
            <a:solidFill>
              <a:srgbClr val="B8963E"/>
            </a:solidFill>
            <a:prstDash val="solid"/>
          </a:ln>
        </p:spPr>
        <p:txBody>
          <a:bodyPr/>
          <a:lstStyle/>
          <a:p>
            <a:endParaRPr lang="es-CO"/>
          </a:p>
        </p:txBody>
      </p:sp>
      <p:sp>
        <p:nvSpPr>
          <p:cNvPr id="10" name="Text 8"/>
          <p:cNvSpPr/>
          <p:nvPr/>
        </p:nvSpPr>
        <p:spPr>
          <a:xfrm>
            <a:off x="548640" y="5257800"/>
            <a:ext cx="7315200" cy="32004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Docente: Gustavo Andrés Rojas Pereira</a:t>
            </a:r>
            <a:endParaRPr lang="en-US" sz="1300" dirty="0"/>
          </a:p>
        </p:txBody>
      </p:sp>
      <p:sp>
        <p:nvSpPr>
          <p:cNvPr id="11" name="Text 9"/>
          <p:cNvSpPr/>
          <p:nvPr/>
        </p:nvSpPr>
        <p:spPr>
          <a:xfrm>
            <a:off x="548640" y="5577840"/>
            <a:ext cx="9875520" cy="548640"/>
          </a:xfrm>
          <a:prstGeom prst="rect">
            <a:avLst/>
          </a:prstGeom>
          <a:noFill/>
          <a:ln/>
        </p:spPr>
        <p:txBody>
          <a:bodyPr wrap="square" rtlCol="0" anchor="ctr"/>
          <a:lstStyle/>
          <a:p>
            <a:pPr marL="0" indent="0">
              <a:buNone/>
            </a:pPr>
            <a:r>
              <a:rPr lang="en-US" sz="1050" dirty="0">
                <a:solidFill>
                  <a:srgbClr val="CADCFC"/>
                </a:solidFill>
                <a:latin typeface="Calibri" pitchFamily="34" charset="0"/>
                <a:ea typeface="Calibri" pitchFamily="34" charset="-122"/>
                <a:cs typeface="Calibri" pitchFamily="34" charset="-120"/>
              </a:rPr>
              <a:t>Abogado · Esp. Derecho Constitucional, Instituciones Jurídicas de la Seguridad Social y Derecho Contencioso Administrativo · Magíster en Derecho Administrativo · Doctorado en Seguridad Social</a:t>
            </a:r>
            <a:endParaRPr lang="en-US" sz="1050" dirty="0"/>
          </a:p>
        </p:txBody>
      </p:sp>
      <p:sp>
        <p:nvSpPr>
          <p:cNvPr id="12" name="Text 10"/>
          <p:cNvSpPr/>
          <p:nvPr/>
        </p:nvSpPr>
        <p:spPr>
          <a:xfrm>
            <a:off x="548640" y="6263640"/>
            <a:ext cx="3657600" cy="320040"/>
          </a:xfrm>
          <a:prstGeom prst="rect">
            <a:avLst/>
          </a:prstGeom>
          <a:noFill/>
          <a:ln/>
        </p:spPr>
        <p:txBody>
          <a:bodyPr wrap="square" rtlCol="0" anchor="ctr"/>
          <a:lstStyle/>
          <a:p>
            <a:pPr marL="0" indent="0">
              <a:buNone/>
            </a:pPr>
            <a:r>
              <a:rPr lang="en-US" sz="1100" dirty="0">
                <a:solidFill>
                  <a:srgbClr val="CADCFC"/>
                </a:solidFill>
                <a:latin typeface="Calibri" pitchFamily="34" charset="0"/>
                <a:ea typeface="Calibri" pitchFamily="34" charset="-122"/>
                <a:cs typeface="Calibri" pitchFamily="34" charset="-120"/>
              </a:rPr>
              <a:t>Agosto de 2026</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9144000" cy="548640"/>
          </a:xfrm>
          <a:prstGeom prst="rect">
            <a:avLst/>
          </a:prstGeom>
          <a:noFill/>
          <a:ln/>
        </p:spPr>
        <p:txBody>
          <a:bodyPr wrap="square"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Estructura del curso</a:t>
            </a:r>
            <a:endParaRPr lang="en-US" sz="3000" dirty="0"/>
          </a:p>
        </p:txBody>
      </p:sp>
      <p:sp>
        <p:nvSpPr>
          <p:cNvPr id="3" name="Text 1"/>
          <p:cNvSpPr/>
          <p:nvPr/>
        </p:nvSpPr>
        <p:spPr>
          <a:xfrm>
            <a:off x="548640" y="1005840"/>
            <a:ext cx="10058400" cy="365760"/>
          </a:xfrm>
          <a:prstGeom prst="rect">
            <a:avLst/>
          </a:prstGeom>
          <a:noFill/>
          <a:ln/>
        </p:spPr>
        <p:txBody>
          <a:bodyPr wrap="square" rtlCol="0" anchor="ctr"/>
          <a:lstStyle/>
          <a:p>
            <a:pPr marL="0" indent="0">
              <a:buNone/>
            </a:pPr>
            <a:r>
              <a:rPr lang="en-US" sz="1300" i="1" dirty="0">
                <a:solidFill>
                  <a:srgbClr val="5B6270"/>
                </a:solidFill>
                <a:latin typeface="Calibri" pitchFamily="34" charset="0"/>
                <a:ea typeface="Calibri" pitchFamily="34" charset="-122"/>
                <a:cs typeface="Calibri" pitchFamily="34" charset="-120"/>
              </a:rPr>
              <a:t>Seis unidades temáticas — desarrollo doctrinal, normativo, jurisprudencial y de casos</a:t>
            </a:r>
            <a:endParaRPr lang="en-US" sz="1300" dirty="0"/>
          </a:p>
        </p:txBody>
      </p:sp>
      <p:sp>
        <p:nvSpPr>
          <p:cNvPr id="4" name="Shape 2"/>
          <p:cNvSpPr/>
          <p:nvPr/>
        </p:nvSpPr>
        <p:spPr>
          <a:xfrm>
            <a:off x="548640" y="1645920"/>
            <a:ext cx="502920" cy="502920"/>
          </a:xfrm>
          <a:prstGeom prst="ellipse">
            <a:avLst/>
          </a:prstGeom>
          <a:solidFill>
            <a:srgbClr val="1E2761"/>
          </a:solidFill>
          <a:ln/>
        </p:spPr>
        <p:txBody>
          <a:bodyPr/>
          <a:lstStyle/>
          <a:p>
            <a:endParaRPr lang="es-CO"/>
          </a:p>
        </p:txBody>
      </p:sp>
      <p:sp>
        <p:nvSpPr>
          <p:cNvPr id="5" name="Text 3"/>
          <p:cNvSpPr/>
          <p:nvPr/>
        </p:nvSpPr>
        <p:spPr>
          <a:xfrm>
            <a:off x="548640" y="1645920"/>
            <a:ext cx="502920" cy="502920"/>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6" name="Shape 4"/>
          <p:cNvSpPr/>
          <p:nvPr/>
        </p:nvSpPr>
        <p:spPr>
          <a:xfrm>
            <a:off x="1234440" y="1618488"/>
            <a:ext cx="10058400" cy="621792"/>
          </a:xfrm>
          <a:prstGeom prst="rect">
            <a:avLst/>
          </a:prstGeom>
          <a:solidFill>
            <a:srgbClr val="F2F5FB"/>
          </a:solidFill>
          <a:ln/>
        </p:spPr>
        <p:txBody>
          <a:bodyPr/>
          <a:lstStyle/>
          <a:p>
            <a:endParaRPr lang="es-CO"/>
          </a:p>
        </p:txBody>
      </p:sp>
      <p:sp>
        <p:nvSpPr>
          <p:cNvPr id="7" name="Text 5"/>
          <p:cNvSpPr/>
          <p:nvPr/>
        </p:nvSpPr>
        <p:spPr>
          <a:xfrm>
            <a:off x="1417320" y="1618488"/>
            <a:ext cx="9692640" cy="621792"/>
          </a:xfrm>
          <a:prstGeom prst="rect">
            <a:avLst/>
          </a:prstGeom>
          <a:noFill/>
          <a:ln/>
        </p:spPr>
        <p:txBody>
          <a:bodyPr wrap="square" rtlCol="0" anchor="ctr"/>
          <a:lstStyle/>
          <a:p>
            <a:pPr marL="0" indent="0">
              <a:buNone/>
            </a:pPr>
            <a:r>
              <a:rPr lang="en-US" sz="1350" dirty="0">
                <a:solidFill>
                  <a:srgbClr val="24262E"/>
                </a:solidFill>
                <a:latin typeface="Calibri" pitchFamily="34" charset="0"/>
                <a:ea typeface="Calibri" pitchFamily="34" charset="-122"/>
                <a:cs typeface="Calibri" pitchFamily="34" charset="-120"/>
              </a:rPr>
              <a:t>El proceso de racionalización occidental: de la Gestión Pública a la Nueva Gestión Pública</a:t>
            </a:r>
            <a:endParaRPr lang="en-US" sz="1350" dirty="0"/>
          </a:p>
        </p:txBody>
      </p:sp>
      <p:sp>
        <p:nvSpPr>
          <p:cNvPr id="8" name="Shape 6"/>
          <p:cNvSpPr/>
          <p:nvPr/>
        </p:nvSpPr>
        <p:spPr>
          <a:xfrm>
            <a:off x="548640" y="2395728"/>
            <a:ext cx="502920" cy="502920"/>
          </a:xfrm>
          <a:prstGeom prst="ellipse">
            <a:avLst/>
          </a:prstGeom>
          <a:solidFill>
            <a:srgbClr val="1E2761"/>
          </a:solidFill>
          <a:ln/>
        </p:spPr>
        <p:txBody>
          <a:bodyPr/>
          <a:lstStyle/>
          <a:p>
            <a:endParaRPr lang="es-CO"/>
          </a:p>
        </p:txBody>
      </p:sp>
      <p:sp>
        <p:nvSpPr>
          <p:cNvPr id="9" name="Text 7"/>
          <p:cNvSpPr/>
          <p:nvPr/>
        </p:nvSpPr>
        <p:spPr>
          <a:xfrm>
            <a:off x="548640" y="2395728"/>
            <a:ext cx="502920" cy="502920"/>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0" name="Shape 8"/>
          <p:cNvSpPr/>
          <p:nvPr/>
        </p:nvSpPr>
        <p:spPr>
          <a:xfrm>
            <a:off x="1234440" y="2368296"/>
            <a:ext cx="10058400" cy="621792"/>
          </a:xfrm>
          <a:prstGeom prst="rect">
            <a:avLst/>
          </a:prstGeom>
          <a:solidFill>
            <a:srgbClr val="F2F5FB"/>
          </a:solidFill>
          <a:ln/>
        </p:spPr>
        <p:txBody>
          <a:bodyPr/>
          <a:lstStyle/>
          <a:p>
            <a:endParaRPr lang="es-CO"/>
          </a:p>
        </p:txBody>
      </p:sp>
      <p:sp>
        <p:nvSpPr>
          <p:cNvPr id="11" name="Text 9"/>
          <p:cNvSpPr/>
          <p:nvPr/>
        </p:nvSpPr>
        <p:spPr>
          <a:xfrm>
            <a:off x="1417320" y="2368296"/>
            <a:ext cx="9692640" cy="621792"/>
          </a:xfrm>
          <a:prstGeom prst="rect">
            <a:avLst/>
          </a:prstGeom>
          <a:noFill/>
          <a:ln/>
        </p:spPr>
        <p:txBody>
          <a:bodyPr wrap="square" rtlCol="0" anchor="ctr"/>
          <a:lstStyle/>
          <a:p>
            <a:pPr marL="0" indent="0">
              <a:buNone/>
            </a:pPr>
            <a:r>
              <a:rPr lang="en-US" sz="1350" dirty="0">
                <a:solidFill>
                  <a:srgbClr val="24262E"/>
                </a:solidFill>
                <a:latin typeface="Calibri" pitchFamily="34" charset="0"/>
                <a:ea typeface="Calibri" pitchFamily="34" charset="-122"/>
                <a:cs typeface="Calibri" pitchFamily="34" charset="-120"/>
              </a:rPr>
              <a:t>Fundamentos y evolución histórica de las políticas públicas en Colombia y América Latina</a:t>
            </a:r>
            <a:endParaRPr lang="en-US" sz="1350" dirty="0"/>
          </a:p>
        </p:txBody>
      </p:sp>
      <p:sp>
        <p:nvSpPr>
          <p:cNvPr id="12" name="Shape 10"/>
          <p:cNvSpPr/>
          <p:nvPr/>
        </p:nvSpPr>
        <p:spPr>
          <a:xfrm>
            <a:off x="548640" y="3145536"/>
            <a:ext cx="502920" cy="502920"/>
          </a:xfrm>
          <a:prstGeom prst="ellipse">
            <a:avLst/>
          </a:prstGeom>
          <a:solidFill>
            <a:srgbClr val="1E2761"/>
          </a:solidFill>
          <a:ln/>
        </p:spPr>
        <p:txBody>
          <a:bodyPr/>
          <a:lstStyle/>
          <a:p>
            <a:endParaRPr lang="es-CO"/>
          </a:p>
        </p:txBody>
      </p:sp>
      <p:sp>
        <p:nvSpPr>
          <p:cNvPr id="13" name="Text 11"/>
          <p:cNvSpPr/>
          <p:nvPr/>
        </p:nvSpPr>
        <p:spPr>
          <a:xfrm>
            <a:off x="548640" y="3145536"/>
            <a:ext cx="502920" cy="502920"/>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4" name="Shape 12"/>
          <p:cNvSpPr/>
          <p:nvPr/>
        </p:nvSpPr>
        <p:spPr>
          <a:xfrm>
            <a:off x="1234440" y="3118104"/>
            <a:ext cx="10058400" cy="621792"/>
          </a:xfrm>
          <a:prstGeom prst="rect">
            <a:avLst/>
          </a:prstGeom>
          <a:solidFill>
            <a:srgbClr val="F2F5FB"/>
          </a:solidFill>
          <a:ln/>
        </p:spPr>
        <p:txBody>
          <a:bodyPr/>
          <a:lstStyle/>
          <a:p>
            <a:endParaRPr lang="es-CO"/>
          </a:p>
        </p:txBody>
      </p:sp>
      <p:sp>
        <p:nvSpPr>
          <p:cNvPr id="15" name="Text 13"/>
          <p:cNvSpPr/>
          <p:nvPr/>
        </p:nvSpPr>
        <p:spPr>
          <a:xfrm>
            <a:off x="1417320" y="3118104"/>
            <a:ext cx="9692640" cy="621792"/>
          </a:xfrm>
          <a:prstGeom prst="rect">
            <a:avLst/>
          </a:prstGeom>
          <a:noFill/>
          <a:ln/>
        </p:spPr>
        <p:txBody>
          <a:bodyPr wrap="square" rtlCol="0" anchor="ctr"/>
          <a:lstStyle/>
          <a:p>
            <a:pPr marL="0" indent="0">
              <a:buNone/>
            </a:pPr>
            <a:r>
              <a:rPr lang="en-US" sz="1350" dirty="0">
                <a:solidFill>
                  <a:srgbClr val="24262E"/>
                </a:solidFill>
                <a:latin typeface="Calibri" pitchFamily="34" charset="0"/>
                <a:ea typeface="Calibri" pitchFamily="34" charset="-122"/>
                <a:cs typeface="Calibri" pitchFamily="34" charset="-120"/>
              </a:rPr>
              <a:t>Marco constitucional, normativo e institucional de las políticas públicas</a:t>
            </a:r>
            <a:endParaRPr lang="en-US" sz="1350" dirty="0"/>
          </a:p>
        </p:txBody>
      </p:sp>
      <p:sp>
        <p:nvSpPr>
          <p:cNvPr id="16" name="Shape 14"/>
          <p:cNvSpPr/>
          <p:nvPr/>
        </p:nvSpPr>
        <p:spPr>
          <a:xfrm>
            <a:off x="548640" y="3895344"/>
            <a:ext cx="502920" cy="502920"/>
          </a:xfrm>
          <a:prstGeom prst="ellipse">
            <a:avLst/>
          </a:prstGeom>
          <a:solidFill>
            <a:srgbClr val="1E2761"/>
          </a:solidFill>
          <a:ln/>
        </p:spPr>
        <p:txBody>
          <a:bodyPr/>
          <a:lstStyle/>
          <a:p>
            <a:endParaRPr lang="es-CO"/>
          </a:p>
        </p:txBody>
      </p:sp>
      <p:sp>
        <p:nvSpPr>
          <p:cNvPr id="17" name="Text 15"/>
          <p:cNvSpPr/>
          <p:nvPr/>
        </p:nvSpPr>
        <p:spPr>
          <a:xfrm>
            <a:off x="548640" y="3895344"/>
            <a:ext cx="502920" cy="502920"/>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Shape 16"/>
          <p:cNvSpPr/>
          <p:nvPr/>
        </p:nvSpPr>
        <p:spPr>
          <a:xfrm>
            <a:off x="1234440" y="3867912"/>
            <a:ext cx="10058400" cy="621792"/>
          </a:xfrm>
          <a:prstGeom prst="rect">
            <a:avLst/>
          </a:prstGeom>
          <a:solidFill>
            <a:srgbClr val="F2F5FB"/>
          </a:solidFill>
          <a:ln/>
        </p:spPr>
        <p:txBody>
          <a:bodyPr/>
          <a:lstStyle/>
          <a:p>
            <a:endParaRPr lang="es-CO"/>
          </a:p>
        </p:txBody>
      </p:sp>
      <p:sp>
        <p:nvSpPr>
          <p:cNvPr id="19" name="Text 17"/>
          <p:cNvSpPr/>
          <p:nvPr/>
        </p:nvSpPr>
        <p:spPr>
          <a:xfrm>
            <a:off x="1417320" y="3867912"/>
            <a:ext cx="9692640" cy="621792"/>
          </a:xfrm>
          <a:prstGeom prst="rect">
            <a:avLst/>
          </a:prstGeom>
          <a:noFill/>
          <a:ln/>
        </p:spPr>
        <p:txBody>
          <a:bodyPr wrap="square" rtlCol="0" anchor="ctr"/>
          <a:lstStyle/>
          <a:p>
            <a:pPr marL="0" indent="0">
              <a:buNone/>
            </a:pPr>
            <a:r>
              <a:rPr lang="en-US" sz="1350" dirty="0">
                <a:solidFill>
                  <a:srgbClr val="24262E"/>
                </a:solidFill>
                <a:latin typeface="Calibri" pitchFamily="34" charset="0"/>
                <a:ea typeface="Calibri" pitchFamily="34" charset="-122"/>
                <a:cs typeface="Calibri" pitchFamily="34" charset="-120"/>
              </a:rPr>
              <a:t>Ciclo y dimensiones de las políticas públicas: agenda, formulación, implementación, seguimiento y evaluación</a:t>
            </a:r>
            <a:endParaRPr lang="en-US" sz="1350" dirty="0"/>
          </a:p>
        </p:txBody>
      </p:sp>
      <p:sp>
        <p:nvSpPr>
          <p:cNvPr id="20" name="Shape 18"/>
          <p:cNvSpPr/>
          <p:nvPr/>
        </p:nvSpPr>
        <p:spPr>
          <a:xfrm>
            <a:off x="548640" y="4645152"/>
            <a:ext cx="502920" cy="502920"/>
          </a:xfrm>
          <a:prstGeom prst="ellipse">
            <a:avLst/>
          </a:prstGeom>
          <a:solidFill>
            <a:srgbClr val="1E2761"/>
          </a:solidFill>
          <a:ln/>
        </p:spPr>
        <p:txBody>
          <a:bodyPr/>
          <a:lstStyle/>
          <a:p>
            <a:endParaRPr lang="es-CO"/>
          </a:p>
        </p:txBody>
      </p:sp>
      <p:sp>
        <p:nvSpPr>
          <p:cNvPr id="21" name="Text 19"/>
          <p:cNvSpPr/>
          <p:nvPr/>
        </p:nvSpPr>
        <p:spPr>
          <a:xfrm>
            <a:off x="548640" y="4645152"/>
            <a:ext cx="502920" cy="502920"/>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2" name="Shape 20"/>
          <p:cNvSpPr/>
          <p:nvPr/>
        </p:nvSpPr>
        <p:spPr>
          <a:xfrm>
            <a:off x="1234440" y="4617720"/>
            <a:ext cx="10058400" cy="621792"/>
          </a:xfrm>
          <a:prstGeom prst="rect">
            <a:avLst/>
          </a:prstGeom>
          <a:solidFill>
            <a:srgbClr val="F2F5FB"/>
          </a:solidFill>
          <a:ln/>
        </p:spPr>
        <p:txBody>
          <a:bodyPr/>
          <a:lstStyle/>
          <a:p>
            <a:endParaRPr lang="es-CO"/>
          </a:p>
        </p:txBody>
      </p:sp>
      <p:sp>
        <p:nvSpPr>
          <p:cNvPr id="23" name="Text 21"/>
          <p:cNvSpPr/>
          <p:nvPr/>
        </p:nvSpPr>
        <p:spPr>
          <a:xfrm>
            <a:off x="1417320" y="4617720"/>
            <a:ext cx="9692640" cy="621792"/>
          </a:xfrm>
          <a:prstGeom prst="rect">
            <a:avLst/>
          </a:prstGeom>
          <a:noFill/>
          <a:ln/>
        </p:spPr>
        <p:txBody>
          <a:bodyPr wrap="square" rtlCol="0" anchor="ctr"/>
          <a:lstStyle/>
          <a:p>
            <a:pPr marL="0" indent="0">
              <a:buNone/>
            </a:pPr>
            <a:r>
              <a:rPr lang="en-US" sz="1350" dirty="0">
                <a:solidFill>
                  <a:srgbClr val="24262E"/>
                </a:solidFill>
                <a:latin typeface="Calibri" pitchFamily="34" charset="0"/>
                <a:ea typeface="Calibri" pitchFamily="34" charset="-122"/>
                <a:cs typeface="Calibri" pitchFamily="34" charset="-120"/>
              </a:rPr>
              <a:t>Desafíos contemporáneos de las políticas públicas en América Latina</a:t>
            </a:r>
            <a:endParaRPr lang="en-US" sz="1350" dirty="0"/>
          </a:p>
        </p:txBody>
      </p:sp>
      <p:sp>
        <p:nvSpPr>
          <p:cNvPr id="24" name="Shape 22"/>
          <p:cNvSpPr/>
          <p:nvPr/>
        </p:nvSpPr>
        <p:spPr>
          <a:xfrm>
            <a:off x="548640" y="5394960"/>
            <a:ext cx="502920" cy="502920"/>
          </a:xfrm>
          <a:prstGeom prst="ellipse">
            <a:avLst/>
          </a:prstGeom>
          <a:solidFill>
            <a:srgbClr val="1E2761"/>
          </a:solidFill>
          <a:ln/>
        </p:spPr>
        <p:txBody>
          <a:bodyPr/>
          <a:lstStyle/>
          <a:p>
            <a:endParaRPr lang="es-CO"/>
          </a:p>
        </p:txBody>
      </p:sp>
      <p:sp>
        <p:nvSpPr>
          <p:cNvPr id="25" name="Text 23"/>
          <p:cNvSpPr/>
          <p:nvPr/>
        </p:nvSpPr>
        <p:spPr>
          <a:xfrm>
            <a:off x="548640" y="5394960"/>
            <a:ext cx="502920" cy="502920"/>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6</a:t>
            </a:r>
            <a:endParaRPr lang="en-US" sz="1400" dirty="0"/>
          </a:p>
        </p:txBody>
      </p:sp>
      <p:sp>
        <p:nvSpPr>
          <p:cNvPr id="26" name="Shape 24"/>
          <p:cNvSpPr/>
          <p:nvPr/>
        </p:nvSpPr>
        <p:spPr>
          <a:xfrm>
            <a:off x="1234440" y="5367528"/>
            <a:ext cx="10058400" cy="621792"/>
          </a:xfrm>
          <a:prstGeom prst="rect">
            <a:avLst/>
          </a:prstGeom>
          <a:solidFill>
            <a:srgbClr val="F2F5FB"/>
          </a:solidFill>
          <a:ln/>
        </p:spPr>
        <p:txBody>
          <a:bodyPr/>
          <a:lstStyle/>
          <a:p>
            <a:endParaRPr lang="es-CO"/>
          </a:p>
        </p:txBody>
      </p:sp>
      <p:sp>
        <p:nvSpPr>
          <p:cNvPr id="27" name="Text 25"/>
          <p:cNvSpPr/>
          <p:nvPr/>
        </p:nvSpPr>
        <p:spPr>
          <a:xfrm>
            <a:off x="1417320" y="5367528"/>
            <a:ext cx="9692640" cy="621792"/>
          </a:xfrm>
          <a:prstGeom prst="rect">
            <a:avLst/>
          </a:prstGeom>
          <a:noFill/>
          <a:ln/>
        </p:spPr>
        <p:txBody>
          <a:bodyPr wrap="square" rtlCol="0" anchor="ctr"/>
          <a:lstStyle/>
          <a:p>
            <a:pPr marL="0" indent="0">
              <a:buNone/>
            </a:pPr>
            <a:r>
              <a:rPr lang="en-US" sz="1350" dirty="0">
                <a:solidFill>
                  <a:srgbClr val="24262E"/>
                </a:solidFill>
                <a:latin typeface="Calibri" pitchFamily="34" charset="0"/>
                <a:ea typeface="Calibri" pitchFamily="34" charset="-122"/>
                <a:cs typeface="Calibri" pitchFamily="34" charset="-120"/>
              </a:rPr>
              <a:t>Políticas públicas implementadas en Colombia y América Latina: educación, salud, seguridad y ambiente</a:t>
            </a:r>
            <a:endParaRPr lang="en-US" sz="1350" dirty="0"/>
          </a:p>
        </p:txBody>
      </p:sp>
      <p:sp>
        <p:nvSpPr>
          <p:cNvPr id="28" name="Text 26"/>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1828800" y="-1828800"/>
            <a:ext cx="5029200" cy="5029200"/>
          </a:xfrm>
          <a:prstGeom prst="ellipse">
            <a:avLst/>
          </a:prstGeom>
          <a:solidFill>
            <a:srgbClr val="141B49"/>
          </a:solidFill>
          <a:ln/>
        </p:spPr>
        <p:txBody>
          <a:bodyPr/>
          <a:lstStyle/>
          <a:p>
            <a:endParaRPr lang="es-CO"/>
          </a:p>
        </p:txBody>
      </p:sp>
      <p:sp>
        <p:nvSpPr>
          <p:cNvPr id="3" name="Shape 1"/>
          <p:cNvSpPr/>
          <p:nvPr/>
        </p:nvSpPr>
        <p:spPr>
          <a:xfrm>
            <a:off x="548640" y="2377440"/>
            <a:ext cx="1188720" cy="1188720"/>
          </a:xfrm>
          <a:prstGeom prst="ellipse">
            <a:avLst/>
          </a:prstGeom>
          <a:solidFill>
            <a:srgbClr val="B8963E"/>
          </a:solidFill>
          <a:ln/>
        </p:spPr>
        <p:txBody>
          <a:bodyPr/>
          <a:lstStyle/>
          <a:p>
            <a:endParaRPr lang="es-CO"/>
          </a:p>
        </p:txBody>
      </p:sp>
      <p:sp>
        <p:nvSpPr>
          <p:cNvPr id="4" name="Text 2"/>
          <p:cNvSpPr/>
          <p:nvPr/>
        </p:nvSpPr>
        <p:spPr>
          <a:xfrm>
            <a:off x="548640" y="2377440"/>
            <a:ext cx="1188720" cy="1188720"/>
          </a:xfrm>
          <a:prstGeom prst="rect">
            <a:avLst/>
          </a:prstGeom>
          <a:noFill/>
          <a:ln/>
        </p:spPr>
        <p:txBody>
          <a:bodyPr wrap="square" rtlCol="0" anchor="ctr"/>
          <a:lstStyle/>
          <a:p>
            <a:pPr marL="0" indent="0" algn="ctr">
              <a:buNone/>
            </a:pPr>
            <a:r>
              <a:rPr lang="en-US" sz="2000" b="1" dirty="0">
                <a:solidFill>
                  <a:srgbClr val="141B49"/>
                </a:solidFill>
                <a:latin typeface="Cambria" pitchFamily="34" charset="0"/>
                <a:ea typeface="Cambria" pitchFamily="34" charset="-122"/>
                <a:cs typeface="Cambria" pitchFamily="34" charset="-120"/>
              </a:rPr>
              <a:t>1</a:t>
            </a:r>
            <a:endParaRPr lang="en-US" sz="2000" dirty="0"/>
          </a:p>
        </p:txBody>
      </p:sp>
      <p:sp>
        <p:nvSpPr>
          <p:cNvPr id="5" name="Text 3"/>
          <p:cNvSpPr/>
          <p:nvPr/>
        </p:nvSpPr>
        <p:spPr>
          <a:xfrm>
            <a:off x="548640" y="3749040"/>
            <a:ext cx="7315200" cy="365760"/>
          </a:xfrm>
          <a:prstGeom prst="rect">
            <a:avLst/>
          </a:prstGeom>
          <a:noFill/>
          <a:ln/>
        </p:spPr>
        <p:txBody>
          <a:bodyPr wrap="square" rtlCol="0" anchor="ctr"/>
          <a:lstStyle/>
          <a:p>
            <a:pPr marL="0" indent="0">
              <a:buNone/>
            </a:pPr>
            <a:r>
              <a:rPr lang="en-US" sz="1400" b="1" kern="0" spc="200" dirty="0">
                <a:solidFill>
                  <a:srgbClr val="B8963E"/>
                </a:solidFill>
                <a:latin typeface="Calibri" pitchFamily="34" charset="0"/>
                <a:ea typeface="Calibri" pitchFamily="34" charset="-122"/>
                <a:cs typeface="Calibri" pitchFamily="34" charset="-120"/>
              </a:rPr>
              <a:t>UNIDAD 1</a:t>
            </a:r>
            <a:endParaRPr lang="en-US" sz="1400" dirty="0"/>
          </a:p>
        </p:txBody>
      </p:sp>
      <p:sp>
        <p:nvSpPr>
          <p:cNvPr id="6" name="Text 4"/>
          <p:cNvSpPr/>
          <p:nvPr/>
        </p:nvSpPr>
        <p:spPr>
          <a:xfrm>
            <a:off x="548640" y="4114800"/>
            <a:ext cx="10515600" cy="1828800"/>
          </a:xfrm>
          <a:prstGeom prst="rect">
            <a:avLst/>
          </a:prstGeom>
          <a:noFill/>
          <a:ln/>
        </p:spPr>
        <p:txBody>
          <a:bodyPr wrap="square" rtlCol="0" anchor="ctr"/>
          <a:lstStyle/>
          <a:p>
            <a:pPr marL="0" indent="0">
              <a:lnSpc>
                <a:spcPct val="105000"/>
              </a:lnSpc>
              <a:buNone/>
            </a:pPr>
            <a:r>
              <a:rPr lang="en-US" sz="3000" b="1" dirty="0">
                <a:solidFill>
                  <a:srgbClr val="FFFFFF"/>
                </a:solidFill>
                <a:latin typeface="Cambria" pitchFamily="34" charset="0"/>
                <a:ea typeface="Cambria" pitchFamily="34" charset="-122"/>
                <a:cs typeface="Cambria" pitchFamily="34" charset="-120"/>
              </a:rPr>
              <a:t>El proceso de racionalización occidental: de la Gestión Pública a la Nueva Gestión Pública</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1</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 la Gestión Pública a la Nueva Gestión Pública</a:t>
            </a:r>
            <a:endParaRPr lang="en-US" sz="2000" dirty="0"/>
          </a:p>
        </p:txBody>
      </p:sp>
      <p:sp>
        <p:nvSpPr>
          <p:cNvPr id="4" name="Shape 2"/>
          <p:cNvSpPr/>
          <p:nvPr/>
        </p:nvSpPr>
        <p:spPr>
          <a:xfrm>
            <a:off x="548640" y="1371600"/>
            <a:ext cx="11064240" cy="1554480"/>
          </a:xfrm>
          <a:prstGeom prst="rect">
            <a:avLst/>
          </a:prstGeom>
          <a:solidFill>
            <a:srgbClr val="FBF6EA"/>
          </a:solidFill>
          <a:ln/>
        </p:spPr>
        <p:txBody>
          <a:bodyPr/>
          <a:lstStyle/>
          <a:p>
            <a:endParaRPr lang="es-CO"/>
          </a:p>
        </p:txBody>
      </p:sp>
      <p:sp>
        <p:nvSpPr>
          <p:cNvPr id="5" name="Text 3"/>
          <p:cNvSpPr/>
          <p:nvPr/>
        </p:nvSpPr>
        <p:spPr>
          <a:xfrm>
            <a:off x="868680" y="1572768"/>
            <a:ext cx="7315200" cy="320040"/>
          </a:xfrm>
          <a:prstGeom prst="rect">
            <a:avLst/>
          </a:prstGeom>
          <a:noFill/>
          <a:ln/>
        </p:spPr>
        <p:txBody>
          <a:bodyPr wrap="square" rtlCol="0" anchor="ctr"/>
          <a:lstStyle/>
          <a:p>
            <a:pPr marL="0" indent="0">
              <a:buNone/>
            </a:pPr>
            <a:r>
              <a:rPr lang="en-US" sz="1200" b="1" kern="0" spc="100" dirty="0">
                <a:solidFill>
                  <a:srgbClr val="B8963E"/>
                </a:solidFill>
                <a:latin typeface="Calibri" pitchFamily="34" charset="0"/>
                <a:ea typeface="Calibri" pitchFamily="34" charset="-122"/>
                <a:cs typeface="Calibri" pitchFamily="34" charset="-120"/>
              </a:rPr>
              <a:t>OBJETIVO DE LA UNIDAD</a:t>
            </a:r>
            <a:endParaRPr lang="en-US" sz="1200" dirty="0"/>
          </a:p>
        </p:txBody>
      </p:sp>
      <p:sp>
        <p:nvSpPr>
          <p:cNvPr id="6" name="Text 4"/>
          <p:cNvSpPr/>
          <p:nvPr/>
        </p:nvSpPr>
        <p:spPr>
          <a:xfrm>
            <a:off x="868680" y="1920240"/>
            <a:ext cx="10424160" cy="914400"/>
          </a:xfrm>
          <a:prstGeom prst="rect">
            <a:avLst/>
          </a:prstGeom>
          <a:noFill/>
          <a:ln/>
        </p:spPr>
        <p:txBody>
          <a:bodyPr wrap="square" rtlCol="0" anchor="t"/>
          <a:lstStyle/>
          <a:p>
            <a:pPr marL="0" indent="0">
              <a:lnSpc>
                <a:spcPct val="115000"/>
              </a:lnSpc>
              <a:buNone/>
            </a:pPr>
            <a:r>
              <a:rPr lang="en-US" sz="1350" dirty="0">
                <a:solidFill>
                  <a:srgbClr val="24262E"/>
                </a:solidFill>
                <a:latin typeface="Calibri" pitchFamily="34" charset="0"/>
                <a:ea typeface="Calibri" pitchFamily="34" charset="-122"/>
                <a:cs typeface="Calibri" pitchFamily="34" charset="-120"/>
              </a:rPr>
              <a:t>Comprender las bases sociológicas, administrativas y económicas que explican el tránsito histórico del modelo weberiano de administración pública hacia el paradigma de la Nueva Gestión Pública (NGP), como marco de referencia indispensable para entender la génesis del análisis de políticas públicas como disciplina.</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1</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 la Gestión Pública a la Nueva Gestión Pública</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LA RACIONALIZACIÓN OCCIDENTAL COMO MATRIZ EXPLICATIVA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Max Weber (1922/1964) — Economía y sociedad</a:t>
            </a:r>
            <a:endParaRPr lang="en-US" sz="1350" dirty="0"/>
          </a:p>
        </p:txBody>
      </p:sp>
      <p:sp>
        <p:nvSpPr>
          <p:cNvPr id="6" name="Text 4"/>
          <p:cNvSpPr/>
          <p:nvPr/>
        </p:nvSpPr>
        <p:spPr>
          <a:xfrm>
            <a:off x="548640" y="2002536"/>
            <a:ext cx="10607040" cy="124358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Explica el surgimiento del Estado moderno y de la burocracia como resultado de un proceso histórico de racionalización de la acción social: sustitución de la legitimidad tradicional y carismática por una legitimidad legal-racional, fundada en normas impersonales, competencia funcional definida, jerarquía administrativa y separación entre patrimonio del funcionario y bienes públicos.</a:t>
            </a:r>
            <a:endParaRPr lang="en-US" sz="1200" dirty="0"/>
          </a:p>
        </p:txBody>
      </p:sp>
      <p:sp>
        <p:nvSpPr>
          <p:cNvPr id="7" name="Text 5"/>
          <p:cNvSpPr/>
          <p:nvPr/>
        </p:nvSpPr>
        <p:spPr>
          <a:xfrm>
            <a:off x="548640" y="341071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Guerrero (1997) y García Pelayo (1974) — Tres momentos de la racionalización administrativa</a:t>
            </a:r>
            <a:endParaRPr lang="en-US" sz="1350" dirty="0"/>
          </a:p>
        </p:txBody>
      </p:sp>
      <p:sp>
        <p:nvSpPr>
          <p:cNvPr id="8" name="Text 6"/>
          <p:cNvSpPr/>
          <p:nvPr/>
        </p:nvSpPr>
        <p:spPr>
          <a:xfrm>
            <a:off x="548640" y="3721608"/>
            <a:ext cx="10607040" cy="142646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(i) Estado absolutista y Cameralística europea; (ii) Estado liberal de derecho y administración decimonónica formalista; (iii) Estado social e intervencionista del siglo XX, orientado a la prestación de servicios y a la planificación económica y social.</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1</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 la Gestión Pública a la Nueva Gestión Pública</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DE LA ADMINISTRACIÓN PÚBLICA CLÁSICA A LA CIENCIA DE LAS POLÍTICAS PÚBLICAS</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Wilson (1887) vs. Lasswell (1951)</a:t>
            </a:r>
            <a:endParaRPr lang="en-US" sz="1350" dirty="0"/>
          </a:p>
        </p:txBody>
      </p:sp>
      <p:sp>
        <p:nvSpPr>
          <p:cNvPr id="6" name="Text 4"/>
          <p:cNvSpPr/>
          <p:nvPr/>
        </p:nvSpPr>
        <p:spPr>
          <a:xfrm>
            <a:off x="548640" y="2002536"/>
            <a:ext cx="10607040" cy="142646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Woodrow Wilson, «The Study of Administration»: defiende una administración neutral, técnica y separada de la política. </a:t>
            </a:r>
          </a:p>
          <a:p>
            <a:pPr marL="0" indent="0">
              <a:lnSpc>
                <a:spcPct val="112000"/>
              </a:lnSpc>
              <a:buNone/>
            </a:pPr>
            <a:endParaRPr lang="en-US" sz="1200" dirty="0">
              <a:solidFill>
                <a:srgbClr val="24262E"/>
              </a:solidFill>
              <a:latin typeface="Calibri" pitchFamily="34" charset="0"/>
              <a:ea typeface="Calibri" pitchFamily="34" charset="-122"/>
              <a:cs typeface="Calibri" pitchFamily="34" charset="-120"/>
            </a:endParaRPr>
          </a:p>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Harold Lasswell, «The Policy Orientation»: funda la «ciencia de las políticas» (policy sciences), multidisciplinaria y orientada a la solución de problemas, reivindicando el carácter inevitablemente político de toda decisión administrativa.</a:t>
            </a:r>
            <a:endParaRPr lang="en-US" sz="1200" dirty="0"/>
          </a:p>
        </p:txBody>
      </p:sp>
      <p:sp>
        <p:nvSpPr>
          <p:cNvPr id="7" name="Text 5"/>
          <p:cNvSpPr/>
          <p:nvPr/>
        </p:nvSpPr>
        <p:spPr>
          <a:xfrm>
            <a:off x="548640" y="359359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Recepción latinoamericana</a:t>
            </a:r>
            <a:endParaRPr lang="en-US" sz="1350" dirty="0"/>
          </a:p>
        </p:txBody>
      </p:sp>
      <p:sp>
        <p:nvSpPr>
          <p:cNvPr id="8" name="Text 6"/>
          <p:cNvSpPr/>
          <p:nvPr/>
        </p:nvSpPr>
        <p:spPr>
          <a:xfrm>
            <a:off x="548640" y="3904488"/>
            <a:ext cx="10607040" cy="128930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Luis Fernando Aguilar Villanueva (1992, 1993): antologías El estudio de las políticas públicas, La hechura de las políticas, Problemas públicos y agenda de gobierno, La implementación de las políticas. </a:t>
            </a:r>
          </a:p>
          <a:p>
            <a:pPr marL="0" indent="0">
              <a:lnSpc>
                <a:spcPct val="112000"/>
              </a:lnSpc>
              <a:buNone/>
            </a:pPr>
            <a:endParaRPr lang="en-US" sz="1200" dirty="0">
              <a:solidFill>
                <a:srgbClr val="24262E"/>
              </a:solidFill>
              <a:latin typeface="Calibri" pitchFamily="34" charset="0"/>
              <a:ea typeface="Calibri" pitchFamily="34" charset="-122"/>
              <a:cs typeface="Calibri" pitchFamily="34" charset="-120"/>
            </a:endParaRPr>
          </a:p>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André-Noël Roth Deubel (2002, 2008): Políticas públicas: formulación, implementación y evaluación — obra doctrinal de mayor difusión en Colombia.</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1</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 la Gestión Pública a la Nueva Gestión Pública</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EL PARADIGMA GERENCIAL: HOOD, OSBORNE, BARZELAY Y EL CLAD</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Christopher Hood (1991) — Los siete componentes doctrinales de la NGP</a:t>
            </a:r>
            <a:endParaRPr lang="en-US" sz="1350" dirty="0"/>
          </a:p>
        </p:txBody>
      </p:sp>
      <p:sp>
        <p:nvSpPr>
          <p:cNvPr id="6" name="Text 4"/>
          <p:cNvSpPr/>
          <p:nvPr/>
        </p:nvSpPr>
        <p:spPr>
          <a:xfrm>
            <a:off x="548640" y="2002536"/>
            <a:ext cx="10607040" cy="128930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Gerencia profesional activa; estándares e indicadores explícitos de desempeño; énfasis en el control de resultados; desagregación de unidades del sector público; introducción de competencia en la provisión de servicios; adopción de estilos de gestión privada; disciplina en el uso de recursos.</a:t>
            </a:r>
            <a:endParaRPr lang="en-US" sz="1200" dirty="0"/>
          </a:p>
        </p:txBody>
      </p:sp>
      <p:sp>
        <p:nvSpPr>
          <p:cNvPr id="7" name="Text 5"/>
          <p:cNvSpPr/>
          <p:nvPr/>
        </p:nvSpPr>
        <p:spPr>
          <a:xfrm>
            <a:off x="548640" y="2964063"/>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Osborne y Gaebler (1992); Barzelay (1992, 2001); CLAD (1998, 2003); Bresser-Pereira (1998)</a:t>
            </a:r>
            <a:endParaRPr lang="en-US" sz="1350" dirty="0"/>
          </a:p>
        </p:txBody>
      </p:sp>
      <p:sp>
        <p:nvSpPr>
          <p:cNvPr id="8" name="Text 6"/>
          <p:cNvSpPr/>
          <p:nvPr/>
        </p:nvSpPr>
        <p:spPr>
          <a:xfrm>
            <a:off x="548640" y="3433220"/>
            <a:ext cx="10607040" cy="918972"/>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Reinventing Government propone un «gobierno empresarial» orientado a resultados; el paradigma post-burocrático de Barzelay centra el análisis en la calidad del servicio y el accountability; el CLAD adapta la NGP a las condiciones institucionales latinoamericanas; Bresser-Pereira desarrolla la «administración pública gerencial» en la reforma del Estado brasileño de 1995.</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
        <p:nvSpPr>
          <p:cNvPr id="13" name="CuadroTexto 12">
            <a:extLst>
              <a:ext uri="{FF2B5EF4-FFF2-40B4-BE49-F238E27FC236}">
                <a16:creationId xmlns:a16="http://schemas.microsoft.com/office/drawing/2014/main" id="{FC2F2B60-1380-3D4E-5FF3-27FA10E815B3}"/>
              </a:ext>
            </a:extLst>
          </p:cNvPr>
          <p:cNvSpPr txBox="1"/>
          <p:nvPr/>
        </p:nvSpPr>
        <p:spPr>
          <a:xfrm>
            <a:off x="548640" y="4572000"/>
            <a:ext cx="10950770" cy="1600438"/>
          </a:xfrm>
          <a:prstGeom prst="rect">
            <a:avLst/>
          </a:prstGeom>
          <a:noFill/>
        </p:spPr>
        <p:txBody>
          <a:bodyPr wrap="square">
            <a:spAutoFit/>
          </a:bodyPr>
          <a:lstStyle/>
          <a:p>
            <a:pPr indent="0" algn="l">
              <a:buNone/>
            </a:pPr>
            <a:r>
              <a:rPr lang="es-CO" sz="1400" b="1" i="0" dirty="0">
                <a:solidFill>
                  <a:srgbClr val="041E42"/>
                </a:solidFill>
                <a:effectLst/>
                <a:latin typeface="Red Hat Display"/>
              </a:rPr>
              <a:t>CLAD</a:t>
            </a:r>
          </a:p>
          <a:p>
            <a:pPr indent="0" algn="just">
              <a:buNone/>
            </a:pPr>
            <a:r>
              <a:rPr lang="es-CO" sz="1400" b="0" i="0" dirty="0">
                <a:solidFill>
                  <a:srgbClr val="041E42"/>
                </a:solidFill>
                <a:effectLst/>
                <a:latin typeface="Red Hat Display"/>
              </a:rPr>
              <a:t>El Centro Latinoamericano de Administración para el Desarrollo (CLAD) es un organismo público internacional de carácter intergubernamental, fundado en 1972 por los gobiernos de México, Perú y Venezuela. Nos destacamos como la única entidad especializada en la modernización de la gestión pública en la región, siendo un referente en la agenda de estos asuntos y promoviendo la integración interregional entre nuestros 24 países miembros de Latinoamérica, Europa y África. Nuestra misión es conectar países, instituciones y profesionales de la administración pública, facilitando el intercambio de conocimientos, la creación de redes y la implementación de mejores prácticas en áreas clave como el cambio climático, la gobernanza y la inclusión.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1</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 la Gestión Pública a la Nueva Gestión Pública</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MARCO JURISPRUDENCIAL</a:t>
            </a:r>
            <a:endParaRPr lang="en-US" sz="1300" dirty="0"/>
          </a:p>
        </p:txBody>
      </p:sp>
      <p:sp>
        <p:nvSpPr>
          <p:cNvPr id="5" name="Shape 3"/>
          <p:cNvSpPr/>
          <p:nvPr/>
        </p:nvSpPr>
        <p:spPr>
          <a:xfrm>
            <a:off x="548640" y="1737360"/>
            <a:ext cx="11064240" cy="1042416"/>
          </a:xfrm>
          <a:prstGeom prst="rect">
            <a:avLst/>
          </a:prstGeom>
          <a:solidFill>
            <a:srgbClr val="F2F5FB"/>
          </a:solidFill>
          <a:ln/>
        </p:spPr>
        <p:txBody>
          <a:bodyPr/>
          <a:lstStyle/>
          <a:p>
            <a:endParaRPr lang="es-CO"/>
          </a:p>
        </p:txBody>
      </p:sp>
      <p:sp>
        <p:nvSpPr>
          <p:cNvPr id="6" name="Shape 4"/>
          <p:cNvSpPr/>
          <p:nvPr/>
        </p:nvSpPr>
        <p:spPr>
          <a:xfrm>
            <a:off x="713232" y="2203704"/>
            <a:ext cx="109728" cy="109728"/>
          </a:xfrm>
          <a:prstGeom prst="ellipse">
            <a:avLst/>
          </a:prstGeom>
          <a:solidFill>
            <a:srgbClr val="B8963E"/>
          </a:solidFill>
          <a:ln/>
        </p:spPr>
        <p:txBody>
          <a:bodyPr/>
          <a:lstStyle/>
          <a:p>
            <a:endParaRPr lang="es-CO"/>
          </a:p>
        </p:txBody>
      </p:sp>
      <p:sp>
        <p:nvSpPr>
          <p:cNvPr id="7" name="Text 5"/>
          <p:cNvSpPr/>
          <p:nvPr/>
        </p:nvSpPr>
        <p:spPr>
          <a:xfrm>
            <a:off x="987552" y="1783080"/>
            <a:ext cx="10424160" cy="950976"/>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C-401 de 2001 (M.P. Álvaro Tafur Galvis): desarrolla los principios de la función administrativa del artículo 209 C.P. (igualdad, moralidad, eficacia, economía, celeridad, imparcialidad, publicidad), marco jurídico de los postulados gerenciales de la NGP en Colombia.</a:t>
            </a:r>
            <a:endParaRPr lang="en-US" sz="1130" dirty="0"/>
          </a:p>
        </p:txBody>
      </p:sp>
      <p:sp>
        <p:nvSpPr>
          <p:cNvPr id="8" name="Shape 6"/>
          <p:cNvSpPr/>
          <p:nvPr/>
        </p:nvSpPr>
        <p:spPr>
          <a:xfrm>
            <a:off x="548640" y="2926080"/>
            <a:ext cx="11064240" cy="827532"/>
          </a:xfrm>
          <a:prstGeom prst="rect">
            <a:avLst/>
          </a:prstGeom>
          <a:solidFill>
            <a:srgbClr val="F2F5FB"/>
          </a:solidFill>
          <a:ln/>
        </p:spPr>
        <p:txBody>
          <a:bodyPr/>
          <a:lstStyle/>
          <a:p>
            <a:endParaRPr lang="es-CO"/>
          </a:p>
        </p:txBody>
      </p:sp>
      <p:sp>
        <p:nvSpPr>
          <p:cNvPr id="9" name="Shape 7"/>
          <p:cNvSpPr/>
          <p:nvPr/>
        </p:nvSpPr>
        <p:spPr>
          <a:xfrm>
            <a:off x="713232" y="3284982"/>
            <a:ext cx="109728" cy="109728"/>
          </a:xfrm>
          <a:prstGeom prst="ellipse">
            <a:avLst/>
          </a:prstGeom>
          <a:solidFill>
            <a:srgbClr val="B8963E"/>
          </a:solidFill>
          <a:ln/>
        </p:spPr>
        <p:txBody>
          <a:bodyPr/>
          <a:lstStyle/>
          <a:p>
            <a:endParaRPr lang="es-CO"/>
          </a:p>
        </p:txBody>
      </p:sp>
      <p:sp>
        <p:nvSpPr>
          <p:cNvPr id="10" name="Text 8"/>
          <p:cNvSpPr/>
          <p:nvPr/>
        </p:nvSpPr>
        <p:spPr>
          <a:xfrm>
            <a:off x="987552" y="2971800"/>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C-449 de 1992 (M.P. Alejandro Martínez Caballero): sienta las bases interpretativas del carácter social del Estado colombiano (art. 1º C.P.) como límite material a criterios de eficiencia puramente mercantiles.</a:t>
            </a:r>
            <a:endParaRPr lang="en-US" sz="1130" dirty="0"/>
          </a:p>
        </p:txBody>
      </p:sp>
      <p:sp>
        <p:nvSpPr>
          <p:cNvPr id="11" name="Shape 9"/>
          <p:cNvSpPr/>
          <p:nvPr/>
        </p:nvSpPr>
        <p:spPr>
          <a:xfrm>
            <a:off x="548640" y="3899916"/>
            <a:ext cx="11064240" cy="827532"/>
          </a:xfrm>
          <a:prstGeom prst="rect">
            <a:avLst/>
          </a:prstGeom>
          <a:solidFill>
            <a:srgbClr val="F2F5FB"/>
          </a:solidFill>
          <a:ln/>
        </p:spPr>
        <p:txBody>
          <a:bodyPr/>
          <a:lstStyle/>
          <a:p>
            <a:endParaRPr lang="es-CO"/>
          </a:p>
        </p:txBody>
      </p:sp>
      <p:sp>
        <p:nvSpPr>
          <p:cNvPr id="12" name="Shape 10"/>
          <p:cNvSpPr/>
          <p:nvPr/>
        </p:nvSpPr>
        <p:spPr>
          <a:xfrm>
            <a:off x="713232" y="4258818"/>
            <a:ext cx="109728" cy="109728"/>
          </a:xfrm>
          <a:prstGeom prst="ellipse">
            <a:avLst/>
          </a:prstGeom>
          <a:solidFill>
            <a:srgbClr val="B8963E"/>
          </a:solidFill>
          <a:ln/>
        </p:spPr>
        <p:txBody>
          <a:bodyPr/>
          <a:lstStyle/>
          <a:p>
            <a:endParaRPr lang="es-CO"/>
          </a:p>
        </p:txBody>
      </p:sp>
      <p:sp>
        <p:nvSpPr>
          <p:cNvPr id="13" name="Text 11"/>
          <p:cNvSpPr/>
          <p:nvPr/>
        </p:nvSpPr>
        <p:spPr>
          <a:xfrm>
            <a:off x="987552" y="3945636"/>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Consejo de Estado, Sección Tercera, sentencia de unificación de 2013 (Exp. 25022, C.P. Enrique Gil Botero): la eficiencia administrativa no puede oponerse a la responsabilidad patrimonial del Estado ni a la garantía de derechos fundamentales.</a:t>
            </a:r>
            <a:endParaRPr lang="en-US" sz="1130" dirty="0"/>
          </a:p>
        </p:txBody>
      </p:sp>
      <p:sp>
        <p:nvSpPr>
          <p:cNvPr id="14" name="Text 12"/>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1 · CASO DE ESTUDIO</a:t>
            </a:r>
            <a:endParaRPr lang="en-US" sz="1100" dirty="0"/>
          </a:p>
        </p:txBody>
      </p:sp>
      <p:sp>
        <p:nvSpPr>
          <p:cNvPr id="3" name="Text 1"/>
          <p:cNvSpPr/>
          <p:nvPr/>
        </p:nvSpPr>
        <p:spPr>
          <a:xfrm>
            <a:off x="548640" y="658368"/>
            <a:ext cx="11064240" cy="1005840"/>
          </a:xfrm>
          <a:prstGeom prst="rect">
            <a:avLst/>
          </a:prstGeom>
          <a:noFill/>
          <a:ln/>
        </p:spPr>
        <p:txBody>
          <a:bodyPr wrap="square" rtlCol="0" anchor="ctr"/>
          <a:lstStyle/>
          <a:p>
            <a:pPr marL="0" indent="0">
              <a:lnSpc>
                <a:spcPct val="105000"/>
              </a:lnSpc>
              <a:buNone/>
            </a:pPr>
            <a:r>
              <a:rPr lang="en-US" sz="1900" b="1" dirty="0">
                <a:solidFill>
                  <a:srgbClr val="FFFFFF"/>
                </a:solidFill>
                <a:latin typeface="Cambria" pitchFamily="34" charset="0"/>
                <a:ea typeface="Cambria" pitchFamily="34" charset="-122"/>
                <a:cs typeface="Cambria" pitchFamily="34" charset="-120"/>
              </a:rPr>
              <a:t>La reforma gerencial del Sistema General de Seguridad Social en Salud (Ley 100 de 1993)</a:t>
            </a:r>
            <a:endParaRPr lang="en-US" sz="1900" dirty="0"/>
          </a:p>
        </p:txBody>
      </p:sp>
      <p:sp>
        <p:nvSpPr>
          <p:cNvPr id="4" name="Shape 2"/>
          <p:cNvSpPr/>
          <p:nvPr/>
        </p:nvSpPr>
        <p:spPr>
          <a:xfrm>
            <a:off x="548640" y="1783080"/>
            <a:ext cx="11064240" cy="3246120"/>
          </a:xfrm>
          <a:prstGeom prst="rect">
            <a:avLst/>
          </a:prstGeom>
          <a:solidFill>
            <a:srgbClr val="141B49"/>
          </a:solidFill>
          <a:ln/>
        </p:spPr>
        <p:txBody>
          <a:bodyPr/>
          <a:lstStyle/>
          <a:p>
            <a:endParaRPr lang="es-CO"/>
          </a:p>
        </p:txBody>
      </p:sp>
      <p:sp>
        <p:nvSpPr>
          <p:cNvPr id="5" name="Text 3"/>
          <p:cNvSpPr/>
          <p:nvPr/>
        </p:nvSpPr>
        <p:spPr>
          <a:xfrm>
            <a:off x="822960" y="1965960"/>
            <a:ext cx="10515600" cy="886968"/>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La Ley 100 de 1993 introdujo en Colombia, de manera pionera en la región, elementos característicos de la NGP en el sector salud: competencia regulada entre aseguradoras (EPS), separación entre financiamiento y provisión, subsidios a la demanda y estándares de desempeño verificables.</a:t>
            </a:r>
            <a:endParaRPr lang="en-US" sz="1200" dirty="0"/>
          </a:p>
        </p:txBody>
      </p:sp>
      <p:sp>
        <p:nvSpPr>
          <p:cNvPr id="6" name="Text 4"/>
          <p:cNvSpPr/>
          <p:nvPr/>
        </p:nvSpPr>
        <p:spPr>
          <a:xfrm>
            <a:off x="822960" y="2898648"/>
            <a:ext cx="10515600" cy="1325880"/>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El caso permite analizar cómo la traducción de un paradigma gerencial de origen anglosajón a un sistema de seguridad social genera tensiones entre la lógica de mercado regulado y el carácter de derecho fundamental de la salud, reconocido por la Corte Constitucional en la Sentencia T-760 de 2008 (M.P. Manuel José Cepeda Espinosa), que ordenó unificar los planes de beneficios y corregir las fallas estructurales de regulación del sistema.</a:t>
            </a:r>
            <a:endParaRPr lang="en-US" sz="1200" dirty="0"/>
          </a:p>
        </p:txBody>
      </p:sp>
      <p:sp>
        <p:nvSpPr>
          <p:cNvPr id="7" name="Shape 5"/>
          <p:cNvSpPr/>
          <p:nvPr/>
        </p:nvSpPr>
        <p:spPr>
          <a:xfrm>
            <a:off x="548640" y="5212080"/>
            <a:ext cx="11064240" cy="1234440"/>
          </a:xfrm>
          <a:prstGeom prst="rect">
            <a:avLst/>
          </a:prstGeom>
          <a:solidFill>
            <a:srgbClr val="B8963E"/>
          </a:solidFill>
          <a:ln/>
        </p:spPr>
        <p:txBody>
          <a:bodyPr/>
          <a:lstStyle/>
          <a:p>
            <a:endParaRPr lang="es-CO"/>
          </a:p>
        </p:txBody>
      </p:sp>
      <p:sp>
        <p:nvSpPr>
          <p:cNvPr id="8" name="Text 6"/>
          <p:cNvSpPr/>
          <p:nvPr/>
        </p:nvSpPr>
        <p:spPr>
          <a:xfrm>
            <a:off x="822960" y="5330952"/>
            <a:ext cx="7315200" cy="274320"/>
          </a:xfrm>
          <a:prstGeom prst="rect">
            <a:avLst/>
          </a:prstGeom>
          <a:noFill/>
          <a:ln/>
        </p:spPr>
        <p:txBody>
          <a:bodyPr wrap="square" rtlCol="0" anchor="ctr"/>
          <a:lstStyle/>
          <a:p>
            <a:pPr marL="0" indent="0">
              <a:buNone/>
            </a:pPr>
            <a:r>
              <a:rPr lang="en-US" sz="1100" b="1" kern="0" spc="100" dirty="0">
                <a:solidFill>
                  <a:srgbClr val="141B49"/>
                </a:solidFill>
                <a:latin typeface="Calibri" pitchFamily="34" charset="0"/>
                <a:ea typeface="Calibri" pitchFamily="34" charset="-122"/>
                <a:cs typeface="Calibri" pitchFamily="34" charset="-120"/>
              </a:rPr>
              <a:t>PREGUNTA PROBLEMATIZADORA</a:t>
            </a:r>
            <a:endParaRPr lang="en-US" sz="1100" dirty="0"/>
          </a:p>
        </p:txBody>
      </p:sp>
      <p:sp>
        <p:nvSpPr>
          <p:cNvPr id="9" name="Text 7"/>
          <p:cNvSpPr/>
          <p:nvPr/>
        </p:nvSpPr>
        <p:spPr>
          <a:xfrm>
            <a:off x="822960" y="5605272"/>
            <a:ext cx="10515600" cy="777240"/>
          </a:xfrm>
          <a:prstGeom prst="rect">
            <a:avLst/>
          </a:prstGeom>
          <a:noFill/>
          <a:ln/>
        </p:spPr>
        <p:txBody>
          <a:bodyPr wrap="square" rtlCol="0" anchor="t"/>
          <a:lstStyle/>
          <a:p>
            <a:pPr marL="0" indent="0">
              <a:lnSpc>
                <a:spcPct val="110000"/>
              </a:lnSpc>
              <a:buNone/>
            </a:pPr>
            <a:r>
              <a:rPr lang="en-US" sz="1250" b="1" i="1" dirty="0">
                <a:solidFill>
                  <a:srgbClr val="141B49"/>
                </a:solidFill>
                <a:latin typeface="Calibri" pitchFamily="34" charset="0"/>
                <a:ea typeface="Calibri" pitchFamily="34" charset="-122"/>
                <a:cs typeface="Calibri" pitchFamily="34" charset="-120"/>
              </a:rPr>
              <a:t>¿En qué medida los postulados de la NGP —competencia, eficiencia, desagregación institucional— resultan compatibles con el carácter de derecho fundamental autónomo que la jurisprudencia constitucional reconoció a la salud?</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1828800" y="-1828800"/>
            <a:ext cx="5029200" cy="5029200"/>
          </a:xfrm>
          <a:prstGeom prst="ellipse">
            <a:avLst/>
          </a:prstGeom>
          <a:solidFill>
            <a:srgbClr val="141B49"/>
          </a:solidFill>
          <a:ln/>
        </p:spPr>
        <p:txBody>
          <a:bodyPr/>
          <a:lstStyle/>
          <a:p>
            <a:endParaRPr lang="es-CO"/>
          </a:p>
        </p:txBody>
      </p:sp>
      <p:sp>
        <p:nvSpPr>
          <p:cNvPr id="3" name="Shape 1"/>
          <p:cNvSpPr/>
          <p:nvPr/>
        </p:nvSpPr>
        <p:spPr>
          <a:xfrm>
            <a:off x="548640" y="2377440"/>
            <a:ext cx="1188720" cy="1188720"/>
          </a:xfrm>
          <a:prstGeom prst="ellipse">
            <a:avLst/>
          </a:prstGeom>
          <a:solidFill>
            <a:srgbClr val="B8963E"/>
          </a:solidFill>
          <a:ln/>
        </p:spPr>
        <p:txBody>
          <a:bodyPr/>
          <a:lstStyle/>
          <a:p>
            <a:endParaRPr lang="es-CO"/>
          </a:p>
        </p:txBody>
      </p:sp>
      <p:sp>
        <p:nvSpPr>
          <p:cNvPr id="4" name="Text 2"/>
          <p:cNvSpPr/>
          <p:nvPr/>
        </p:nvSpPr>
        <p:spPr>
          <a:xfrm>
            <a:off x="548640" y="2377440"/>
            <a:ext cx="1188720" cy="1188720"/>
          </a:xfrm>
          <a:prstGeom prst="rect">
            <a:avLst/>
          </a:prstGeom>
          <a:noFill/>
          <a:ln/>
        </p:spPr>
        <p:txBody>
          <a:bodyPr wrap="square" rtlCol="0" anchor="ctr"/>
          <a:lstStyle/>
          <a:p>
            <a:pPr marL="0" indent="0" algn="ctr">
              <a:buNone/>
            </a:pPr>
            <a:r>
              <a:rPr lang="en-US" sz="2000" b="1" dirty="0">
                <a:solidFill>
                  <a:srgbClr val="141B49"/>
                </a:solidFill>
                <a:latin typeface="Cambria" pitchFamily="34" charset="0"/>
                <a:ea typeface="Cambria" pitchFamily="34" charset="-122"/>
                <a:cs typeface="Cambria" pitchFamily="34" charset="-120"/>
              </a:rPr>
              <a:t>2</a:t>
            </a:r>
            <a:endParaRPr lang="en-US" sz="2000" dirty="0"/>
          </a:p>
        </p:txBody>
      </p:sp>
      <p:sp>
        <p:nvSpPr>
          <p:cNvPr id="5" name="Text 3"/>
          <p:cNvSpPr/>
          <p:nvPr/>
        </p:nvSpPr>
        <p:spPr>
          <a:xfrm>
            <a:off x="548640" y="3749040"/>
            <a:ext cx="7315200" cy="365760"/>
          </a:xfrm>
          <a:prstGeom prst="rect">
            <a:avLst/>
          </a:prstGeom>
          <a:noFill/>
          <a:ln/>
        </p:spPr>
        <p:txBody>
          <a:bodyPr wrap="square" rtlCol="0" anchor="ctr"/>
          <a:lstStyle/>
          <a:p>
            <a:pPr marL="0" indent="0">
              <a:buNone/>
            </a:pPr>
            <a:r>
              <a:rPr lang="en-US" sz="1400" b="1" kern="0" spc="200" dirty="0">
                <a:solidFill>
                  <a:srgbClr val="B8963E"/>
                </a:solidFill>
                <a:latin typeface="Calibri" pitchFamily="34" charset="0"/>
                <a:ea typeface="Calibri" pitchFamily="34" charset="-122"/>
                <a:cs typeface="Calibri" pitchFamily="34" charset="-120"/>
              </a:rPr>
              <a:t>UNIDAD 2</a:t>
            </a:r>
            <a:endParaRPr lang="en-US" sz="1400" dirty="0"/>
          </a:p>
        </p:txBody>
      </p:sp>
      <p:sp>
        <p:nvSpPr>
          <p:cNvPr id="6" name="Text 4"/>
          <p:cNvSpPr/>
          <p:nvPr/>
        </p:nvSpPr>
        <p:spPr>
          <a:xfrm>
            <a:off x="548640" y="4114800"/>
            <a:ext cx="10515600" cy="1828800"/>
          </a:xfrm>
          <a:prstGeom prst="rect">
            <a:avLst/>
          </a:prstGeom>
          <a:noFill/>
          <a:ln/>
        </p:spPr>
        <p:txBody>
          <a:bodyPr wrap="square" rtlCol="0" anchor="ctr"/>
          <a:lstStyle/>
          <a:p>
            <a:pPr marL="0" indent="0">
              <a:lnSpc>
                <a:spcPct val="105000"/>
              </a:lnSpc>
              <a:buNone/>
            </a:pPr>
            <a:r>
              <a:rPr lang="en-US" sz="3000" b="1" dirty="0">
                <a:solidFill>
                  <a:srgbClr val="FFFFFF"/>
                </a:solidFill>
                <a:latin typeface="Cambria" pitchFamily="34" charset="0"/>
                <a:ea typeface="Cambria" pitchFamily="34" charset="-122"/>
                <a:cs typeface="Cambria" pitchFamily="34" charset="-120"/>
              </a:rPr>
              <a:t>Fundamentos y evolución histórica de las políticas públicas en Colombia y América Latina</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2</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Fundamentos y evolución histórica de las políticas públicas</a:t>
            </a:r>
            <a:endParaRPr lang="en-US" sz="2000" dirty="0"/>
          </a:p>
        </p:txBody>
      </p:sp>
      <p:sp>
        <p:nvSpPr>
          <p:cNvPr id="4" name="Shape 2"/>
          <p:cNvSpPr/>
          <p:nvPr/>
        </p:nvSpPr>
        <p:spPr>
          <a:xfrm>
            <a:off x="548640" y="1371600"/>
            <a:ext cx="11064240" cy="1554480"/>
          </a:xfrm>
          <a:prstGeom prst="rect">
            <a:avLst/>
          </a:prstGeom>
          <a:solidFill>
            <a:srgbClr val="FBF6EA"/>
          </a:solidFill>
          <a:ln/>
        </p:spPr>
        <p:txBody>
          <a:bodyPr/>
          <a:lstStyle/>
          <a:p>
            <a:endParaRPr lang="es-CO"/>
          </a:p>
        </p:txBody>
      </p:sp>
      <p:sp>
        <p:nvSpPr>
          <p:cNvPr id="5" name="Text 3"/>
          <p:cNvSpPr/>
          <p:nvPr/>
        </p:nvSpPr>
        <p:spPr>
          <a:xfrm>
            <a:off x="868680" y="1572768"/>
            <a:ext cx="7315200" cy="320040"/>
          </a:xfrm>
          <a:prstGeom prst="rect">
            <a:avLst/>
          </a:prstGeom>
          <a:noFill/>
          <a:ln/>
        </p:spPr>
        <p:txBody>
          <a:bodyPr wrap="square" rtlCol="0" anchor="ctr"/>
          <a:lstStyle/>
          <a:p>
            <a:pPr marL="0" indent="0">
              <a:buNone/>
            </a:pPr>
            <a:r>
              <a:rPr lang="en-US" sz="1200" b="1" kern="0" spc="100" dirty="0">
                <a:solidFill>
                  <a:srgbClr val="B8963E"/>
                </a:solidFill>
                <a:latin typeface="Calibri" pitchFamily="34" charset="0"/>
                <a:ea typeface="Calibri" pitchFamily="34" charset="-122"/>
                <a:cs typeface="Calibri" pitchFamily="34" charset="-120"/>
              </a:rPr>
              <a:t>OBJETIVO DE LA UNIDAD</a:t>
            </a:r>
            <a:endParaRPr lang="en-US" sz="1200" dirty="0"/>
          </a:p>
        </p:txBody>
      </p:sp>
      <p:sp>
        <p:nvSpPr>
          <p:cNvPr id="6" name="Text 4"/>
          <p:cNvSpPr/>
          <p:nvPr/>
        </p:nvSpPr>
        <p:spPr>
          <a:xfrm>
            <a:off x="868680" y="1920240"/>
            <a:ext cx="10424160" cy="914400"/>
          </a:xfrm>
          <a:prstGeom prst="rect">
            <a:avLst/>
          </a:prstGeom>
          <a:noFill/>
          <a:ln/>
        </p:spPr>
        <p:txBody>
          <a:bodyPr wrap="square" rtlCol="0" anchor="t"/>
          <a:lstStyle/>
          <a:p>
            <a:pPr marL="0" indent="0">
              <a:lnSpc>
                <a:spcPct val="115000"/>
              </a:lnSpc>
              <a:buNone/>
            </a:pPr>
            <a:r>
              <a:rPr lang="en-US" sz="1350" dirty="0">
                <a:solidFill>
                  <a:srgbClr val="24262E"/>
                </a:solidFill>
                <a:latin typeface="Calibri" pitchFamily="34" charset="0"/>
                <a:ea typeface="Calibri" pitchFamily="34" charset="-122"/>
                <a:cs typeface="Calibri" pitchFamily="34" charset="-120"/>
              </a:rPr>
              <a:t>Analizar los principales enfoques teóricos de las políticas públicas (racionalista, incrementalista, argumentativo, de coaliciones defensoras, institucionalista) y su recepción en el proceso histórico de formación del Estado colombiano y latinoamericano.</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2</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Fundamentos y evolución histórica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ENFOQUES TEÓRICOS FUNDAMENTALES (I)</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Racionalismo y sus límites — Dror (1968), Simon (1957), Lindblom (1959)</a:t>
            </a:r>
            <a:endParaRPr lang="en-US" sz="1350" dirty="0"/>
          </a:p>
        </p:txBody>
      </p:sp>
      <p:sp>
        <p:nvSpPr>
          <p:cNvPr id="6" name="Text 4"/>
          <p:cNvSpPr/>
          <p:nvPr/>
        </p:nvSpPr>
        <p:spPr>
          <a:xfrm>
            <a:off x="548640" y="2002536"/>
            <a:ext cx="10607040" cy="138074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El modelo racional clásico concibe la política como proceso secuencial de identificación de objetivos, generación de alternativas y selección óptima (Dror). Simon introduce la «racionalidad limitada» (bounded rationality). Lindblom propone el incrementalismo: «la ciencia de salir del paso», ajustes marginales sobre políticas preexistentes.</a:t>
            </a:r>
            <a:endParaRPr lang="en-US" sz="1200" dirty="0"/>
          </a:p>
        </p:txBody>
      </p:sp>
      <p:sp>
        <p:nvSpPr>
          <p:cNvPr id="7" name="Text 5"/>
          <p:cNvSpPr/>
          <p:nvPr/>
        </p:nvSpPr>
        <p:spPr>
          <a:xfrm>
            <a:off x="548640" y="354787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Enfoque argumentativo — Fischer y Forester (1993), Dunn (1994), Stone (1988)</a:t>
            </a:r>
            <a:endParaRPr lang="en-US" sz="1350" dirty="0"/>
          </a:p>
        </p:txBody>
      </p:sp>
      <p:sp>
        <p:nvSpPr>
          <p:cNvPr id="8" name="Text 6"/>
          <p:cNvSpPr/>
          <p:nvPr/>
        </p:nvSpPr>
        <p:spPr>
          <a:xfrm>
            <a:off x="548640" y="3858768"/>
            <a:ext cx="10607040" cy="124358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The Argumentative Turn in Policy Analysis and Planning entiende la política pública como práctica argumentativa mediada simbólicamente por el lenguaje y los marcos interpretativos. Deborah Stone (Policy Paradox) muestra cómo categorías «técnicas» —eficiencia, equidad, seguridad— son construcciones políticas en disputa.</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2</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Fundamentos y evolución histórica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ENFOQUES TEÓRICOS FUNDAMENTALES (II)</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Coaliciones defensoras — Sabatier y Jenkins-Smith (1993, 1999)</a:t>
            </a:r>
            <a:endParaRPr lang="en-US" sz="1350" dirty="0"/>
          </a:p>
        </p:txBody>
      </p:sp>
      <p:sp>
        <p:nvSpPr>
          <p:cNvPr id="6" name="Text 4"/>
          <p:cNvSpPr/>
          <p:nvPr/>
        </p:nvSpPr>
        <p:spPr>
          <a:xfrm>
            <a:off x="548640" y="2002536"/>
            <a:ext cx="10607040" cy="110642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El Advocacy Coalition Framework explica el cambio en las políticas públicas por la dinámica de coaliciones de actores que comparten un sistema de creencias y compiten en subsistemas de política a lo largo de periodos prolongados, incorporando el «aprendizaje orientado a políticas».</a:t>
            </a:r>
            <a:endParaRPr lang="en-US" sz="1200" dirty="0"/>
          </a:p>
        </p:txBody>
      </p:sp>
      <p:sp>
        <p:nvSpPr>
          <p:cNvPr id="7" name="Text 5"/>
          <p:cNvSpPr/>
          <p:nvPr/>
        </p:nvSpPr>
        <p:spPr>
          <a:xfrm>
            <a:off x="548640" y="327355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Neoinstitucionalismo — March y Olsen (1984, 1989); O'Donnell (1993)</a:t>
            </a:r>
            <a:endParaRPr lang="en-US" sz="1350" dirty="0"/>
          </a:p>
        </p:txBody>
      </p:sp>
      <p:sp>
        <p:nvSpPr>
          <p:cNvPr id="8" name="Text 6"/>
          <p:cNvSpPr/>
          <p:nvPr/>
        </p:nvSpPr>
        <p:spPr>
          <a:xfrm>
            <a:off x="548640" y="3584448"/>
            <a:ext cx="10607040" cy="128930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Reivindica el papel autónomo de las instituciones (reglas, rutinas, normas, valores) en la conformación de preferencias y comportamientos, frente a explicaciones conductistas o de elección racional. O'Donnell explica la persistencia de patrones de baja institucionalidad y clientelismo en América Latina («zonas marrones»).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2</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Fundamentos y evolución histórica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EVOLUCIÓN HISTÓRICA EN COLOMBIA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De la Cameralística a la Constitución de 1991</a:t>
            </a:r>
            <a:endParaRPr lang="en-US" sz="1350" dirty="0"/>
          </a:p>
        </p:txBody>
      </p:sp>
      <p:sp>
        <p:nvSpPr>
          <p:cNvPr id="6" name="Text 4"/>
          <p:cNvSpPr/>
          <p:nvPr/>
        </p:nvSpPr>
        <p:spPr>
          <a:xfrm>
            <a:off x="548640" y="2002536"/>
            <a:ext cx="10607040" cy="156362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(i) Estado gendarme liberal del s. XIX; (ii) modernización estatal desde la Misión Kemmerer (1923) y la Revolución en Marcha de López Pumarejo (1934-1938); (iii) planificación del desarrollo desde el Departamento Nacional de Planeación (Decreto 1050 de 1968) y el Frente Nacional; (iv) apertura económica y descentralización (1980-1990); (v) Estado social de derecho de 1991, constitucionalizado en la Ley 152 de 1994.</a:t>
            </a:r>
            <a:endParaRPr lang="en-US" sz="1200" dirty="0"/>
          </a:p>
        </p:txBody>
      </p:sp>
      <p:sp>
        <p:nvSpPr>
          <p:cNvPr id="7" name="Text 5"/>
          <p:cNvSpPr/>
          <p:nvPr/>
        </p:nvSpPr>
        <p:spPr>
          <a:xfrm>
            <a:off x="548640" y="373075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Kalmanovitz (2001) y Melo (1996)</a:t>
            </a:r>
            <a:endParaRPr lang="en-US" sz="1350" dirty="0"/>
          </a:p>
        </p:txBody>
      </p:sp>
      <p:sp>
        <p:nvSpPr>
          <p:cNvPr id="8" name="Text 6"/>
          <p:cNvSpPr/>
          <p:nvPr/>
        </p:nvSpPr>
        <p:spPr>
          <a:xfrm>
            <a:off x="548640" y="4041648"/>
            <a:ext cx="10607040" cy="92354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Documentan cómo la debilidad histórica del aparato fiscal y militar del Estado colombiano condicionó una formación estatal fragmentada y regionalmente desigual, explicando los persistentes déficits de implementación en las periferias del país.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2</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Fundamentos y evolución histórica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EVOLUCIÓN HISTÓRICA EN AMÉRICA LATINA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CEPAL, estructuralismo y dependencia — Prebisch (1949), Cardoso y Faletto (1969)</a:t>
            </a:r>
            <a:endParaRPr lang="en-US" sz="1350" dirty="0"/>
          </a:p>
        </p:txBody>
      </p:sp>
      <p:sp>
        <p:nvSpPr>
          <p:cNvPr id="6" name="Text 4"/>
          <p:cNvSpPr/>
          <p:nvPr/>
        </p:nvSpPr>
        <p:spPr>
          <a:xfrm>
            <a:off x="548640" y="2002536"/>
            <a:ext cx="10607040" cy="119786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La CEPAL, desde 1948, es el principal think tank regional sobre desarrollo. Raúl Prebisch: deterioro de términos de intercambio e industrialización por sustitución de importaciones (ISI). Cardoso y Faletto: Dependencia y desarrollo en América Latina, lectura estructural de las limitaciones del desarrollo autónomo.</a:t>
            </a:r>
            <a:endParaRPr lang="en-US" sz="1200" dirty="0"/>
          </a:p>
        </p:txBody>
      </p:sp>
      <p:sp>
        <p:nvSpPr>
          <p:cNvPr id="7" name="Text 5"/>
          <p:cNvSpPr/>
          <p:nvPr/>
        </p:nvSpPr>
        <p:spPr>
          <a:xfrm>
            <a:off x="548640" y="336499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Del Consenso de Washington a la «marea rosa»</a:t>
            </a:r>
            <a:endParaRPr lang="en-US" sz="1350" dirty="0"/>
          </a:p>
        </p:txBody>
      </p:sp>
      <p:sp>
        <p:nvSpPr>
          <p:cNvPr id="8" name="Text 6"/>
          <p:cNvSpPr/>
          <p:nvPr/>
        </p:nvSpPr>
        <p:spPr>
          <a:xfrm>
            <a:off x="548640" y="3675888"/>
            <a:ext cx="10607040" cy="124358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O'Donnell (1978, 1993): del Estado desarrollista al Estado burocrático-autoritario. Williamson (1990): «Consenso de Washington». CEPAL (2010, 2018): giro social y redistributivo en Brasil, Bolivia, Ecuador, Venezuela, Argentina y Uruguay en la primera década del siglo XXI.</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2</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Fundamentos y evolución histórica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MARCO JURISPRUDENCIAL</a:t>
            </a:r>
            <a:endParaRPr lang="en-US" sz="1300" dirty="0"/>
          </a:p>
        </p:txBody>
      </p:sp>
      <p:sp>
        <p:nvSpPr>
          <p:cNvPr id="5" name="Shape 3"/>
          <p:cNvSpPr/>
          <p:nvPr/>
        </p:nvSpPr>
        <p:spPr>
          <a:xfrm>
            <a:off x="548640" y="1737360"/>
            <a:ext cx="11064240" cy="827532"/>
          </a:xfrm>
          <a:prstGeom prst="rect">
            <a:avLst/>
          </a:prstGeom>
          <a:solidFill>
            <a:srgbClr val="F2F5FB"/>
          </a:solidFill>
          <a:ln/>
        </p:spPr>
        <p:txBody>
          <a:bodyPr/>
          <a:lstStyle/>
          <a:p>
            <a:endParaRPr lang="es-CO"/>
          </a:p>
        </p:txBody>
      </p:sp>
      <p:sp>
        <p:nvSpPr>
          <p:cNvPr id="6" name="Shape 4"/>
          <p:cNvSpPr/>
          <p:nvPr/>
        </p:nvSpPr>
        <p:spPr>
          <a:xfrm>
            <a:off x="713232" y="2096262"/>
            <a:ext cx="109728" cy="109728"/>
          </a:xfrm>
          <a:prstGeom prst="ellipse">
            <a:avLst/>
          </a:prstGeom>
          <a:solidFill>
            <a:srgbClr val="B8963E"/>
          </a:solidFill>
          <a:ln/>
        </p:spPr>
        <p:txBody>
          <a:bodyPr/>
          <a:lstStyle/>
          <a:p>
            <a:endParaRPr lang="es-CO"/>
          </a:p>
        </p:txBody>
      </p:sp>
      <p:sp>
        <p:nvSpPr>
          <p:cNvPr id="7" name="Text 5"/>
          <p:cNvSpPr/>
          <p:nvPr/>
        </p:nvSpPr>
        <p:spPr>
          <a:xfrm>
            <a:off x="987552" y="1783080"/>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C-479 de 1992 (M.P. José Gregorio Hernández y Alejandro Martínez Caballero): explica el tránsito del Estado de derecho liberal decimonónico al Estado social de derecho de la Constitución de 1991.</a:t>
            </a:r>
            <a:endParaRPr lang="en-US" sz="1130" dirty="0"/>
          </a:p>
        </p:txBody>
      </p:sp>
      <p:sp>
        <p:nvSpPr>
          <p:cNvPr id="8" name="Shape 6"/>
          <p:cNvSpPr/>
          <p:nvPr/>
        </p:nvSpPr>
        <p:spPr>
          <a:xfrm>
            <a:off x="548640" y="2711196"/>
            <a:ext cx="11064240" cy="827532"/>
          </a:xfrm>
          <a:prstGeom prst="rect">
            <a:avLst/>
          </a:prstGeom>
          <a:solidFill>
            <a:srgbClr val="F2F5FB"/>
          </a:solidFill>
          <a:ln/>
        </p:spPr>
        <p:txBody>
          <a:bodyPr/>
          <a:lstStyle/>
          <a:p>
            <a:endParaRPr lang="es-CO"/>
          </a:p>
        </p:txBody>
      </p:sp>
      <p:sp>
        <p:nvSpPr>
          <p:cNvPr id="9" name="Shape 7"/>
          <p:cNvSpPr/>
          <p:nvPr/>
        </p:nvSpPr>
        <p:spPr>
          <a:xfrm>
            <a:off x="713232" y="3070098"/>
            <a:ext cx="109728" cy="109728"/>
          </a:xfrm>
          <a:prstGeom prst="ellipse">
            <a:avLst/>
          </a:prstGeom>
          <a:solidFill>
            <a:srgbClr val="B8963E"/>
          </a:solidFill>
          <a:ln/>
        </p:spPr>
        <p:txBody>
          <a:bodyPr/>
          <a:lstStyle/>
          <a:p>
            <a:endParaRPr lang="es-CO"/>
          </a:p>
        </p:txBody>
      </p:sp>
      <p:sp>
        <p:nvSpPr>
          <p:cNvPr id="10" name="Text 8"/>
          <p:cNvSpPr/>
          <p:nvPr/>
        </p:nvSpPr>
        <p:spPr>
          <a:xfrm>
            <a:off x="987552" y="2756916"/>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T-406 de 1992 (M.P. Ciro Angarita Barón): sentencia fundacional sobre el Estado social de derecho; reconoce el carácter normativo —no meramente programático— de los principios constitucionales orientadores de la política pública.</a:t>
            </a:r>
            <a:endParaRPr lang="en-US" sz="1130" dirty="0"/>
          </a:p>
        </p:txBody>
      </p:sp>
      <p:sp>
        <p:nvSpPr>
          <p:cNvPr id="11" name="Shape 9"/>
          <p:cNvSpPr/>
          <p:nvPr/>
        </p:nvSpPr>
        <p:spPr>
          <a:xfrm>
            <a:off x="548640" y="3685032"/>
            <a:ext cx="11064240" cy="1042416"/>
          </a:xfrm>
          <a:prstGeom prst="rect">
            <a:avLst/>
          </a:prstGeom>
          <a:solidFill>
            <a:srgbClr val="F2F5FB"/>
          </a:solidFill>
          <a:ln/>
        </p:spPr>
        <p:txBody>
          <a:bodyPr/>
          <a:lstStyle/>
          <a:p>
            <a:endParaRPr lang="es-CO"/>
          </a:p>
        </p:txBody>
      </p:sp>
      <p:sp>
        <p:nvSpPr>
          <p:cNvPr id="12" name="Shape 10"/>
          <p:cNvSpPr/>
          <p:nvPr/>
        </p:nvSpPr>
        <p:spPr>
          <a:xfrm>
            <a:off x="713232" y="4151376"/>
            <a:ext cx="109728" cy="109728"/>
          </a:xfrm>
          <a:prstGeom prst="ellipse">
            <a:avLst/>
          </a:prstGeom>
          <a:solidFill>
            <a:srgbClr val="B8963E"/>
          </a:solidFill>
          <a:ln/>
        </p:spPr>
        <p:txBody>
          <a:bodyPr/>
          <a:lstStyle/>
          <a:p>
            <a:endParaRPr lang="es-CO"/>
          </a:p>
        </p:txBody>
      </p:sp>
      <p:sp>
        <p:nvSpPr>
          <p:cNvPr id="13" name="Text 11"/>
          <p:cNvSpPr/>
          <p:nvPr/>
        </p:nvSpPr>
        <p:spPr>
          <a:xfrm>
            <a:off x="987552" y="3730752"/>
            <a:ext cx="10424160" cy="950976"/>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Interamericana de Derechos Humanos, Caso de los «Niños de la Calle» (Villagrán Morales y otros) vs. Guatemala (1999): primer pronunciamiento relevante de la Corte IDH sobre el deber estatal de adoptar políticas públicas de protección reforzada frente a poblaciones vulnerables (art. 19 CADH).</a:t>
            </a:r>
            <a:endParaRPr lang="en-US" sz="1130" dirty="0"/>
          </a:p>
        </p:txBody>
      </p:sp>
      <p:sp>
        <p:nvSpPr>
          <p:cNvPr id="14" name="Text 12"/>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2 · CASO DE ESTUDIO</a:t>
            </a:r>
            <a:endParaRPr lang="en-US" sz="1100" dirty="0"/>
          </a:p>
        </p:txBody>
      </p:sp>
      <p:sp>
        <p:nvSpPr>
          <p:cNvPr id="3" name="Text 1"/>
          <p:cNvSpPr/>
          <p:nvPr/>
        </p:nvSpPr>
        <p:spPr>
          <a:xfrm>
            <a:off x="548640" y="658368"/>
            <a:ext cx="11064240" cy="1005840"/>
          </a:xfrm>
          <a:prstGeom prst="rect">
            <a:avLst/>
          </a:prstGeom>
          <a:noFill/>
          <a:ln/>
        </p:spPr>
        <p:txBody>
          <a:bodyPr wrap="square" rtlCol="0" anchor="ctr"/>
          <a:lstStyle/>
          <a:p>
            <a:pPr marL="0" indent="0">
              <a:lnSpc>
                <a:spcPct val="105000"/>
              </a:lnSpc>
              <a:buNone/>
            </a:pPr>
            <a:r>
              <a:rPr lang="en-US" sz="1900" b="1" dirty="0">
                <a:solidFill>
                  <a:srgbClr val="FFFFFF"/>
                </a:solidFill>
                <a:latin typeface="Cambria" pitchFamily="34" charset="0"/>
                <a:ea typeface="Cambria" pitchFamily="34" charset="-122"/>
                <a:cs typeface="Cambria" pitchFamily="34" charset="-120"/>
              </a:rPr>
              <a:t>El Sistema General de Seguridad Social Integral (Ley 100 de 1993) como política fundacional del nuevo Estado social de derecho</a:t>
            </a:r>
            <a:endParaRPr lang="en-US" sz="1900" dirty="0"/>
          </a:p>
        </p:txBody>
      </p:sp>
      <p:sp>
        <p:nvSpPr>
          <p:cNvPr id="4" name="Shape 2"/>
          <p:cNvSpPr/>
          <p:nvPr/>
        </p:nvSpPr>
        <p:spPr>
          <a:xfrm>
            <a:off x="548640" y="1783080"/>
            <a:ext cx="11064240" cy="3246120"/>
          </a:xfrm>
          <a:prstGeom prst="rect">
            <a:avLst/>
          </a:prstGeom>
          <a:solidFill>
            <a:srgbClr val="141B49"/>
          </a:solidFill>
          <a:ln/>
        </p:spPr>
        <p:txBody>
          <a:bodyPr/>
          <a:lstStyle/>
          <a:p>
            <a:endParaRPr lang="es-CO"/>
          </a:p>
        </p:txBody>
      </p:sp>
      <p:sp>
        <p:nvSpPr>
          <p:cNvPr id="5" name="Text 3"/>
          <p:cNvSpPr/>
          <p:nvPr/>
        </p:nvSpPr>
        <p:spPr>
          <a:xfrm>
            <a:off x="822960" y="1965960"/>
            <a:ext cx="10515600" cy="1106424"/>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El caso ilustra el tránsito de un modelo de protección social fragmentado y de cobertura limitada (propio del Estado desarrollista de mediados del siglo XX) a un sistema universalista basado en el aseguramiento, inspirado en las reformas estructurales de pensiones y salud impulsadas desde Chile (Decreto Ley 3.500 de 1980) y replicadas —con variaciones— en Perú, Argentina, Colombia, México y Uruguay durante los años noventa.</a:t>
            </a:r>
            <a:endParaRPr lang="en-US" sz="1200" dirty="0"/>
          </a:p>
        </p:txBody>
      </p:sp>
      <p:sp>
        <p:nvSpPr>
          <p:cNvPr id="6" name="Text 4"/>
          <p:cNvSpPr/>
          <p:nvPr/>
        </p:nvSpPr>
        <p:spPr>
          <a:xfrm>
            <a:off x="822960" y="3118104"/>
            <a:ext cx="10515600" cy="886968"/>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Su análisis exige combinar el enfoque institucionalista (path dependency en los regímenes de transición pensional) con el enfoque de coaliciones defensoras (pugna histórica entre el sector asegurador privado y el movimiento sindical y pensional).</a:t>
            </a:r>
            <a:endParaRPr lang="en-US" sz="1200" dirty="0"/>
          </a:p>
        </p:txBody>
      </p:sp>
      <p:sp>
        <p:nvSpPr>
          <p:cNvPr id="7" name="Shape 5"/>
          <p:cNvSpPr/>
          <p:nvPr/>
        </p:nvSpPr>
        <p:spPr>
          <a:xfrm>
            <a:off x="548640" y="5212080"/>
            <a:ext cx="11064240" cy="1234440"/>
          </a:xfrm>
          <a:prstGeom prst="rect">
            <a:avLst/>
          </a:prstGeom>
          <a:solidFill>
            <a:srgbClr val="B8963E"/>
          </a:solidFill>
          <a:ln/>
        </p:spPr>
        <p:txBody>
          <a:bodyPr/>
          <a:lstStyle/>
          <a:p>
            <a:endParaRPr lang="es-CO"/>
          </a:p>
        </p:txBody>
      </p:sp>
      <p:sp>
        <p:nvSpPr>
          <p:cNvPr id="8" name="Text 6"/>
          <p:cNvSpPr/>
          <p:nvPr/>
        </p:nvSpPr>
        <p:spPr>
          <a:xfrm>
            <a:off x="822960" y="5330952"/>
            <a:ext cx="7315200" cy="274320"/>
          </a:xfrm>
          <a:prstGeom prst="rect">
            <a:avLst/>
          </a:prstGeom>
          <a:noFill/>
          <a:ln/>
        </p:spPr>
        <p:txBody>
          <a:bodyPr wrap="square" rtlCol="0" anchor="ctr"/>
          <a:lstStyle/>
          <a:p>
            <a:pPr marL="0" indent="0">
              <a:buNone/>
            </a:pPr>
            <a:r>
              <a:rPr lang="en-US" sz="1100" b="1" kern="0" spc="100" dirty="0">
                <a:solidFill>
                  <a:srgbClr val="141B49"/>
                </a:solidFill>
                <a:latin typeface="Calibri" pitchFamily="34" charset="0"/>
                <a:ea typeface="Calibri" pitchFamily="34" charset="-122"/>
                <a:cs typeface="Calibri" pitchFamily="34" charset="-120"/>
              </a:rPr>
              <a:t>PREGUNTA PROBLEMATIZADORA</a:t>
            </a:r>
            <a:endParaRPr lang="en-US" sz="1100" dirty="0"/>
          </a:p>
        </p:txBody>
      </p:sp>
      <p:sp>
        <p:nvSpPr>
          <p:cNvPr id="9" name="Text 7"/>
          <p:cNvSpPr/>
          <p:nvPr/>
        </p:nvSpPr>
        <p:spPr>
          <a:xfrm>
            <a:off x="822960" y="5605272"/>
            <a:ext cx="10515600" cy="777240"/>
          </a:xfrm>
          <a:prstGeom prst="rect">
            <a:avLst/>
          </a:prstGeom>
          <a:noFill/>
          <a:ln/>
        </p:spPr>
        <p:txBody>
          <a:bodyPr wrap="square" rtlCol="0" anchor="t"/>
          <a:lstStyle/>
          <a:p>
            <a:pPr marL="0" indent="0">
              <a:lnSpc>
                <a:spcPct val="110000"/>
              </a:lnSpc>
              <a:buNone/>
            </a:pPr>
            <a:r>
              <a:rPr lang="en-US" sz="1250" b="1" i="1" dirty="0">
                <a:solidFill>
                  <a:srgbClr val="141B49"/>
                </a:solidFill>
                <a:latin typeface="Calibri" pitchFamily="34" charset="0"/>
                <a:ea typeface="Calibri" pitchFamily="34" charset="-122"/>
                <a:cs typeface="Calibri" pitchFamily="34" charset="-120"/>
              </a:rPr>
              <a:t>¿La reforma estructural de la seguridad social en América Latina en los años noventa respondió a una racionalidad técnica compartida regionalmente, o fue el resultado contingente de coaliciones político-económicas específicas en cada país?</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1828800" y="-1828800"/>
            <a:ext cx="5029200" cy="5029200"/>
          </a:xfrm>
          <a:prstGeom prst="ellipse">
            <a:avLst/>
          </a:prstGeom>
          <a:solidFill>
            <a:srgbClr val="141B49"/>
          </a:solidFill>
          <a:ln/>
        </p:spPr>
        <p:txBody>
          <a:bodyPr/>
          <a:lstStyle/>
          <a:p>
            <a:endParaRPr lang="es-CO"/>
          </a:p>
        </p:txBody>
      </p:sp>
      <p:sp>
        <p:nvSpPr>
          <p:cNvPr id="3" name="Shape 1"/>
          <p:cNvSpPr/>
          <p:nvPr/>
        </p:nvSpPr>
        <p:spPr>
          <a:xfrm>
            <a:off x="548640" y="2377440"/>
            <a:ext cx="1188720" cy="1188720"/>
          </a:xfrm>
          <a:prstGeom prst="ellipse">
            <a:avLst/>
          </a:prstGeom>
          <a:solidFill>
            <a:srgbClr val="B8963E"/>
          </a:solidFill>
          <a:ln/>
        </p:spPr>
        <p:txBody>
          <a:bodyPr/>
          <a:lstStyle/>
          <a:p>
            <a:endParaRPr lang="es-CO"/>
          </a:p>
        </p:txBody>
      </p:sp>
      <p:sp>
        <p:nvSpPr>
          <p:cNvPr id="4" name="Text 2"/>
          <p:cNvSpPr/>
          <p:nvPr/>
        </p:nvSpPr>
        <p:spPr>
          <a:xfrm>
            <a:off x="548640" y="2377440"/>
            <a:ext cx="1188720" cy="1188720"/>
          </a:xfrm>
          <a:prstGeom prst="rect">
            <a:avLst/>
          </a:prstGeom>
          <a:noFill/>
          <a:ln/>
        </p:spPr>
        <p:txBody>
          <a:bodyPr wrap="square" rtlCol="0" anchor="ctr"/>
          <a:lstStyle/>
          <a:p>
            <a:pPr marL="0" indent="0" algn="ctr">
              <a:buNone/>
            </a:pPr>
            <a:r>
              <a:rPr lang="en-US" sz="2000" b="1" dirty="0">
                <a:solidFill>
                  <a:srgbClr val="141B49"/>
                </a:solidFill>
                <a:latin typeface="Cambria" pitchFamily="34" charset="0"/>
                <a:ea typeface="Cambria" pitchFamily="34" charset="-122"/>
                <a:cs typeface="Cambria" pitchFamily="34" charset="-120"/>
              </a:rPr>
              <a:t>3</a:t>
            </a:r>
            <a:endParaRPr lang="en-US" sz="2000" dirty="0"/>
          </a:p>
        </p:txBody>
      </p:sp>
      <p:sp>
        <p:nvSpPr>
          <p:cNvPr id="5" name="Text 3"/>
          <p:cNvSpPr/>
          <p:nvPr/>
        </p:nvSpPr>
        <p:spPr>
          <a:xfrm>
            <a:off x="548640" y="3749040"/>
            <a:ext cx="7315200" cy="365760"/>
          </a:xfrm>
          <a:prstGeom prst="rect">
            <a:avLst/>
          </a:prstGeom>
          <a:noFill/>
          <a:ln/>
        </p:spPr>
        <p:txBody>
          <a:bodyPr wrap="square" rtlCol="0" anchor="ctr"/>
          <a:lstStyle/>
          <a:p>
            <a:pPr marL="0" indent="0">
              <a:buNone/>
            </a:pPr>
            <a:r>
              <a:rPr lang="en-US" sz="1400" b="1" kern="0" spc="200" dirty="0">
                <a:solidFill>
                  <a:srgbClr val="B8963E"/>
                </a:solidFill>
                <a:latin typeface="Calibri" pitchFamily="34" charset="0"/>
                <a:ea typeface="Calibri" pitchFamily="34" charset="-122"/>
                <a:cs typeface="Calibri" pitchFamily="34" charset="-120"/>
              </a:rPr>
              <a:t>UNIDAD 3</a:t>
            </a:r>
            <a:endParaRPr lang="en-US" sz="1400" dirty="0"/>
          </a:p>
        </p:txBody>
      </p:sp>
      <p:sp>
        <p:nvSpPr>
          <p:cNvPr id="6" name="Text 4"/>
          <p:cNvSpPr/>
          <p:nvPr/>
        </p:nvSpPr>
        <p:spPr>
          <a:xfrm>
            <a:off x="548640" y="4114800"/>
            <a:ext cx="10515600" cy="1828800"/>
          </a:xfrm>
          <a:prstGeom prst="rect">
            <a:avLst/>
          </a:prstGeom>
          <a:noFill/>
          <a:ln/>
        </p:spPr>
        <p:txBody>
          <a:bodyPr wrap="square" rtlCol="0" anchor="ctr"/>
          <a:lstStyle/>
          <a:p>
            <a:pPr marL="0" indent="0">
              <a:lnSpc>
                <a:spcPct val="105000"/>
              </a:lnSpc>
              <a:buNone/>
            </a:pPr>
            <a:r>
              <a:rPr lang="en-US" sz="3000" b="1" dirty="0">
                <a:solidFill>
                  <a:srgbClr val="FFFFFF"/>
                </a:solidFill>
                <a:latin typeface="Cambria" pitchFamily="34" charset="0"/>
                <a:ea typeface="Cambria" pitchFamily="34" charset="-122"/>
                <a:cs typeface="Cambria" pitchFamily="34" charset="-120"/>
              </a:rPr>
              <a:t>Marco constitucional, normativo e institucional de las políticas públicas en Colombia y América Latina</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3</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Marco constitucional, normativo e institucional</a:t>
            </a:r>
            <a:endParaRPr lang="en-US" sz="2000" dirty="0"/>
          </a:p>
        </p:txBody>
      </p:sp>
      <p:sp>
        <p:nvSpPr>
          <p:cNvPr id="4" name="Shape 2"/>
          <p:cNvSpPr/>
          <p:nvPr/>
        </p:nvSpPr>
        <p:spPr>
          <a:xfrm>
            <a:off x="548640" y="1371600"/>
            <a:ext cx="11064240" cy="1554480"/>
          </a:xfrm>
          <a:prstGeom prst="rect">
            <a:avLst/>
          </a:prstGeom>
          <a:solidFill>
            <a:srgbClr val="FBF6EA"/>
          </a:solidFill>
          <a:ln/>
        </p:spPr>
        <p:txBody>
          <a:bodyPr/>
          <a:lstStyle/>
          <a:p>
            <a:endParaRPr lang="es-CO"/>
          </a:p>
        </p:txBody>
      </p:sp>
      <p:sp>
        <p:nvSpPr>
          <p:cNvPr id="5" name="Text 3"/>
          <p:cNvSpPr/>
          <p:nvPr/>
        </p:nvSpPr>
        <p:spPr>
          <a:xfrm>
            <a:off x="868680" y="1572768"/>
            <a:ext cx="7315200" cy="320040"/>
          </a:xfrm>
          <a:prstGeom prst="rect">
            <a:avLst/>
          </a:prstGeom>
          <a:noFill/>
          <a:ln/>
        </p:spPr>
        <p:txBody>
          <a:bodyPr wrap="square" rtlCol="0" anchor="ctr"/>
          <a:lstStyle/>
          <a:p>
            <a:pPr marL="0" indent="0">
              <a:buNone/>
            </a:pPr>
            <a:r>
              <a:rPr lang="en-US" sz="1200" b="1" kern="0" spc="100" dirty="0">
                <a:solidFill>
                  <a:srgbClr val="B8963E"/>
                </a:solidFill>
                <a:latin typeface="Calibri" pitchFamily="34" charset="0"/>
                <a:ea typeface="Calibri" pitchFamily="34" charset="-122"/>
                <a:cs typeface="Calibri" pitchFamily="34" charset="-120"/>
              </a:rPr>
              <a:t>OBJETIVO DE LA UNIDAD</a:t>
            </a:r>
            <a:endParaRPr lang="en-US" sz="1200" dirty="0"/>
          </a:p>
        </p:txBody>
      </p:sp>
      <p:sp>
        <p:nvSpPr>
          <p:cNvPr id="6" name="Text 4"/>
          <p:cNvSpPr/>
          <p:nvPr/>
        </p:nvSpPr>
        <p:spPr>
          <a:xfrm>
            <a:off x="868680" y="1920240"/>
            <a:ext cx="10424160" cy="914400"/>
          </a:xfrm>
          <a:prstGeom prst="rect">
            <a:avLst/>
          </a:prstGeom>
          <a:noFill/>
          <a:ln/>
        </p:spPr>
        <p:txBody>
          <a:bodyPr wrap="square" rtlCol="0" anchor="t"/>
          <a:lstStyle/>
          <a:p>
            <a:pPr marL="0" indent="0">
              <a:lnSpc>
                <a:spcPct val="115000"/>
              </a:lnSpc>
              <a:buNone/>
            </a:pPr>
            <a:r>
              <a:rPr lang="en-US" sz="1350" dirty="0">
                <a:solidFill>
                  <a:srgbClr val="24262E"/>
                </a:solidFill>
                <a:latin typeface="Calibri" pitchFamily="34" charset="0"/>
                <a:ea typeface="Calibri" pitchFamily="34" charset="-122"/>
                <a:cs typeface="Calibri" pitchFamily="34" charset="-120"/>
              </a:rPr>
              <a:t>Identificar los actores, niveles de gobierno y principios constitucionales que estructuran jurídicamente el proceso de política pública en Colombia, en diálogo con los modelos constitucionales comparados de América Latina.</a:t>
            </a:r>
            <a:endParaRPr lang="en-US" sz="13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3</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Marco constitucional, normativo e institucional</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EL BLOQUE DE CONSTITUCIONALIDAD COMO MARCO NORMATIVO SUPERIOR</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Tres ejes del diseño institucional de 1991</a:t>
            </a:r>
            <a:endParaRPr lang="en-US" sz="1350" dirty="0"/>
          </a:p>
        </p:txBody>
      </p:sp>
      <p:sp>
        <p:nvSpPr>
          <p:cNvPr id="6" name="Text 4"/>
          <p:cNvSpPr/>
          <p:nvPr/>
        </p:nvSpPr>
        <p:spPr>
          <a:xfrm>
            <a:off x="548640" y="2002536"/>
            <a:ext cx="10607040" cy="142646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(i) Estado social de derecho (art. 1º) y fines esenciales del Estado (art. 2º); (ii) bloque de constitucionalidad (art. 93), que integra los tratados de derechos humanos ratificados por Colombia al parámetro de control constitucional (C-225 de 1995); (iii) sistema de planeación participativa (arts. 339-344), que constitucionaliza el ciclo de política pública mediante el Plan Nacional de Desarrollo.</a:t>
            </a:r>
            <a:endParaRPr lang="en-US" sz="1200" dirty="0"/>
          </a:p>
        </p:txBody>
      </p:sp>
      <p:sp>
        <p:nvSpPr>
          <p:cNvPr id="7" name="Text 5"/>
          <p:cNvSpPr/>
          <p:nvPr/>
        </p:nvSpPr>
        <p:spPr>
          <a:xfrm>
            <a:off x="548640" y="359359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Desarrollo legal</a:t>
            </a:r>
            <a:endParaRPr lang="en-US" sz="1350" dirty="0"/>
          </a:p>
        </p:txBody>
      </p:sp>
      <p:sp>
        <p:nvSpPr>
          <p:cNvPr id="8" name="Text 6"/>
          <p:cNvSpPr/>
          <p:nvPr/>
        </p:nvSpPr>
        <p:spPr>
          <a:xfrm>
            <a:off x="548640" y="3904488"/>
            <a:ext cx="10607040" cy="110642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Ley 152 de 1994 (Ley Orgánica del Plan de Desarrollo); Ley 489 de 1998 (Sistema Nacional de Planeación y CONPES); Ley 1757 de 2015 (participación democrática); Ley 1955 de 2019 y sucesivas (gestión basada en resultados).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3</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Marco constitucional, normativo e institucional</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ACTORES DEL PROCESO DE POLÍTICA PÚBLICA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Gobierno nacional, territorial y órganos de control</a:t>
            </a:r>
            <a:endParaRPr lang="en-US" sz="1350" dirty="0"/>
          </a:p>
        </p:txBody>
      </p:sp>
      <p:sp>
        <p:nvSpPr>
          <p:cNvPr id="6" name="Text 4"/>
          <p:cNvSpPr/>
          <p:nvPr/>
        </p:nvSpPr>
        <p:spPr>
          <a:xfrm>
            <a:off x="548640" y="2002536"/>
            <a:ext cx="10607040" cy="119786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Presidencia, DNP, ministerios y CONPES (nivel nacional); gobernaciones y alcaldías bajo la autonomía territorial del art. 287 C.P. y la Ley 1454 de 2011; Procuraduría, Contraloría y Defensoría del Pueblo, con funciones de vigilancia preventiva, fiscal y de protección de derechos.</a:t>
            </a:r>
            <a:endParaRPr lang="en-US" sz="1200" dirty="0"/>
          </a:p>
        </p:txBody>
      </p:sp>
      <p:sp>
        <p:nvSpPr>
          <p:cNvPr id="7" name="Text 5"/>
          <p:cNvSpPr/>
          <p:nvPr/>
        </p:nvSpPr>
        <p:spPr>
          <a:xfrm>
            <a:off x="548640" y="336499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El juez constitucional como actor de política pública — Rodríguez Garavito y Rodríguez Franco (2010, 2015)</a:t>
            </a:r>
            <a:endParaRPr lang="en-US" sz="1350" dirty="0"/>
          </a:p>
        </p:txBody>
      </p:sp>
      <p:sp>
        <p:nvSpPr>
          <p:cNvPr id="8" name="Text 6"/>
          <p:cNvSpPr/>
          <p:nvPr/>
        </p:nvSpPr>
        <p:spPr>
          <a:xfrm>
            <a:off x="548640" y="3675888"/>
            <a:ext cx="10607040" cy="138074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La Corte Constitucional, mediante la acción de tutela (art. 86 C.P.) y el control abstracto, ha adquirido un rol activo en la política pública a través del estado de cosas inconstitucional y las «sentencias estructurales» («cortes y cambio social»). También participan sociedad civil, gremios, academia y organismos internacionales (enfoque de coaliciones defensoras).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3</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Marco constitucional, normativo e institucional</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PERSPECTIVA COMPARADA LATINOAMERICANA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El «nuevo constitucionalismo latinoamericano» — Gargarella (2013)</a:t>
            </a:r>
            <a:endParaRPr lang="en-US" sz="1350" dirty="0"/>
          </a:p>
        </p:txBody>
      </p:sp>
      <p:sp>
        <p:nvSpPr>
          <p:cNvPr id="6" name="Text 4"/>
          <p:cNvSpPr/>
          <p:nvPr/>
        </p:nvSpPr>
        <p:spPr>
          <a:xfrm>
            <a:off x="548640" y="2002536"/>
            <a:ext cx="10607040" cy="160934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Brasil (1988): catálogo extenso de derechos sociales de aplicación inmediata y Sistema Único de Saúde. Ecuador (2008): paradigma del «Buen Vivir» (Sumak Kawsay) y derechos de la naturaleza. Bolivia (2009): Estado Plurinacional y planificación participativa intercultural. Colombia (1991): «laboratorio» de activismo judicial en derechos sociales (Uprimny, 2011).</a:t>
            </a:r>
            <a:endParaRPr lang="en-US" sz="1200" dirty="0"/>
          </a:p>
        </p:txBody>
      </p:sp>
      <p:sp>
        <p:nvSpPr>
          <p:cNvPr id="7" name="Text 5"/>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3</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Marco constitucional, normativo e institucional</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MARCO JURISPRUDENCIAL</a:t>
            </a:r>
            <a:endParaRPr lang="en-US" sz="1300" dirty="0"/>
          </a:p>
        </p:txBody>
      </p:sp>
      <p:sp>
        <p:nvSpPr>
          <p:cNvPr id="5" name="Shape 3"/>
          <p:cNvSpPr/>
          <p:nvPr/>
        </p:nvSpPr>
        <p:spPr>
          <a:xfrm>
            <a:off x="548640" y="1737360"/>
            <a:ext cx="11064240" cy="612648"/>
          </a:xfrm>
          <a:prstGeom prst="rect">
            <a:avLst/>
          </a:prstGeom>
          <a:solidFill>
            <a:srgbClr val="F2F5FB"/>
          </a:solidFill>
          <a:ln/>
        </p:spPr>
        <p:txBody>
          <a:bodyPr/>
          <a:lstStyle/>
          <a:p>
            <a:endParaRPr lang="es-CO"/>
          </a:p>
        </p:txBody>
      </p:sp>
      <p:sp>
        <p:nvSpPr>
          <p:cNvPr id="6" name="Shape 4"/>
          <p:cNvSpPr/>
          <p:nvPr/>
        </p:nvSpPr>
        <p:spPr>
          <a:xfrm>
            <a:off x="713232" y="1988820"/>
            <a:ext cx="109728" cy="109728"/>
          </a:xfrm>
          <a:prstGeom prst="ellipse">
            <a:avLst/>
          </a:prstGeom>
          <a:solidFill>
            <a:srgbClr val="B8963E"/>
          </a:solidFill>
          <a:ln/>
        </p:spPr>
        <p:txBody>
          <a:bodyPr/>
          <a:lstStyle/>
          <a:p>
            <a:endParaRPr lang="es-CO"/>
          </a:p>
        </p:txBody>
      </p:sp>
      <p:sp>
        <p:nvSpPr>
          <p:cNvPr id="7" name="Text 5"/>
          <p:cNvSpPr/>
          <p:nvPr/>
        </p:nvSpPr>
        <p:spPr>
          <a:xfrm>
            <a:off x="987552" y="1783080"/>
            <a:ext cx="10424160" cy="521208"/>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C-591 de 2012 (M.P. Jorge Iván Palacio Palacio): sistematiza la naturaleza jurídica de los documentos CONPES y los límites de su control judicial.</a:t>
            </a:r>
            <a:endParaRPr lang="en-US" sz="1130" dirty="0"/>
          </a:p>
        </p:txBody>
      </p:sp>
      <p:sp>
        <p:nvSpPr>
          <p:cNvPr id="8" name="Shape 6"/>
          <p:cNvSpPr/>
          <p:nvPr/>
        </p:nvSpPr>
        <p:spPr>
          <a:xfrm>
            <a:off x="548640" y="2496312"/>
            <a:ext cx="11064240" cy="1042416"/>
          </a:xfrm>
          <a:prstGeom prst="rect">
            <a:avLst/>
          </a:prstGeom>
          <a:solidFill>
            <a:srgbClr val="F2F5FB"/>
          </a:solidFill>
          <a:ln/>
        </p:spPr>
        <p:txBody>
          <a:bodyPr/>
          <a:lstStyle/>
          <a:p>
            <a:endParaRPr lang="es-CO"/>
          </a:p>
        </p:txBody>
      </p:sp>
      <p:sp>
        <p:nvSpPr>
          <p:cNvPr id="9" name="Shape 7"/>
          <p:cNvSpPr/>
          <p:nvPr/>
        </p:nvSpPr>
        <p:spPr>
          <a:xfrm>
            <a:off x="713232" y="2962656"/>
            <a:ext cx="109728" cy="109728"/>
          </a:xfrm>
          <a:prstGeom prst="ellipse">
            <a:avLst/>
          </a:prstGeom>
          <a:solidFill>
            <a:srgbClr val="B8963E"/>
          </a:solidFill>
          <a:ln/>
        </p:spPr>
        <p:txBody>
          <a:bodyPr/>
          <a:lstStyle/>
          <a:p>
            <a:endParaRPr lang="es-CO"/>
          </a:p>
        </p:txBody>
      </p:sp>
      <p:sp>
        <p:nvSpPr>
          <p:cNvPr id="10" name="Text 8"/>
          <p:cNvSpPr/>
          <p:nvPr/>
        </p:nvSpPr>
        <p:spPr>
          <a:xfrm>
            <a:off x="987552" y="2542032"/>
            <a:ext cx="10424160" cy="950976"/>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T-025 de 2004 (M.P. Manuel José Cepeda Espinosa): declara el estado de cosas inconstitucional en desplazamiento forzado; ordena diseñar una política pública integral, con seguimiento judicial mediante autos (Auto 092/2008 mujeres, Auto 004/2009 pueblos indígenas), consolidando las «sentencias estructurales».</a:t>
            </a:r>
            <a:endParaRPr lang="en-US" sz="1130" dirty="0"/>
          </a:p>
        </p:txBody>
      </p:sp>
      <p:sp>
        <p:nvSpPr>
          <p:cNvPr id="11" name="Shape 9"/>
          <p:cNvSpPr/>
          <p:nvPr/>
        </p:nvSpPr>
        <p:spPr>
          <a:xfrm>
            <a:off x="548640" y="3685032"/>
            <a:ext cx="11064240" cy="827532"/>
          </a:xfrm>
          <a:prstGeom prst="rect">
            <a:avLst/>
          </a:prstGeom>
          <a:solidFill>
            <a:srgbClr val="F2F5FB"/>
          </a:solidFill>
          <a:ln/>
        </p:spPr>
        <p:txBody>
          <a:bodyPr/>
          <a:lstStyle/>
          <a:p>
            <a:endParaRPr lang="es-CO"/>
          </a:p>
        </p:txBody>
      </p:sp>
      <p:sp>
        <p:nvSpPr>
          <p:cNvPr id="12" name="Shape 10"/>
          <p:cNvSpPr/>
          <p:nvPr/>
        </p:nvSpPr>
        <p:spPr>
          <a:xfrm>
            <a:off x="713232" y="4043934"/>
            <a:ext cx="109728" cy="109728"/>
          </a:xfrm>
          <a:prstGeom prst="ellipse">
            <a:avLst/>
          </a:prstGeom>
          <a:solidFill>
            <a:srgbClr val="B8963E"/>
          </a:solidFill>
          <a:ln/>
        </p:spPr>
        <p:txBody>
          <a:bodyPr/>
          <a:lstStyle/>
          <a:p>
            <a:endParaRPr lang="es-CO"/>
          </a:p>
        </p:txBody>
      </p:sp>
      <p:sp>
        <p:nvSpPr>
          <p:cNvPr id="13" name="Text 11"/>
          <p:cNvSpPr/>
          <p:nvPr/>
        </p:nvSpPr>
        <p:spPr>
          <a:xfrm>
            <a:off x="987552" y="3730752"/>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C-1064 de 2001 (M.P. Manuel José Cepeda Espinosa y Jaime Córdoba Triviño): límites constitucionales a las políticas de austeridad fiscal frente al principio de progresividad de los derechos sociales.</a:t>
            </a:r>
            <a:endParaRPr lang="en-US" sz="1130" dirty="0"/>
          </a:p>
        </p:txBody>
      </p:sp>
      <p:sp>
        <p:nvSpPr>
          <p:cNvPr id="14" name="Shape 12"/>
          <p:cNvSpPr/>
          <p:nvPr/>
        </p:nvSpPr>
        <p:spPr>
          <a:xfrm>
            <a:off x="548640" y="4658868"/>
            <a:ext cx="11064240" cy="612648"/>
          </a:xfrm>
          <a:prstGeom prst="rect">
            <a:avLst/>
          </a:prstGeom>
          <a:solidFill>
            <a:srgbClr val="F2F5FB"/>
          </a:solidFill>
          <a:ln/>
        </p:spPr>
        <p:txBody>
          <a:bodyPr/>
          <a:lstStyle/>
          <a:p>
            <a:endParaRPr lang="es-CO"/>
          </a:p>
        </p:txBody>
      </p:sp>
      <p:sp>
        <p:nvSpPr>
          <p:cNvPr id="15" name="Shape 13"/>
          <p:cNvSpPr/>
          <p:nvPr/>
        </p:nvSpPr>
        <p:spPr>
          <a:xfrm>
            <a:off x="713232" y="4910328"/>
            <a:ext cx="109728" cy="109728"/>
          </a:xfrm>
          <a:prstGeom prst="ellipse">
            <a:avLst/>
          </a:prstGeom>
          <a:solidFill>
            <a:srgbClr val="B8963E"/>
          </a:solidFill>
          <a:ln/>
        </p:spPr>
        <p:txBody>
          <a:bodyPr/>
          <a:lstStyle/>
          <a:p>
            <a:endParaRPr lang="es-CO"/>
          </a:p>
        </p:txBody>
      </p:sp>
      <p:sp>
        <p:nvSpPr>
          <p:cNvPr id="16" name="Text 14"/>
          <p:cNvSpPr/>
          <p:nvPr/>
        </p:nvSpPr>
        <p:spPr>
          <a:xfrm>
            <a:off x="987552" y="4704588"/>
            <a:ext cx="10424160" cy="521208"/>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Consejo de Estado, Sala de Consulta y Servicio Civil, Concepto 1957 de 2009: alcance jurídico vinculante de los documentos CONPES para la administración pública nacional.</a:t>
            </a:r>
            <a:endParaRPr lang="en-US" sz="1130" dirty="0"/>
          </a:p>
        </p:txBody>
      </p:sp>
      <p:sp>
        <p:nvSpPr>
          <p:cNvPr id="17" name="Shape 15"/>
          <p:cNvSpPr/>
          <p:nvPr/>
        </p:nvSpPr>
        <p:spPr>
          <a:xfrm>
            <a:off x="548640" y="5417820"/>
            <a:ext cx="11064240" cy="827532"/>
          </a:xfrm>
          <a:prstGeom prst="rect">
            <a:avLst/>
          </a:prstGeom>
          <a:solidFill>
            <a:srgbClr val="F2F5FB"/>
          </a:solidFill>
          <a:ln/>
        </p:spPr>
        <p:txBody>
          <a:bodyPr/>
          <a:lstStyle/>
          <a:p>
            <a:endParaRPr lang="es-CO"/>
          </a:p>
        </p:txBody>
      </p:sp>
      <p:sp>
        <p:nvSpPr>
          <p:cNvPr id="18" name="Shape 16"/>
          <p:cNvSpPr/>
          <p:nvPr/>
        </p:nvSpPr>
        <p:spPr>
          <a:xfrm>
            <a:off x="713232" y="5776722"/>
            <a:ext cx="109728" cy="109728"/>
          </a:xfrm>
          <a:prstGeom prst="ellipse">
            <a:avLst/>
          </a:prstGeom>
          <a:solidFill>
            <a:srgbClr val="B8963E"/>
          </a:solidFill>
          <a:ln/>
        </p:spPr>
        <p:txBody>
          <a:bodyPr/>
          <a:lstStyle/>
          <a:p>
            <a:endParaRPr lang="es-CO"/>
          </a:p>
        </p:txBody>
      </p:sp>
      <p:sp>
        <p:nvSpPr>
          <p:cNvPr id="19" name="Text 17"/>
          <p:cNvSpPr/>
          <p:nvPr/>
        </p:nvSpPr>
        <p:spPr>
          <a:xfrm>
            <a:off x="987552" y="5463540"/>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Suprema de Justicia de la Nación (Argentina), caso «Badaro c/ ANSeS» (2006-2007): ordena diseñar una política de movilidad de prestaciones previsionales — precedente comparado análogo al estado de cosas inconstitucional.</a:t>
            </a:r>
            <a:endParaRPr lang="en-US" sz="1130" dirty="0"/>
          </a:p>
        </p:txBody>
      </p:sp>
      <p:sp>
        <p:nvSpPr>
          <p:cNvPr id="20" name="Text 18"/>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3 · CASO DE ESTUDIO</a:t>
            </a:r>
            <a:endParaRPr lang="en-US" sz="1100" dirty="0"/>
          </a:p>
        </p:txBody>
      </p:sp>
      <p:sp>
        <p:nvSpPr>
          <p:cNvPr id="3" name="Text 1"/>
          <p:cNvSpPr/>
          <p:nvPr/>
        </p:nvSpPr>
        <p:spPr>
          <a:xfrm>
            <a:off x="548640" y="658368"/>
            <a:ext cx="11064240" cy="1005840"/>
          </a:xfrm>
          <a:prstGeom prst="rect">
            <a:avLst/>
          </a:prstGeom>
          <a:noFill/>
          <a:ln/>
        </p:spPr>
        <p:txBody>
          <a:bodyPr wrap="square" rtlCol="0" anchor="ctr"/>
          <a:lstStyle/>
          <a:p>
            <a:pPr marL="0" indent="0">
              <a:lnSpc>
                <a:spcPct val="105000"/>
              </a:lnSpc>
              <a:buNone/>
            </a:pPr>
            <a:r>
              <a:rPr lang="en-US" sz="1900" b="1" dirty="0">
                <a:solidFill>
                  <a:srgbClr val="FFFFFF"/>
                </a:solidFill>
                <a:latin typeface="Cambria" pitchFamily="34" charset="0"/>
                <a:ea typeface="Cambria" pitchFamily="34" charset="-122"/>
                <a:cs typeface="Cambria" pitchFamily="34" charset="-120"/>
              </a:rPr>
              <a:t>El CONPES 3144 de 2001 y el Sistema Nacional de Atención Integral a la Población Desplazada, tras la Sentencia T-025 de 2004</a:t>
            </a:r>
            <a:endParaRPr lang="en-US" sz="1900" dirty="0"/>
          </a:p>
        </p:txBody>
      </p:sp>
      <p:sp>
        <p:nvSpPr>
          <p:cNvPr id="4" name="Shape 2"/>
          <p:cNvSpPr/>
          <p:nvPr/>
        </p:nvSpPr>
        <p:spPr>
          <a:xfrm>
            <a:off x="548640" y="1783080"/>
            <a:ext cx="11064240" cy="3246120"/>
          </a:xfrm>
          <a:prstGeom prst="rect">
            <a:avLst/>
          </a:prstGeom>
          <a:solidFill>
            <a:srgbClr val="141B49"/>
          </a:solidFill>
          <a:ln/>
        </p:spPr>
        <p:txBody>
          <a:bodyPr/>
          <a:lstStyle/>
          <a:p>
            <a:endParaRPr lang="es-CO"/>
          </a:p>
        </p:txBody>
      </p:sp>
      <p:sp>
        <p:nvSpPr>
          <p:cNvPr id="5" name="Text 3"/>
          <p:cNvSpPr/>
          <p:nvPr/>
        </p:nvSpPr>
        <p:spPr>
          <a:xfrm>
            <a:off x="822960" y="1965960"/>
            <a:ext cx="10515600" cy="886968"/>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El caso analiza la interacción entre el instrumento técnico-administrativo por excelencia de la política pública colombiana (el documento CONPES) y el control judicial estructural ejercido por la Corte Constitucional.</a:t>
            </a:r>
            <a:endParaRPr lang="en-US" sz="1200" dirty="0"/>
          </a:p>
        </p:txBody>
      </p:sp>
      <p:sp>
        <p:nvSpPr>
          <p:cNvPr id="6" name="Text 4"/>
          <p:cNvSpPr/>
          <p:nvPr/>
        </p:nvSpPr>
        <p:spPr>
          <a:xfrm>
            <a:off x="822960" y="2898648"/>
            <a:ext cx="10515600" cy="1106424"/>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El seguimiento de la Corte a la superación del estado de cosas inconstitucional en desplazamiento forzado —mediante decenas de autos de seguimiento entre 2004 y la actualidad— es uno de los ejemplos más estudiados internacionalmente de activismo judicial dialógico en la formulación e implementación de política pública (Rodríguez Garavito y Rodríguez Franco, 2015).</a:t>
            </a:r>
            <a:endParaRPr lang="en-US" sz="1200" dirty="0"/>
          </a:p>
        </p:txBody>
      </p:sp>
      <p:sp>
        <p:nvSpPr>
          <p:cNvPr id="7" name="Shape 5"/>
          <p:cNvSpPr/>
          <p:nvPr/>
        </p:nvSpPr>
        <p:spPr>
          <a:xfrm>
            <a:off x="548640" y="5212080"/>
            <a:ext cx="11064240" cy="1234440"/>
          </a:xfrm>
          <a:prstGeom prst="rect">
            <a:avLst/>
          </a:prstGeom>
          <a:solidFill>
            <a:srgbClr val="B8963E"/>
          </a:solidFill>
          <a:ln/>
        </p:spPr>
        <p:txBody>
          <a:bodyPr/>
          <a:lstStyle/>
          <a:p>
            <a:endParaRPr lang="es-CO"/>
          </a:p>
        </p:txBody>
      </p:sp>
      <p:sp>
        <p:nvSpPr>
          <p:cNvPr id="8" name="Text 6"/>
          <p:cNvSpPr/>
          <p:nvPr/>
        </p:nvSpPr>
        <p:spPr>
          <a:xfrm>
            <a:off x="822960" y="5330952"/>
            <a:ext cx="7315200" cy="274320"/>
          </a:xfrm>
          <a:prstGeom prst="rect">
            <a:avLst/>
          </a:prstGeom>
          <a:noFill/>
          <a:ln/>
        </p:spPr>
        <p:txBody>
          <a:bodyPr wrap="square" rtlCol="0" anchor="ctr"/>
          <a:lstStyle/>
          <a:p>
            <a:pPr marL="0" indent="0">
              <a:buNone/>
            </a:pPr>
            <a:r>
              <a:rPr lang="en-US" sz="1100" b="1" kern="0" spc="100" dirty="0">
                <a:solidFill>
                  <a:srgbClr val="141B49"/>
                </a:solidFill>
                <a:latin typeface="Calibri" pitchFamily="34" charset="0"/>
                <a:ea typeface="Calibri" pitchFamily="34" charset="-122"/>
                <a:cs typeface="Calibri" pitchFamily="34" charset="-120"/>
              </a:rPr>
              <a:t>PREGUNTA PROBLEMATIZADORA</a:t>
            </a:r>
            <a:endParaRPr lang="en-US" sz="1100" dirty="0"/>
          </a:p>
        </p:txBody>
      </p:sp>
      <p:sp>
        <p:nvSpPr>
          <p:cNvPr id="9" name="Text 7"/>
          <p:cNvSpPr/>
          <p:nvPr/>
        </p:nvSpPr>
        <p:spPr>
          <a:xfrm>
            <a:off x="822960" y="5605272"/>
            <a:ext cx="10515600" cy="777240"/>
          </a:xfrm>
          <a:prstGeom prst="rect">
            <a:avLst/>
          </a:prstGeom>
          <a:noFill/>
          <a:ln/>
        </p:spPr>
        <p:txBody>
          <a:bodyPr wrap="square" rtlCol="0" anchor="t"/>
          <a:lstStyle/>
          <a:p>
            <a:pPr marL="0" indent="0">
              <a:lnSpc>
                <a:spcPct val="110000"/>
              </a:lnSpc>
              <a:buNone/>
            </a:pPr>
            <a:r>
              <a:rPr lang="en-US" sz="1250" b="1" i="1" dirty="0">
                <a:solidFill>
                  <a:srgbClr val="141B49"/>
                </a:solidFill>
                <a:latin typeface="Calibri" pitchFamily="34" charset="0"/>
                <a:ea typeface="Calibri" pitchFamily="34" charset="-122"/>
                <a:cs typeface="Calibri" pitchFamily="34" charset="-120"/>
              </a:rPr>
              <a:t>¿Es compatible la intervención judicial estructural y prolongada en el diseño de una política pública con el principio de separación de poderes y con la legitimidad democrática de los órganos de representación popular?</a:t>
            </a:r>
            <a:endParaRPr lang="en-US" sz="12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1828800" y="-1828800"/>
            <a:ext cx="5029200" cy="5029200"/>
          </a:xfrm>
          <a:prstGeom prst="ellipse">
            <a:avLst/>
          </a:prstGeom>
          <a:solidFill>
            <a:srgbClr val="141B49"/>
          </a:solidFill>
          <a:ln/>
        </p:spPr>
        <p:txBody>
          <a:bodyPr/>
          <a:lstStyle/>
          <a:p>
            <a:endParaRPr lang="es-CO"/>
          </a:p>
        </p:txBody>
      </p:sp>
      <p:sp>
        <p:nvSpPr>
          <p:cNvPr id="3" name="Shape 1"/>
          <p:cNvSpPr/>
          <p:nvPr/>
        </p:nvSpPr>
        <p:spPr>
          <a:xfrm>
            <a:off x="548640" y="2377440"/>
            <a:ext cx="1188720" cy="1188720"/>
          </a:xfrm>
          <a:prstGeom prst="ellipse">
            <a:avLst/>
          </a:prstGeom>
          <a:solidFill>
            <a:srgbClr val="B8963E"/>
          </a:solidFill>
          <a:ln/>
        </p:spPr>
        <p:txBody>
          <a:bodyPr/>
          <a:lstStyle/>
          <a:p>
            <a:endParaRPr lang="es-CO"/>
          </a:p>
        </p:txBody>
      </p:sp>
      <p:sp>
        <p:nvSpPr>
          <p:cNvPr id="4" name="Text 2"/>
          <p:cNvSpPr/>
          <p:nvPr/>
        </p:nvSpPr>
        <p:spPr>
          <a:xfrm>
            <a:off x="548640" y="2377440"/>
            <a:ext cx="1188720" cy="1188720"/>
          </a:xfrm>
          <a:prstGeom prst="rect">
            <a:avLst/>
          </a:prstGeom>
          <a:noFill/>
          <a:ln/>
        </p:spPr>
        <p:txBody>
          <a:bodyPr wrap="square" rtlCol="0" anchor="ctr"/>
          <a:lstStyle/>
          <a:p>
            <a:pPr marL="0" indent="0" algn="ctr">
              <a:buNone/>
            </a:pPr>
            <a:r>
              <a:rPr lang="en-US" sz="2000" b="1" dirty="0">
                <a:solidFill>
                  <a:srgbClr val="141B49"/>
                </a:solidFill>
                <a:latin typeface="Cambria" pitchFamily="34" charset="0"/>
                <a:ea typeface="Cambria" pitchFamily="34" charset="-122"/>
                <a:cs typeface="Cambria" pitchFamily="34" charset="-120"/>
              </a:rPr>
              <a:t>4</a:t>
            </a:r>
            <a:endParaRPr lang="en-US" sz="2000" dirty="0"/>
          </a:p>
        </p:txBody>
      </p:sp>
      <p:sp>
        <p:nvSpPr>
          <p:cNvPr id="5" name="Text 3"/>
          <p:cNvSpPr/>
          <p:nvPr/>
        </p:nvSpPr>
        <p:spPr>
          <a:xfrm>
            <a:off x="548640" y="3749040"/>
            <a:ext cx="7315200" cy="365760"/>
          </a:xfrm>
          <a:prstGeom prst="rect">
            <a:avLst/>
          </a:prstGeom>
          <a:noFill/>
          <a:ln/>
        </p:spPr>
        <p:txBody>
          <a:bodyPr wrap="square" rtlCol="0" anchor="ctr"/>
          <a:lstStyle/>
          <a:p>
            <a:pPr marL="0" indent="0">
              <a:buNone/>
            </a:pPr>
            <a:r>
              <a:rPr lang="en-US" sz="1400" b="1" kern="0" spc="200" dirty="0">
                <a:solidFill>
                  <a:srgbClr val="B8963E"/>
                </a:solidFill>
                <a:latin typeface="Calibri" pitchFamily="34" charset="0"/>
                <a:ea typeface="Calibri" pitchFamily="34" charset="-122"/>
                <a:cs typeface="Calibri" pitchFamily="34" charset="-120"/>
              </a:rPr>
              <a:t>UNIDAD 4</a:t>
            </a:r>
            <a:endParaRPr lang="en-US" sz="1400" dirty="0"/>
          </a:p>
        </p:txBody>
      </p:sp>
      <p:sp>
        <p:nvSpPr>
          <p:cNvPr id="6" name="Text 4"/>
          <p:cNvSpPr/>
          <p:nvPr/>
        </p:nvSpPr>
        <p:spPr>
          <a:xfrm>
            <a:off x="548640" y="4114800"/>
            <a:ext cx="10515600" cy="1828800"/>
          </a:xfrm>
          <a:prstGeom prst="rect">
            <a:avLst/>
          </a:prstGeom>
          <a:noFill/>
          <a:ln/>
        </p:spPr>
        <p:txBody>
          <a:bodyPr wrap="square" rtlCol="0" anchor="ctr"/>
          <a:lstStyle/>
          <a:p>
            <a:pPr marL="0" indent="0">
              <a:lnSpc>
                <a:spcPct val="105000"/>
              </a:lnSpc>
              <a:buNone/>
            </a:pPr>
            <a:r>
              <a:rPr lang="en-US" sz="3000" b="1" dirty="0">
                <a:solidFill>
                  <a:srgbClr val="FFFFFF"/>
                </a:solidFill>
                <a:latin typeface="Cambria" pitchFamily="34" charset="0"/>
                <a:ea typeface="Cambria" pitchFamily="34" charset="-122"/>
                <a:cs typeface="Cambria" pitchFamily="34" charset="-120"/>
              </a:rPr>
              <a:t>Ciclo y dimensiones de las políticas públicas: agenda, formulación, implementación, seguimiento y evaluación</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4</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Ciclo y dimensiones de las políticas públicas</a:t>
            </a:r>
            <a:endParaRPr lang="en-US" sz="2000" dirty="0"/>
          </a:p>
        </p:txBody>
      </p:sp>
      <p:sp>
        <p:nvSpPr>
          <p:cNvPr id="4" name="Shape 2"/>
          <p:cNvSpPr/>
          <p:nvPr/>
        </p:nvSpPr>
        <p:spPr>
          <a:xfrm>
            <a:off x="548640" y="1371600"/>
            <a:ext cx="11064240" cy="1554480"/>
          </a:xfrm>
          <a:prstGeom prst="rect">
            <a:avLst/>
          </a:prstGeom>
          <a:solidFill>
            <a:srgbClr val="FBF6EA"/>
          </a:solidFill>
          <a:ln/>
        </p:spPr>
        <p:txBody>
          <a:bodyPr/>
          <a:lstStyle/>
          <a:p>
            <a:endParaRPr lang="es-CO"/>
          </a:p>
        </p:txBody>
      </p:sp>
      <p:sp>
        <p:nvSpPr>
          <p:cNvPr id="5" name="Text 3"/>
          <p:cNvSpPr/>
          <p:nvPr/>
        </p:nvSpPr>
        <p:spPr>
          <a:xfrm>
            <a:off x="868680" y="1572768"/>
            <a:ext cx="7315200" cy="320040"/>
          </a:xfrm>
          <a:prstGeom prst="rect">
            <a:avLst/>
          </a:prstGeom>
          <a:noFill/>
          <a:ln/>
        </p:spPr>
        <p:txBody>
          <a:bodyPr wrap="square" rtlCol="0" anchor="ctr"/>
          <a:lstStyle/>
          <a:p>
            <a:pPr marL="0" indent="0">
              <a:buNone/>
            </a:pPr>
            <a:r>
              <a:rPr lang="en-US" sz="1200" b="1" kern="0" spc="100" dirty="0">
                <a:solidFill>
                  <a:srgbClr val="B8963E"/>
                </a:solidFill>
                <a:latin typeface="Calibri" pitchFamily="34" charset="0"/>
                <a:ea typeface="Calibri" pitchFamily="34" charset="-122"/>
                <a:cs typeface="Calibri" pitchFamily="34" charset="-120"/>
              </a:rPr>
              <a:t>OBJETIVO DE LA UNIDAD</a:t>
            </a:r>
            <a:endParaRPr lang="en-US" sz="1200" dirty="0"/>
          </a:p>
        </p:txBody>
      </p:sp>
      <p:sp>
        <p:nvSpPr>
          <p:cNvPr id="6" name="Text 4"/>
          <p:cNvSpPr/>
          <p:nvPr/>
        </p:nvSpPr>
        <p:spPr>
          <a:xfrm>
            <a:off x="868680" y="1920240"/>
            <a:ext cx="10424160" cy="914400"/>
          </a:xfrm>
          <a:prstGeom prst="rect">
            <a:avLst/>
          </a:prstGeom>
          <a:noFill/>
          <a:ln/>
        </p:spPr>
        <p:txBody>
          <a:bodyPr wrap="square" rtlCol="0" anchor="t"/>
          <a:lstStyle/>
          <a:p>
            <a:pPr marL="0" indent="0">
              <a:lnSpc>
                <a:spcPct val="115000"/>
              </a:lnSpc>
              <a:buNone/>
            </a:pPr>
            <a:r>
              <a:rPr lang="en-US" sz="1350" dirty="0">
                <a:solidFill>
                  <a:srgbClr val="24262E"/>
                </a:solidFill>
                <a:latin typeface="Calibri" pitchFamily="34" charset="0"/>
                <a:ea typeface="Calibri" pitchFamily="34" charset="-122"/>
                <a:cs typeface="Calibri" pitchFamily="34" charset="-120"/>
              </a:rPr>
              <a:t>Analizar en profundidad cada una de las fases del ciclo de la política pública como modelo heurístico, identificando sus fundamentos doctrinales, sus principales controversias teóricas y su desarrollo jurisprudencial en Colombia.</a:t>
            </a:r>
            <a:endParaRPr lang="en-US" sz="13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4</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Ciclo y dimensiones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EL CICLO COMO REPRESENTACIÓN HEURÍSTICA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Lasswell (1956), Anderson (1975), Jones (1970), Roth Deubel (2002), IEMP (2013)</a:t>
            </a:r>
            <a:endParaRPr lang="en-US" sz="1350" dirty="0"/>
          </a:p>
        </p:txBody>
      </p:sp>
      <p:sp>
        <p:nvSpPr>
          <p:cNvPr id="6" name="Text 4"/>
          <p:cNvSpPr/>
          <p:nvPr/>
        </p:nvSpPr>
        <p:spPr>
          <a:xfrm>
            <a:off x="548640" y="2002536"/>
            <a:ext cx="10607040" cy="151790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El «policy cycle» distingue: identificación del problema y formación de la agenda, formulación de alternativas, adopción de la decisión, implementación, seguimiento y evaluación. Es una construcción pedagógica: en la práctica las fases se superponen, con retroalimentaciones (feedback loops) y reformulación permanente (Sabatier, 2007).</a:t>
            </a:r>
            <a:endParaRPr lang="en-US" sz="1200" dirty="0"/>
          </a:p>
        </p:txBody>
      </p:sp>
      <p:sp>
        <p:nvSpPr>
          <p:cNvPr id="7" name="Text 5"/>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4</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Ciclo y dimensiones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FORMACIÓN DE LA AGENDA Y FORMULACIÓN</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Kingdon (1984) — Modelo de las tres corrientes (multiple streams)</a:t>
            </a:r>
            <a:endParaRPr lang="en-US" sz="1350" dirty="0"/>
          </a:p>
        </p:txBody>
      </p:sp>
      <p:sp>
        <p:nvSpPr>
          <p:cNvPr id="6" name="Text 4"/>
          <p:cNvSpPr/>
          <p:nvPr/>
        </p:nvSpPr>
        <p:spPr>
          <a:xfrm>
            <a:off x="548640" y="2002536"/>
            <a:ext cx="10607040" cy="115214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La corriente de los problemas (problem stream), la corriente de las soluciones técnicas (policy stream) y la corriente política (political stream) confluyen en una «ventana de oportunidad» (policy window). Cobb y Elder (1972): agenda sistémica vs. agenda institucional.</a:t>
            </a:r>
            <a:endParaRPr lang="en-US" sz="1200" dirty="0"/>
          </a:p>
        </p:txBody>
      </p:sp>
      <p:sp>
        <p:nvSpPr>
          <p:cNvPr id="7" name="Text 5"/>
          <p:cNvSpPr/>
          <p:nvPr/>
        </p:nvSpPr>
        <p:spPr>
          <a:xfrm>
            <a:off x="548640" y="331927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Formulación — Dunn, Lindblom, Peters (1999), Schmidt (2008)</a:t>
            </a:r>
            <a:endParaRPr lang="en-US" sz="1350" dirty="0"/>
          </a:p>
        </p:txBody>
      </p:sp>
      <p:sp>
        <p:nvSpPr>
          <p:cNvPr id="8" name="Text 6"/>
          <p:cNvSpPr/>
          <p:nvPr/>
        </p:nvSpPr>
        <p:spPr>
          <a:xfrm>
            <a:off x="548640" y="3630168"/>
            <a:ext cx="10607040" cy="124358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Confluyen el análisis costo-beneficio racionalista, el incrementalismo y las aproximaciones argumentativas. Peters: «policy networks» como espacio de formulación. Schmidt: «institucionalismo discursivo», importancia del discurso persuasivo en la legitimación de las decisiones.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4</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Ciclo y dimensiones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IMPLEMENTACIÓN: LA «CAJA NEGRA» DE LA POLÍTICA PÚBLICA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Pressman y Wildavsky (1973) — Implementation</a:t>
            </a:r>
            <a:endParaRPr lang="en-US" sz="1350" dirty="0"/>
          </a:p>
        </p:txBody>
      </p:sp>
      <p:sp>
        <p:nvSpPr>
          <p:cNvPr id="6" name="Text 4"/>
          <p:cNvSpPr/>
          <p:nvPr/>
        </p:nvSpPr>
        <p:spPr>
          <a:xfrm>
            <a:off x="548640" y="2002536"/>
            <a:ext cx="10607040" cy="92354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Obra pionera que documenta el fracaso del programa de desarrollo de Oakland pese a recursos, voluntad política y objetivos claros, demostrando la complejidad de la «conjunción de circunstancias» necesaria para una implementación exitosa.</a:t>
            </a:r>
            <a:endParaRPr lang="en-US" sz="1200" dirty="0"/>
          </a:p>
        </p:txBody>
      </p:sp>
      <p:sp>
        <p:nvSpPr>
          <p:cNvPr id="7" name="Text 5"/>
          <p:cNvSpPr/>
          <p:nvPr/>
        </p:nvSpPr>
        <p:spPr>
          <a:xfrm>
            <a:off x="548640" y="309067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Top-down vs. bottom-up — Mazmanian y Sabatier (1983); Lipsky (1980); Elmore (1979)</a:t>
            </a:r>
            <a:endParaRPr lang="en-US" sz="1350" dirty="0"/>
          </a:p>
        </p:txBody>
      </p:sp>
      <p:sp>
        <p:nvSpPr>
          <p:cNvPr id="8" name="Text 6"/>
          <p:cNvSpPr/>
          <p:nvPr/>
        </p:nvSpPr>
        <p:spPr>
          <a:xfrm>
            <a:off x="548640" y="3401568"/>
            <a:ext cx="10607040" cy="151790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Enfoque top-down: diseño normativo y control jerárquico. Enfoque bottom-up (Lipsky, Street-Level Bureaucracy): la discrecionalidad de los «burócratas de calle» (maestros, policías, médicos) como verdaderos formuladores de la política en su ejecución cotidiana. Elmore propone el «backward mapping» como síntesis.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4</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Ciclo y dimensiones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SEGUIMIENTO Y EVALUACIÓN</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CAD/OCDE (1991), Feinstein (2007), Rist</a:t>
            </a:r>
            <a:endParaRPr lang="en-US" sz="1350" dirty="0"/>
          </a:p>
        </p:txBody>
      </p:sp>
      <p:sp>
        <p:nvSpPr>
          <p:cNvPr id="6" name="Text 4"/>
          <p:cNvSpPr/>
          <p:nvPr/>
        </p:nvSpPr>
        <p:spPr>
          <a:xfrm>
            <a:off x="548640" y="2002536"/>
            <a:ext cx="10607040" cy="110642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El seguimiento (monitoreo) verifica el cumplimiento de metas e indicadores durante la ejecución; la evaluación valora pertinencia, eficacia, eficiencia, impacto y sostenibilidad, distinguiendo evaluación ex ante, de procesos (concurrente) y ex post o de impacto.</a:t>
            </a:r>
            <a:endParaRPr lang="en-US" sz="1200" dirty="0"/>
          </a:p>
        </p:txBody>
      </p:sp>
      <p:sp>
        <p:nvSpPr>
          <p:cNvPr id="7" name="Text 5"/>
          <p:cNvSpPr/>
          <p:nvPr/>
        </p:nvSpPr>
        <p:spPr>
          <a:xfrm>
            <a:off x="548640" y="327355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SINERGIA (DNP, 1994)</a:t>
            </a:r>
            <a:endParaRPr lang="en-US" sz="1350" dirty="0"/>
          </a:p>
        </p:txBody>
      </p:sp>
      <p:sp>
        <p:nvSpPr>
          <p:cNvPr id="8" name="Text 6"/>
          <p:cNvSpPr/>
          <p:nvPr/>
        </p:nvSpPr>
        <p:spPr>
          <a:xfrm>
            <a:off x="548640" y="3584448"/>
            <a:ext cx="10607040" cy="92354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El Departamento Nacional de Planeación creó en 1994 el Sistema Nacional de Evaluación de Gestión y Resultados, pionero en la región en institucionalizar la evaluación de políticas públicas basada en resultados.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4</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Ciclo y dimensiones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MARCO JURISPRUDENCIAL</a:t>
            </a:r>
            <a:endParaRPr lang="en-US" sz="1300" dirty="0"/>
          </a:p>
        </p:txBody>
      </p:sp>
      <p:sp>
        <p:nvSpPr>
          <p:cNvPr id="5" name="Shape 3"/>
          <p:cNvSpPr/>
          <p:nvPr/>
        </p:nvSpPr>
        <p:spPr>
          <a:xfrm>
            <a:off x="548640" y="1737360"/>
            <a:ext cx="11064240" cy="827532"/>
          </a:xfrm>
          <a:prstGeom prst="rect">
            <a:avLst/>
          </a:prstGeom>
          <a:solidFill>
            <a:srgbClr val="F2F5FB"/>
          </a:solidFill>
          <a:ln/>
        </p:spPr>
        <p:txBody>
          <a:bodyPr/>
          <a:lstStyle/>
          <a:p>
            <a:endParaRPr lang="es-CO"/>
          </a:p>
        </p:txBody>
      </p:sp>
      <p:sp>
        <p:nvSpPr>
          <p:cNvPr id="6" name="Shape 4"/>
          <p:cNvSpPr/>
          <p:nvPr/>
        </p:nvSpPr>
        <p:spPr>
          <a:xfrm>
            <a:off x="713232" y="2096262"/>
            <a:ext cx="109728" cy="109728"/>
          </a:xfrm>
          <a:prstGeom prst="ellipse">
            <a:avLst/>
          </a:prstGeom>
          <a:solidFill>
            <a:srgbClr val="B8963E"/>
          </a:solidFill>
          <a:ln/>
        </p:spPr>
        <p:txBody>
          <a:bodyPr/>
          <a:lstStyle/>
          <a:p>
            <a:endParaRPr lang="es-CO"/>
          </a:p>
        </p:txBody>
      </p:sp>
      <p:sp>
        <p:nvSpPr>
          <p:cNvPr id="7" name="Text 5"/>
          <p:cNvSpPr/>
          <p:nvPr/>
        </p:nvSpPr>
        <p:spPr>
          <a:xfrm>
            <a:off x="987552" y="1783080"/>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T-760 de 2008 (M.P. Manuel José Cepeda Espinosa): sentencia estructural que aborda fallas de formulación, implementación y regulación del Sistema General de Seguridad Social en Salud, con supervisión judicial del cumplimiento.</a:t>
            </a:r>
            <a:endParaRPr lang="en-US" sz="1130" dirty="0"/>
          </a:p>
        </p:txBody>
      </p:sp>
      <p:sp>
        <p:nvSpPr>
          <p:cNvPr id="8" name="Shape 6"/>
          <p:cNvSpPr/>
          <p:nvPr/>
        </p:nvSpPr>
        <p:spPr>
          <a:xfrm>
            <a:off x="548640" y="2711196"/>
            <a:ext cx="11064240" cy="827532"/>
          </a:xfrm>
          <a:prstGeom prst="rect">
            <a:avLst/>
          </a:prstGeom>
          <a:solidFill>
            <a:srgbClr val="F2F5FB"/>
          </a:solidFill>
          <a:ln/>
        </p:spPr>
        <p:txBody>
          <a:bodyPr/>
          <a:lstStyle/>
          <a:p>
            <a:endParaRPr lang="es-CO"/>
          </a:p>
        </p:txBody>
      </p:sp>
      <p:sp>
        <p:nvSpPr>
          <p:cNvPr id="9" name="Shape 7"/>
          <p:cNvSpPr/>
          <p:nvPr/>
        </p:nvSpPr>
        <p:spPr>
          <a:xfrm>
            <a:off x="713232" y="3070098"/>
            <a:ext cx="109728" cy="109728"/>
          </a:xfrm>
          <a:prstGeom prst="ellipse">
            <a:avLst/>
          </a:prstGeom>
          <a:solidFill>
            <a:srgbClr val="B8963E"/>
          </a:solidFill>
          <a:ln/>
        </p:spPr>
        <p:txBody>
          <a:bodyPr/>
          <a:lstStyle/>
          <a:p>
            <a:endParaRPr lang="es-CO"/>
          </a:p>
        </p:txBody>
      </p:sp>
      <p:sp>
        <p:nvSpPr>
          <p:cNvPr id="10" name="Text 8"/>
          <p:cNvSpPr/>
          <p:nvPr/>
        </p:nvSpPr>
        <p:spPr>
          <a:xfrm>
            <a:off x="987552" y="2756916"/>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SU-747 de 1998 (M.P. Eduardo Cifuentes Muñoz) y línea jurisprudencial sobre el «mínimo vital» pensional: control judicial como corrector de fallas de implementación del sistema pensional.</a:t>
            </a:r>
            <a:endParaRPr lang="en-US" sz="1130" dirty="0"/>
          </a:p>
        </p:txBody>
      </p:sp>
      <p:sp>
        <p:nvSpPr>
          <p:cNvPr id="11" name="Shape 9"/>
          <p:cNvSpPr/>
          <p:nvPr/>
        </p:nvSpPr>
        <p:spPr>
          <a:xfrm>
            <a:off x="548640" y="3685032"/>
            <a:ext cx="11064240" cy="827532"/>
          </a:xfrm>
          <a:prstGeom prst="rect">
            <a:avLst/>
          </a:prstGeom>
          <a:solidFill>
            <a:srgbClr val="F2F5FB"/>
          </a:solidFill>
          <a:ln/>
        </p:spPr>
        <p:txBody>
          <a:bodyPr/>
          <a:lstStyle/>
          <a:p>
            <a:endParaRPr lang="es-CO"/>
          </a:p>
        </p:txBody>
      </p:sp>
      <p:sp>
        <p:nvSpPr>
          <p:cNvPr id="12" name="Shape 10"/>
          <p:cNvSpPr/>
          <p:nvPr/>
        </p:nvSpPr>
        <p:spPr>
          <a:xfrm>
            <a:off x="713232" y="4043934"/>
            <a:ext cx="109728" cy="109728"/>
          </a:xfrm>
          <a:prstGeom prst="ellipse">
            <a:avLst/>
          </a:prstGeom>
          <a:solidFill>
            <a:srgbClr val="B8963E"/>
          </a:solidFill>
          <a:ln/>
        </p:spPr>
        <p:txBody>
          <a:bodyPr/>
          <a:lstStyle/>
          <a:p>
            <a:endParaRPr lang="es-CO"/>
          </a:p>
        </p:txBody>
      </p:sp>
      <p:sp>
        <p:nvSpPr>
          <p:cNvPr id="13" name="Text 11"/>
          <p:cNvSpPr/>
          <p:nvPr/>
        </p:nvSpPr>
        <p:spPr>
          <a:xfrm>
            <a:off x="987552" y="3730752"/>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C-753 de 2013 (M.P. Mauricio González Cuervo): naturaleza y rango normativo del Plan Nacional de Desarrollo como instrumento jurídico de formulación de política pública con fuerza de ley.</a:t>
            </a:r>
            <a:endParaRPr lang="en-US" sz="1130" dirty="0"/>
          </a:p>
        </p:txBody>
      </p:sp>
      <p:sp>
        <p:nvSpPr>
          <p:cNvPr id="14" name="Shape 12"/>
          <p:cNvSpPr/>
          <p:nvPr/>
        </p:nvSpPr>
        <p:spPr>
          <a:xfrm>
            <a:off x="548640" y="4658868"/>
            <a:ext cx="11064240" cy="827532"/>
          </a:xfrm>
          <a:prstGeom prst="rect">
            <a:avLst/>
          </a:prstGeom>
          <a:solidFill>
            <a:srgbClr val="F2F5FB"/>
          </a:solidFill>
          <a:ln/>
        </p:spPr>
        <p:txBody>
          <a:bodyPr/>
          <a:lstStyle/>
          <a:p>
            <a:endParaRPr lang="es-CO"/>
          </a:p>
        </p:txBody>
      </p:sp>
      <p:sp>
        <p:nvSpPr>
          <p:cNvPr id="15" name="Shape 13"/>
          <p:cNvSpPr/>
          <p:nvPr/>
        </p:nvSpPr>
        <p:spPr>
          <a:xfrm>
            <a:off x="713232" y="5017770"/>
            <a:ext cx="109728" cy="109728"/>
          </a:xfrm>
          <a:prstGeom prst="ellipse">
            <a:avLst/>
          </a:prstGeom>
          <a:solidFill>
            <a:srgbClr val="B8963E"/>
          </a:solidFill>
          <a:ln/>
        </p:spPr>
        <p:txBody>
          <a:bodyPr/>
          <a:lstStyle/>
          <a:p>
            <a:endParaRPr lang="es-CO"/>
          </a:p>
        </p:txBody>
      </p:sp>
      <p:sp>
        <p:nvSpPr>
          <p:cNvPr id="16" name="Text 14"/>
          <p:cNvSpPr/>
          <p:nvPr/>
        </p:nvSpPr>
        <p:spPr>
          <a:xfrm>
            <a:off x="987552" y="4704588"/>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Auto 373 de 2016 (Sala Especial de Seguimiento a la T-025/2004, M.P. Luis Ernesto Vargas Silva): declara la superación parcial del estado de cosas inconstitucional y fija indicadores de goce efectivo de derechos (IGED) como metodología de evaluación.</a:t>
            </a:r>
            <a:endParaRPr lang="en-US" sz="1130" dirty="0"/>
          </a:p>
        </p:txBody>
      </p:sp>
      <p:sp>
        <p:nvSpPr>
          <p:cNvPr id="17" name="Text 15"/>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4 · CASO DE ESTUDIO</a:t>
            </a:r>
            <a:endParaRPr lang="en-US" sz="1100" dirty="0"/>
          </a:p>
        </p:txBody>
      </p:sp>
      <p:sp>
        <p:nvSpPr>
          <p:cNvPr id="3" name="Text 1"/>
          <p:cNvSpPr/>
          <p:nvPr/>
        </p:nvSpPr>
        <p:spPr>
          <a:xfrm>
            <a:off x="548640" y="658368"/>
            <a:ext cx="11064240" cy="1005840"/>
          </a:xfrm>
          <a:prstGeom prst="rect">
            <a:avLst/>
          </a:prstGeom>
          <a:noFill/>
          <a:ln/>
        </p:spPr>
        <p:txBody>
          <a:bodyPr wrap="square" rtlCol="0" anchor="ctr"/>
          <a:lstStyle/>
          <a:p>
            <a:pPr marL="0" indent="0">
              <a:lnSpc>
                <a:spcPct val="105000"/>
              </a:lnSpc>
              <a:buNone/>
            </a:pPr>
            <a:r>
              <a:rPr lang="en-US" sz="1900" b="1" dirty="0">
                <a:solidFill>
                  <a:srgbClr val="FFFFFF"/>
                </a:solidFill>
                <a:latin typeface="Cambria" pitchFamily="34" charset="0"/>
                <a:ea typeface="Cambria" pitchFamily="34" charset="-122"/>
                <a:cs typeface="Cambria" pitchFamily="34" charset="-120"/>
              </a:rPr>
              <a:t>El SISBEN y el «burócrata de calle» en la focalización del gasto social</a:t>
            </a:r>
            <a:endParaRPr lang="en-US" sz="1900" dirty="0"/>
          </a:p>
        </p:txBody>
      </p:sp>
      <p:sp>
        <p:nvSpPr>
          <p:cNvPr id="4" name="Shape 2"/>
          <p:cNvSpPr/>
          <p:nvPr/>
        </p:nvSpPr>
        <p:spPr>
          <a:xfrm>
            <a:off x="548640" y="1783080"/>
            <a:ext cx="11064240" cy="3246120"/>
          </a:xfrm>
          <a:prstGeom prst="rect">
            <a:avLst/>
          </a:prstGeom>
          <a:solidFill>
            <a:srgbClr val="141B49"/>
          </a:solidFill>
          <a:ln/>
        </p:spPr>
        <p:txBody>
          <a:bodyPr/>
          <a:lstStyle/>
          <a:p>
            <a:endParaRPr lang="es-CO"/>
          </a:p>
        </p:txBody>
      </p:sp>
      <p:sp>
        <p:nvSpPr>
          <p:cNvPr id="5" name="Text 3"/>
          <p:cNvSpPr/>
          <p:nvPr/>
        </p:nvSpPr>
        <p:spPr>
          <a:xfrm>
            <a:off x="822960" y="1965960"/>
            <a:ext cx="10515600" cy="1106424"/>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El SISBEN, instrumento técnico de focalización del gasto social en Colombia desde 1994 (rediseñado como SISBEN IV en 2021), ofrece un caso privilegiado para analizar la tensión entre el diseño top-down del instrumento (algoritmo estadístico de clasificación socioeconómica) y su implementación bottom-up a través de encuestadores territoriales.</a:t>
            </a:r>
            <a:endParaRPr lang="en-US" sz="1200" dirty="0"/>
          </a:p>
        </p:txBody>
      </p:sp>
      <p:sp>
        <p:nvSpPr>
          <p:cNvPr id="6" name="Text 4"/>
          <p:cNvSpPr/>
          <p:nvPr/>
        </p:nvSpPr>
        <p:spPr>
          <a:xfrm>
            <a:off x="822960" y="3118104"/>
            <a:ext cx="10515600" cy="886968"/>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La discrecionalidad de estos encuestadores afecta directamente el acceso real de la población a programas como Familias en Acción o el régimen subsidiado de salud, ilustrando empíricamente la tesis de Lipsky sobre los burócratas de calle.</a:t>
            </a:r>
            <a:endParaRPr lang="en-US" sz="1200" dirty="0"/>
          </a:p>
        </p:txBody>
      </p:sp>
      <p:sp>
        <p:nvSpPr>
          <p:cNvPr id="7" name="Shape 5"/>
          <p:cNvSpPr/>
          <p:nvPr/>
        </p:nvSpPr>
        <p:spPr>
          <a:xfrm>
            <a:off x="548640" y="5212080"/>
            <a:ext cx="11064240" cy="1234440"/>
          </a:xfrm>
          <a:prstGeom prst="rect">
            <a:avLst/>
          </a:prstGeom>
          <a:solidFill>
            <a:srgbClr val="B8963E"/>
          </a:solidFill>
          <a:ln/>
        </p:spPr>
        <p:txBody>
          <a:bodyPr/>
          <a:lstStyle/>
          <a:p>
            <a:endParaRPr lang="es-CO"/>
          </a:p>
        </p:txBody>
      </p:sp>
      <p:sp>
        <p:nvSpPr>
          <p:cNvPr id="8" name="Text 6"/>
          <p:cNvSpPr/>
          <p:nvPr/>
        </p:nvSpPr>
        <p:spPr>
          <a:xfrm>
            <a:off x="822960" y="5330952"/>
            <a:ext cx="7315200" cy="274320"/>
          </a:xfrm>
          <a:prstGeom prst="rect">
            <a:avLst/>
          </a:prstGeom>
          <a:noFill/>
          <a:ln/>
        </p:spPr>
        <p:txBody>
          <a:bodyPr wrap="square" rtlCol="0" anchor="ctr"/>
          <a:lstStyle/>
          <a:p>
            <a:pPr marL="0" indent="0">
              <a:buNone/>
            </a:pPr>
            <a:r>
              <a:rPr lang="en-US" sz="1100" b="1" kern="0" spc="100" dirty="0">
                <a:solidFill>
                  <a:srgbClr val="141B49"/>
                </a:solidFill>
                <a:latin typeface="Calibri" pitchFamily="34" charset="0"/>
                <a:ea typeface="Calibri" pitchFamily="34" charset="-122"/>
                <a:cs typeface="Calibri" pitchFamily="34" charset="-120"/>
              </a:rPr>
              <a:t>PREGUNTA PROBLEMATIZADORA</a:t>
            </a:r>
            <a:endParaRPr lang="en-US" sz="1100" dirty="0"/>
          </a:p>
        </p:txBody>
      </p:sp>
      <p:sp>
        <p:nvSpPr>
          <p:cNvPr id="9" name="Text 7"/>
          <p:cNvSpPr/>
          <p:nvPr/>
        </p:nvSpPr>
        <p:spPr>
          <a:xfrm>
            <a:off x="822960" y="5605272"/>
            <a:ext cx="10515600" cy="777240"/>
          </a:xfrm>
          <a:prstGeom prst="rect">
            <a:avLst/>
          </a:prstGeom>
          <a:noFill/>
          <a:ln/>
        </p:spPr>
        <p:txBody>
          <a:bodyPr wrap="square" rtlCol="0" anchor="t"/>
          <a:lstStyle/>
          <a:p>
            <a:pPr marL="0" indent="0">
              <a:lnSpc>
                <a:spcPct val="110000"/>
              </a:lnSpc>
              <a:buNone/>
            </a:pPr>
            <a:r>
              <a:rPr lang="en-US" sz="1250" b="1" i="1" dirty="0">
                <a:solidFill>
                  <a:srgbClr val="141B49"/>
                </a:solidFill>
                <a:latin typeface="Calibri" pitchFamily="34" charset="0"/>
                <a:ea typeface="Calibri" pitchFamily="34" charset="-122"/>
                <a:cs typeface="Calibri" pitchFamily="34" charset="-120"/>
              </a:rPr>
              <a:t>¿Qué mecanismos institucionales permiten reducir la discrecionalidad indeseada de los burócratas de calle sin eliminar la flexibilidad necesaria para adaptar la política a contextos territoriales heterogéneos?</a:t>
            </a:r>
            <a:endParaRPr lang="en-US" sz="12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1828800" y="-1828800"/>
            <a:ext cx="5029200" cy="5029200"/>
          </a:xfrm>
          <a:prstGeom prst="ellipse">
            <a:avLst/>
          </a:prstGeom>
          <a:solidFill>
            <a:srgbClr val="141B49"/>
          </a:solidFill>
          <a:ln/>
        </p:spPr>
        <p:txBody>
          <a:bodyPr/>
          <a:lstStyle/>
          <a:p>
            <a:endParaRPr lang="es-CO"/>
          </a:p>
        </p:txBody>
      </p:sp>
      <p:sp>
        <p:nvSpPr>
          <p:cNvPr id="3" name="Shape 1"/>
          <p:cNvSpPr/>
          <p:nvPr/>
        </p:nvSpPr>
        <p:spPr>
          <a:xfrm>
            <a:off x="548640" y="2377440"/>
            <a:ext cx="1188720" cy="1188720"/>
          </a:xfrm>
          <a:prstGeom prst="ellipse">
            <a:avLst/>
          </a:prstGeom>
          <a:solidFill>
            <a:srgbClr val="B8963E"/>
          </a:solidFill>
          <a:ln/>
        </p:spPr>
        <p:txBody>
          <a:bodyPr/>
          <a:lstStyle/>
          <a:p>
            <a:endParaRPr lang="es-CO"/>
          </a:p>
        </p:txBody>
      </p:sp>
      <p:sp>
        <p:nvSpPr>
          <p:cNvPr id="4" name="Text 2"/>
          <p:cNvSpPr/>
          <p:nvPr/>
        </p:nvSpPr>
        <p:spPr>
          <a:xfrm>
            <a:off x="548640" y="2377440"/>
            <a:ext cx="1188720" cy="1188720"/>
          </a:xfrm>
          <a:prstGeom prst="rect">
            <a:avLst/>
          </a:prstGeom>
          <a:noFill/>
          <a:ln/>
        </p:spPr>
        <p:txBody>
          <a:bodyPr wrap="square" rtlCol="0" anchor="ctr"/>
          <a:lstStyle/>
          <a:p>
            <a:pPr marL="0" indent="0" algn="ctr">
              <a:buNone/>
            </a:pPr>
            <a:r>
              <a:rPr lang="en-US" sz="2000" b="1" dirty="0">
                <a:solidFill>
                  <a:srgbClr val="141B49"/>
                </a:solidFill>
                <a:latin typeface="Cambria" pitchFamily="34" charset="0"/>
                <a:ea typeface="Cambria" pitchFamily="34" charset="-122"/>
                <a:cs typeface="Cambria" pitchFamily="34" charset="-120"/>
              </a:rPr>
              <a:t>5</a:t>
            </a:r>
            <a:endParaRPr lang="en-US" sz="2000" dirty="0"/>
          </a:p>
        </p:txBody>
      </p:sp>
      <p:sp>
        <p:nvSpPr>
          <p:cNvPr id="5" name="Text 3"/>
          <p:cNvSpPr/>
          <p:nvPr/>
        </p:nvSpPr>
        <p:spPr>
          <a:xfrm>
            <a:off x="548640" y="3749040"/>
            <a:ext cx="7315200" cy="365760"/>
          </a:xfrm>
          <a:prstGeom prst="rect">
            <a:avLst/>
          </a:prstGeom>
          <a:noFill/>
          <a:ln/>
        </p:spPr>
        <p:txBody>
          <a:bodyPr wrap="square" rtlCol="0" anchor="ctr"/>
          <a:lstStyle/>
          <a:p>
            <a:pPr marL="0" indent="0">
              <a:buNone/>
            </a:pPr>
            <a:r>
              <a:rPr lang="en-US" sz="1400" b="1" kern="0" spc="200" dirty="0">
                <a:solidFill>
                  <a:srgbClr val="B8963E"/>
                </a:solidFill>
                <a:latin typeface="Calibri" pitchFamily="34" charset="0"/>
                <a:ea typeface="Calibri" pitchFamily="34" charset="-122"/>
                <a:cs typeface="Calibri" pitchFamily="34" charset="-120"/>
              </a:rPr>
              <a:t>UNIDAD 5</a:t>
            </a:r>
            <a:endParaRPr lang="en-US" sz="1400" dirty="0"/>
          </a:p>
        </p:txBody>
      </p:sp>
      <p:sp>
        <p:nvSpPr>
          <p:cNvPr id="6" name="Text 4"/>
          <p:cNvSpPr/>
          <p:nvPr/>
        </p:nvSpPr>
        <p:spPr>
          <a:xfrm>
            <a:off x="548640" y="4114800"/>
            <a:ext cx="10515600" cy="1828800"/>
          </a:xfrm>
          <a:prstGeom prst="rect">
            <a:avLst/>
          </a:prstGeom>
          <a:noFill/>
          <a:ln/>
        </p:spPr>
        <p:txBody>
          <a:bodyPr wrap="square" rtlCol="0" anchor="ctr"/>
          <a:lstStyle/>
          <a:p>
            <a:pPr marL="0" indent="0">
              <a:lnSpc>
                <a:spcPct val="105000"/>
              </a:lnSpc>
              <a:buNone/>
            </a:pPr>
            <a:r>
              <a:rPr lang="en-US" sz="3000" b="1" dirty="0">
                <a:solidFill>
                  <a:srgbClr val="FFFFFF"/>
                </a:solidFill>
                <a:latin typeface="Cambria" pitchFamily="34" charset="0"/>
                <a:ea typeface="Cambria" pitchFamily="34" charset="-122"/>
                <a:cs typeface="Cambria" pitchFamily="34" charset="-120"/>
              </a:rPr>
              <a:t>Desafíos contemporáneos de las políticas públicas en América Latina</a:t>
            </a:r>
            <a:endParaRPr lang="en-US" sz="3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5</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Desafíos contemporáneos de las políticas públicas</a:t>
            </a:r>
            <a:endParaRPr lang="en-US" sz="2000" dirty="0"/>
          </a:p>
        </p:txBody>
      </p:sp>
      <p:sp>
        <p:nvSpPr>
          <p:cNvPr id="4" name="Shape 2"/>
          <p:cNvSpPr/>
          <p:nvPr/>
        </p:nvSpPr>
        <p:spPr>
          <a:xfrm>
            <a:off x="548640" y="1371600"/>
            <a:ext cx="11064240" cy="1554480"/>
          </a:xfrm>
          <a:prstGeom prst="rect">
            <a:avLst/>
          </a:prstGeom>
          <a:solidFill>
            <a:srgbClr val="FBF6EA"/>
          </a:solidFill>
          <a:ln/>
        </p:spPr>
        <p:txBody>
          <a:bodyPr/>
          <a:lstStyle/>
          <a:p>
            <a:endParaRPr lang="es-CO"/>
          </a:p>
        </p:txBody>
      </p:sp>
      <p:sp>
        <p:nvSpPr>
          <p:cNvPr id="5" name="Text 3"/>
          <p:cNvSpPr/>
          <p:nvPr/>
        </p:nvSpPr>
        <p:spPr>
          <a:xfrm>
            <a:off x="868680" y="1572768"/>
            <a:ext cx="7315200" cy="320040"/>
          </a:xfrm>
          <a:prstGeom prst="rect">
            <a:avLst/>
          </a:prstGeom>
          <a:noFill/>
          <a:ln/>
        </p:spPr>
        <p:txBody>
          <a:bodyPr wrap="square" rtlCol="0" anchor="ctr"/>
          <a:lstStyle/>
          <a:p>
            <a:pPr marL="0" indent="0">
              <a:buNone/>
            </a:pPr>
            <a:r>
              <a:rPr lang="en-US" sz="1200" b="1" kern="0" spc="100" dirty="0">
                <a:solidFill>
                  <a:srgbClr val="B8963E"/>
                </a:solidFill>
                <a:latin typeface="Calibri" pitchFamily="34" charset="0"/>
                <a:ea typeface="Calibri" pitchFamily="34" charset="-122"/>
                <a:cs typeface="Calibri" pitchFamily="34" charset="-120"/>
              </a:rPr>
              <a:t>OBJETIVO DE LA UNIDAD</a:t>
            </a:r>
            <a:endParaRPr lang="en-US" sz="1200" dirty="0"/>
          </a:p>
        </p:txBody>
      </p:sp>
      <p:sp>
        <p:nvSpPr>
          <p:cNvPr id="6" name="Text 4"/>
          <p:cNvSpPr/>
          <p:nvPr/>
        </p:nvSpPr>
        <p:spPr>
          <a:xfrm>
            <a:off x="868680" y="1920240"/>
            <a:ext cx="10424160" cy="914400"/>
          </a:xfrm>
          <a:prstGeom prst="rect">
            <a:avLst/>
          </a:prstGeom>
          <a:noFill/>
          <a:ln/>
        </p:spPr>
        <p:txBody>
          <a:bodyPr wrap="square" rtlCol="0" anchor="t"/>
          <a:lstStyle/>
          <a:p>
            <a:pPr marL="0" indent="0">
              <a:lnSpc>
                <a:spcPct val="115000"/>
              </a:lnSpc>
              <a:buNone/>
            </a:pPr>
            <a:r>
              <a:rPr lang="en-US" sz="1350" dirty="0">
                <a:solidFill>
                  <a:srgbClr val="24262E"/>
                </a:solidFill>
                <a:latin typeface="Calibri" pitchFamily="34" charset="0"/>
                <a:ea typeface="Calibri" pitchFamily="34" charset="-122"/>
                <a:cs typeface="Calibri" pitchFamily="34" charset="-120"/>
              </a:rPr>
              <a:t>Examinar críticamente los principales desafíos estructurales que condicionan el diseño y la eficacia de las políticas públicas en la región: desigualdad y pobreza, debilidad institucional y gobernanza, descentralización y participación ciudadana, y globalización y crisis económicas.</a:t>
            </a:r>
            <a:endParaRPr lang="en-US" sz="13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5</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Desafíos contemporáneos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DESIGUALDAD Y POBREZA EN LA REGIÓN</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CEPAL (2023, 2024); Piketty (2014); López-Calva y Lustig (2010)</a:t>
            </a:r>
            <a:endParaRPr lang="en-US" sz="1350" dirty="0"/>
          </a:p>
        </p:txBody>
      </p:sp>
      <p:sp>
        <p:nvSpPr>
          <p:cNvPr id="6" name="Text 4"/>
          <p:cNvSpPr/>
          <p:nvPr/>
        </p:nvSpPr>
        <p:spPr>
          <a:xfrm>
            <a:off x="548640" y="2002536"/>
            <a:ext cx="10607040" cy="124358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América Latina continúa siendo la región más desigual del mundo (Gini promedio superior a 0.45). Reducción moderada de la desigualdad en la primera década del s. XXI —atribuible a la expansión de transferencias condicionadas (Bolsa Família, Oportunidades/Prospera, Familias en Acción, Juntos)— seguida de estancamiento tras la pandemia.</a:t>
            </a:r>
            <a:endParaRPr lang="en-US" sz="1200" dirty="0"/>
          </a:p>
        </p:txBody>
      </p:sp>
      <p:sp>
        <p:nvSpPr>
          <p:cNvPr id="7" name="Text 5"/>
          <p:cNvSpPr/>
          <p:nvPr/>
        </p:nvSpPr>
        <p:spPr>
          <a:xfrm>
            <a:off x="548640" y="341071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Sen (1999) y Nussbaum (2011) — Enfoque de capacidades</a:t>
            </a:r>
            <a:endParaRPr lang="en-US" sz="1350" dirty="0"/>
          </a:p>
        </p:txBody>
      </p:sp>
      <p:sp>
        <p:nvSpPr>
          <p:cNvPr id="8" name="Text 6"/>
          <p:cNvSpPr/>
          <p:nvPr/>
        </p:nvSpPr>
        <p:spPr>
          <a:xfrm>
            <a:off x="548640" y="3721608"/>
            <a:ext cx="10607040" cy="74066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Marco normativo dominante para evaluar el diseño de políticas de superación de pobreza más allá del criterio de ingreso monetario.</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5</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Desafíos contemporáneos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DEBILIDAD INSTITUCIONAL Y GOBERNANZA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O'Donnell (1993), Fukuyama (2004, 2013), BID (2018)</a:t>
            </a:r>
            <a:endParaRPr lang="en-US" sz="1350" dirty="0"/>
          </a:p>
        </p:txBody>
      </p:sp>
      <p:sp>
        <p:nvSpPr>
          <p:cNvPr id="6" name="Text 4"/>
          <p:cNvSpPr/>
          <p:nvPr/>
        </p:nvSpPr>
        <p:spPr>
          <a:xfrm>
            <a:off x="548640" y="2002536"/>
            <a:ext cx="10607040" cy="119786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«Zonas marrones» (brown areas): territorios de presencia estatal intermitente, vinculados a la debilidad de implementación de políticas públicas. Fukuyama distingue «alcance» (scope) y «fortaleza» (strength) del Estado como dimensiones independientes de capacidad estatal.</a:t>
            </a:r>
            <a:endParaRPr lang="en-US" sz="1200" dirty="0"/>
          </a:p>
        </p:txBody>
      </p:sp>
      <p:sp>
        <p:nvSpPr>
          <p:cNvPr id="7" name="Text 5"/>
          <p:cNvSpPr/>
          <p:nvPr/>
        </p:nvSpPr>
        <p:spPr>
          <a:xfrm>
            <a:off x="548640" y="336499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Auyero (2001) — Clientelismo y captura del Estado</a:t>
            </a:r>
            <a:endParaRPr lang="en-US" sz="1350" dirty="0"/>
          </a:p>
        </p:txBody>
      </p:sp>
      <p:sp>
        <p:nvSpPr>
          <p:cNvPr id="8" name="Text 6"/>
          <p:cNvSpPr/>
          <p:nvPr/>
        </p:nvSpPr>
        <p:spPr>
          <a:xfrm>
            <a:off x="548640" y="3675888"/>
            <a:ext cx="10607040" cy="83210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Estudio sobre las redes clientelares peronistas en Argentina: la captura del Estado, la corrupción y el clientelismo como obstáculos persistentes a la implementación efectiva de políticas públicas.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5</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Desafíos contemporáneos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DESCENTRALIZACIÓN, PARTICIPACIÓN Y GLOBALIZACIÓN</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Descentralización y participación — Velásquez y González (2003), De Sousa Santos (1998), Falleti (2010)</a:t>
            </a:r>
            <a:endParaRPr lang="en-US" sz="1350" dirty="0"/>
          </a:p>
        </p:txBody>
      </p:sp>
      <p:sp>
        <p:nvSpPr>
          <p:cNvPr id="6" name="Text 4"/>
          <p:cNvSpPr/>
          <p:nvPr/>
        </p:nvSpPr>
        <p:spPr>
          <a:xfrm>
            <a:off x="548640" y="2002536"/>
            <a:ext cx="10607040" cy="124358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Colombia: Acto Legislativo 01 de 1986 y profundización en 1991. Porto Alegre (Brasil): presupuesto participativo como «democracia de alta intensidad». Falleti advierte que, sin capacidades fiscales y técnicas territoriales, la descentralización puede profundizar desigualdades interregionales.</a:t>
            </a:r>
            <a:endParaRPr lang="en-US" sz="1200" dirty="0"/>
          </a:p>
        </p:txBody>
      </p:sp>
      <p:sp>
        <p:nvSpPr>
          <p:cNvPr id="7" name="Text 5"/>
          <p:cNvSpPr/>
          <p:nvPr/>
        </p:nvSpPr>
        <p:spPr>
          <a:xfrm>
            <a:off x="548640" y="341071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Globalización y crisis económicas — Rodrik (2011); CEPAL</a:t>
            </a:r>
            <a:endParaRPr lang="en-US" sz="1350" dirty="0"/>
          </a:p>
        </p:txBody>
      </p:sp>
      <p:sp>
        <p:nvSpPr>
          <p:cNvPr id="8" name="Text 6"/>
          <p:cNvSpPr/>
          <p:nvPr/>
        </p:nvSpPr>
        <p:spPr>
          <a:xfrm>
            <a:off x="548640" y="3721608"/>
            <a:ext cx="10607040" cy="124358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El «trilema de la globalización»: imposibilidad de compatibilizar simultáneamente democracia, soberanía nacional y globalización económica plena. Ciclos recurrentes de expansión y ajuste del gasto social: crisis de la deuda (1982), «efecto tequila» (1994-95), crisis 1997-99, crisis financiera 2008-09, pandemia COVID-19 (2020-21).</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5</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Desafíos contemporáneos de las políticas públicas</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MARCO JURISPRUDENCIAL</a:t>
            </a:r>
            <a:endParaRPr lang="en-US" sz="1300" dirty="0"/>
          </a:p>
        </p:txBody>
      </p:sp>
      <p:sp>
        <p:nvSpPr>
          <p:cNvPr id="5" name="Shape 3"/>
          <p:cNvSpPr/>
          <p:nvPr/>
        </p:nvSpPr>
        <p:spPr>
          <a:xfrm>
            <a:off x="548640" y="1737360"/>
            <a:ext cx="11064240" cy="827532"/>
          </a:xfrm>
          <a:prstGeom prst="rect">
            <a:avLst/>
          </a:prstGeom>
          <a:solidFill>
            <a:srgbClr val="F2F5FB"/>
          </a:solidFill>
          <a:ln/>
        </p:spPr>
        <p:txBody>
          <a:bodyPr/>
          <a:lstStyle/>
          <a:p>
            <a:endParaRPr lang="es-CO"/>
          </a:p>
        </p:txBody>
      </p:sp>
      <p:sp>
        <p:nvSpPr>
          <p:cNvPr id="6" name="Shape 4"/>
          <p:cNvSpPr/>
          <p:nvPr/>
        </p:nvSpPr>
        <p:spPr>
          <a:xfrm>
            <a:off x="713232" y="2096262"/>
            <a:ext cx="109728" cy="109728"/>
          </a:xfrm>
          <a:prstGeom prst="ellipse">
            <a:avLst/>
          </a:prstGeom>
          <a:solidFill>
            <a:srgbClr val="B8963E"/>
          </a:solidFill>
          <a:ln/>
        </p:spPr>
        <p:txBody>
          <a:bodyPr/>
          <a:lstStyle/>
          <a:p>
            <a:endParaRPr lang="es-CO"/>
          </a:p>
        </p:txBody>
      </p:sp>
      <p:sp>
        <p:nvSpPr>
          <p:cNvPr id="7" name="Text 5"/>
          <p:cNvSpPr/>
          <p:nvPr/>
        </p:nvSpPr>
        <p:spPr>
          <a:xfrm>
            <a:off x="987552" y="1783080"/>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C-644 de 2012 (M.P. Adriana Guillén Arango): desarrolla el principio de sostenibilidad fiscal (A.L. 03 de 2011) como criterio orientador —no restricción absoluta— de las políticas públicas, subordinado a la garantía de derechos fundamentales.</a:t>
            </a:r>
            <a:endParaRPr lang="en-US" sz="1130" dirty="0"/>
          </a:p>
        </p:txBody>
      </p:sp>
      <p:sp>
        <p:nvSpPr>
          <p:cNvPr id="8" name="Shape 6"/>
          <p:cNvSpPr/>
          <p:nvPr/>
        </p:nvSpPr>
        <p:spPr>
          <a:xfrm>
            <a:off x="548640" y="2711196"/>
            <a:ext cx="11064240" cy="827532"/>
          </a:xfrm>
          <a:prstGeom prst="rect">
            <a:avLst/>
          </a:prstGeom>
          <a:solidFill>
            <a:srgbClr val="F2F5FB"/>
          </a:solidFill>
          <a:ln/>
        </p:spPr>
        <p:txBody>
          <a:bodyPr/>
          <a:lstStyle/>
          <a:p>
            <a:endParaRPr lang="es-CO"/>
          </a:p>
        </p:txBody>
      </p:sp>
      <p:sp>
        <p:nvSpPr>
          <p:cNvPr id="9" name="Shape 7"/>
          <p:cNvSpPr/>
          <p:nvPr/>
        </p:nvSpPr>
        <p:spPr>
          <a:xfrm>
            <a:off x="713232" y="3070098"/>
            <a:ext cx="109728" cy="109728"/>
          </a:xfrm>
          <a:prstGeom prst="ellipse">
            <a:avLst/>
          </a:prstGeom>
          <a:solidFill>
            <a:srgbClr val="B8963E"/>
          </a:solidFill>
          <a:ln/>
        </p:spPr>
        <p:txBody>
          <a:bodyPr/>
          <a:lstStyle/>
          <a:p>
            <a:endParaRPr lang="es-CO"/>
          </a:p>
        </p:txBody>
      </p:sp>
      <p:sp>
        <p:nvSpPr>
          <p:cNvPr id="10" name="Text 8"/>
          <p:cNvSpPr/>
          <p:nvPr/>
        </p:nvSpPr>
        <p:spPr>
          <a:xfrm>
            <a:off x="987552" y="2756916"/>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C-149 de 2010 (M.P. Jorge Iván Palacio Palacio): alcance de la autonomía de las entidades territoriales frente a las políticas públicas formuladas centralizadamente.</a:t>
            </a:r>
            <a:endParaRPr lang="en-US" sz="1130" dirty="0"/>
          </a:p>
        </p:txBody>
      </p:sp>
      <p:sp>
        <p:nvSpPr>
          <p:cNvPr id="11" name="Shape 9"/>
          <p:cNvSpPr/>
          <p:nvPr/>
        </p:nvSpPr>
        <p:spPr>
          <a:xfrm>
            <a:off x="548640" y="3685032"/>
            <a:ext cx="11064240" cy="1042416"/>
          </a:xfrm>
          <a:prstGeom prst="rect">
            <a:avLst/>
          </a:prstGeom>
          <a:solidFill>
            <a:srgbClr val="F2F5FB"/>
          </a:solidFill>
          <a:ln/>
        </p:spPr>
        <p:txBody>
          <a:bodyPr/>
          <a:lstStyle/>
          <a:p>
            <a:endParaRPr lang="es-CO"/>
          </a:p>
        </p:txBody>
      </p:sp>
      <p:sp>
        <p:nvSpPr>
          <p:cNvPr id="12" name="Shape 10"/>
          <p:cNvSpPr/>
          <p:nvPr/>
        </p:nvSpPr>
        <p:spPr>
          <a:xfrm>
            <a:off x="713232" y="4151376"/>
            <a:ext cx="109728" cy="109728"/>
          </a:xfrm>
          <a:prstGeom prst="ellipse">
            <a:avLst/>
          </a:prstGeom>
          <a:solidFill>
            <a:srgbClr val="B8963E"/>
          </a:solidFill>
          <a:ln/>
        </p:spPr>
        <p:txBody>
          <a:bodyPr/>
          <a:lstStyle/>
          <a:p>
            <a:endParaRPr lang="es-CO"/>
          </a:p>
        </p:txBody>
      </p:sp>
      <p:sp>
        <p:nvSpPr>
          <p:cNvPr id="13" name="Text 11"/>
          <p:cNvSpPr/>
          <p:nvPr/>
        </p:nvSpPr>
        <p:spPr>
          <a:xfrm>
            <a:off x="987552" y="3730752"/>
            <a:ext cx="10424160" cy="950976"/>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Interamericana de Derechos Humanos, Caso Comunidades Indígenas de la Asociación Lhaka Honhat vs. Argentina (2020): primer pronunciamiento de la Corte IDH que declara la violación autónoma del derecho a un ambiente sano, a la alimentación, al agua y a la identidad cultural, con órdenes estructurales de política pública territorial.</a:t>
            </a:r>
            <a:endParaRPr lang="en-US" sz="1130" dirty="0"/>
          </a:p>
        </p:txBody>
      </p:sp>
      <p:sp>
        <p:nvSpPr>
          <p:cNvPr id="14" name="Shape 12"/>
          <p:cNvSpPr/>
          <p:nvPr/>
        </p:nvSpPr>
        <p:spPr>
          <a:xfrm>
            <a:off x="548640" y="4873752"/>
            <a:ext cx="11064240" cy="827532"/>
          </a:xfrm>
          <a:prstGeom prst="rect">
            <a:avLst/>
          </a:prstGeom>
          <a:solidFill>
            <a:srgbClr val="F2F5FB"/>
          </a:solidFill>
          <a:ln/>
        </p:spPr>
        <p:txBody>
          <a:bodyPr/>
          <a:lstStyle/>
          <a:p>
            <a:endParaRPr lang="es-CO"/>
          </a:p>
        </p:txBody>
      </p:sp>
      <p:sp>
        <p:nvSpPr>
          <p:cNvPr id="15" name="Shape 13"/>
          <p:cNvSpPr/>
          <p:nvPr/>
        </p:nvSpPr>
        <p:spPr>
          <a:xfrm>
            <a:off x="713232" y="5232654"/>
            <a:ext cx="109728" cy="109728"/>
          </a:xfrm>
          <a:prstGeom prst="ellipse">
            <a:avLst/>
          </a:prstGeom>
          <a:solidFill>
            <a:srgbClr val="B8963E"/>
          </a:solidFill>
          <a:ln/>
        </p:spPr>
        <p:txBody>
          <a:bodyPr/>
          <a:lstStyle/>
          <a:p>
            <a:endParaRPr lang="es-CO"/>
          </a:p>
        </p:txBody>
      </p:sp>
      <p:sp>
        <p:nvSpPr>
          <p:cNvPr id="16" name="Text 14"/>
          <p:cNvSpPr/>
          <p:nvPr/>
        </p:nvSpPr>
        <p:spPr>
          <a:xfrm>
            <a:off x="987552" y="4919472"/>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Interamericana de Derechos Humanos, Caso Comunidad Indígena Yakye Axa vs. Paraguay (2005): ordena diseñar un fondo y un mecanismo institucional para la restitución de tierras ancestrales, como política reparadora derivada de un fallo interamericano.</a:t>
            </a:r>
            <a:endParaRPr lang="en-US" sz="1130" dirty="0"/>
          </a:p>
        </p:txBody>
      </p:sp>
      <p:sp>
        <p:nvSpPr>
          <p:cNvPr id="17" name="Text 15"/>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5 · CASO DE ESTUDIO</a:t>
            </a:r>
            <a:endParaRPr lang="en-US" sz="1100" dirty="0"/>
          </a:p>
        </p:txBody>
      </p:sp>
      <p:sp>
        <p:nvSpPr>
          <p:cNvPr id="3" name="Text 1"/>
          <p:cNvSpPr/>
          <p:nvPr/>
        </p:nvSpPr>
        <p:spPr>
          <a:xfrm>
            <a:off x="548640" y="658368"/>
            <a:ext cx="11064240" cy="1005840"/>
          </a:xfrm>
          <a:prstGeom prst="rect">
            <a:avLst/>
          </a:prstGeom>
          <a:noFill/>
          <a:ln/>
        </p:spPr>
        <p:txBody>
          <a:bodyPr wrap="square" rtlCol="0" anchor="ctr"/>
          <a:lstStyle/>
          <a:p>
            <a:pPr marL="0" indent="0">
              <a:lnSpc>
                <a:spcPct val="105000"/>
              </a:lnSpc>
              <a:buNone/>
            </a:pPr>
            <a:r>
              <a:rPr lang="en-US" sz="1900" b="1" dirty="0">
                <a:solidFill>
                  <a:srgbClr val="FFFFFF"/>
                </a:solidFill>
                <a:latin typeface="Cambria" pitchFamily="34" charset="0"/>
                <a:ea typeface="Cambria" pitchFamily="34" charset="-122"/>
                <a:cs typeface="Cambria" pitchFamily="34" charset="-120"/>
              </a:rPr>
              <a:t>La Regla Fiscal colombiana (Ley 1473 de 2011, mod. Ley 2155 de 2021) frente a la garantía de derechos sociales</a:t>
            </a:r>
            <a:endParaRPr lang="en-US" sz="1900" dirty="0"/>
          </a:p>
        </p:txBody>
      </p:sp>
      <p:sp>
        <p:nvSpPr>
          <p:cNvPr id="4" name="Shape 2"/>
          <p:cNvSpPr/>
          <p:nvPr/>
        </p:nvSpPr>
        <p:spPr>
          <a:xfrm>
            <a:off x="548640" y="1783080"/>
            <a:ext cx="11064240" cy="3246120"/>
          </a:xfrm>
          <a:prstGeom prst="rect">
            <a:avLst/>
          </a:prstGeom>
          <a:solidFill>
            <a:srgbClr val="141B49"/>
          </a:solidFill>
          <a:ln/>
        </p:spPr>
        <p:txBody>
          <a:bodyPr/>
          <a:lstStyle/>
          <a:p>
            <a:endParaRPr lang="es-CO"/>
          </a:p>
        </p:txBody>
      </p:sp>
      <p:sp>
        <p:nvSpPr>
          <p:cNvPr id="5" name="Text 3"/>
          <p:cNvSpPr/>
          <p:nvPr/>
        </p:nvSpPr>
        <p:spPr>
          <a:xfrm>
            <a:off x="822960" y="1965960"/>
            <a:ext cx="10515600" cy="886968"/>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El caso analiza la tensión —central en el debate contemporáneo de política pública en América Latina— entre las reglas de disciplina fiscal impuestas por mercados y calificadoras de riesgo, y la garantía progresiva de los derechos económicos, sociales y culturales.</a:t>
            </a:r>
            <a:endParaRPr lang="en-US" sz="1200" dirty="0"/>
          </a:p>
        </p:txBody>
      </p:sp>
      <p:sp>
        <p:nvSpPr>
          <p:cNvPr id="6" name="Text 4"/>
          <p:cNvSpPr/>
          <p:nvPr/>
        </p:nvSpPr>
        <p:spPr>
          <a:xfrm>
            <a:off x="822960" y="2898648"/>
            <a:ext cx="10515600" cy="1106424"/>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La Corte Constitucional, en la Sentencia C-644 de 2012 y en decisiones sobre el Marco Fiscal de Mediano Plazo, ha buscado un equilibrio entre sostenibilidad fiscal y núcleo esencial de derechos, en diálogo con experiencias comparadas como la «regla de oro» chilena o el «techo de gasto» brasileño (Emenda Constitucional 95/2016), modificado en 2023 por insostenible.</a:t>
            </a:r>
            <a:endParaRPr lang="en-US" sz="1200" dirty="0"/>
          </a:p>
        </p:txBody>
      </p:sp>
      <p:sp>
        <p:nvSpPr>
          <p:cNvPr id="7" name="Shape 5"/>
          <p:cNvSpPr/>
          <p:nvPr/>
        </p:nvSpPr>
        <p:spPr>
          <a:xfrm>
            <a:off x="548640" y="5212080"/>
            <a:ext cx="11064240" cy="1234440"/>
          </a:xfrm>
          <a:prstGeom prst="rect">
            <a:avLst/>
          </a:prstGeom>
          <a:solidFill>
            <a:srgbClr val="B8963E"/>
          </a:solidFill>
          <a:ln/>
        </p:spPr>
        <p:txBody>
          <a:bodyPr/>
          <a:lstStyle/>
          <a:p>
            <a:endParaRPr lang="es-CO"/>
          </a:p>
        </p:txBody>
      </p:sp>
      <p:sp>
        <p:nvSpPr>
          <p:cNvPr id="8" name="Text 6"/>
          <p:cNvSpPr/>
          <p:nvPr/>
        </p:nvSpPr>
        <p:spPr>
          <a:xfrm>
            <a:off x="822960" y="5330952"/>
            <a:ext cx="7315200" cy="274320"/>
          </a:xfrm>
          <a:prstGeom prst="rect">
            <a:avLst/>
          </a:prstGeom>
          <a:noFill/>
          <a:ln/>
        </p:spPr>
        <p:txBody>
          <a:bodyPr wrap="square" rtlCol="0" anchor="ctr"/>
          <a:lstStyle/>
          <a:p>
            <a:pPr marL="0" indent="0">
              <a:buNone/>
            </a:pPr>
            <a:r>
              <a:rPr lang="en-US" sz="1100" b="1" kern="0" spc="100" dirty="0">
                <a:solidFill>
                  <a:srgbClr val="141B49"/>
                </a:solidFill>
                <a:latin typeface="Calibri" pitchFamily="34" charset="0"/>
                <a:ea typeface="Calibri" pitchFamily="34" charset="-122"/>
                <a:cs typeface="Calibri" pitchFamily="34" charset="-120"/>
              </a:rPr>
              <a:t>PREGUNTA PROBLEMATIZADORA</a:t>
            </a:r>
            <a:endParaRPr lang="en-US" sz="1100" dirty="0"/>
          </a:p>
        </p:txBody>
      </p:sp>
      <p:sp>
        <p:nvSpPr>
          <p:cNvPr id="9" name="Text 7"/>
          <p:cNvSpPr/>
          <p:nvPr/>
        </p:nvSpPr>
        <p:spPr>
          <a:xfrm>
            <a:off x="822960" y="5605272"/>
            <a:ext cx="10515600" cy="777240"/>
          </a:xfrm>
          <a:prstGeom prst="rect">
            <a:avLst/>
          </a:prstGeom>
          <a:noFill/>
          <a:ln/>
        </p:spPr>
        <p:txBody>
          <a:bodyPr wrap="square" rtlCol="0" anchor="t"/>
          <a:lstStyle/>
          <a:p>
            <a:pPr marL="0" indent="0">
              <a:lnSpc>
                <a:spcPct val="110000"/>
              </a:lnSpc>
              <a:buNone/>
            </a:pPr>
            <a:r>
              <a:rPr lang="en-US" sz="1250" b="1" i="1" dirty="0">
                <a:solidFill>
                  <a:srgbClr val="141B49"/>
                </a:solidFill>
                <a:latin typeface="Calibri" pitchFamily="34" charset="0"/>
                <a:ea typeface="Calibri" pitchFamily="34" charset="-122"/>
                <a:cs typeface="Calibri" pitchFamily="34" charset="-120"/>
              </a:rPr>
              <a:t>¿Puede una regla fiscal de rango constitucional limitar válidamente el diseño de políticas públicas sociales, o debe estar siempre subordinada al principio de progresividad y no regresividad de los derechos sociales?</a:t>
            </a:r>
            <a:endParaRPr lang="en-US" sz="12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1828800" y="-1828800"/>
            <a:ext cx="5029200" cy="5029200"/>
          </a:xfrm>
          <a:prstGeom prst="ellipse">
            <a:avLst/>
          </a:prstGeom>
          <a:solidFill>
            <a:srgbClr val="141B49"/>
          </a:solidFill>
          <a:ln/>
        </p:spPr>
        <p:txBody>
          <a:bodyPr/>
          <a:lstStyle/>
          <a:p>
            <a:endParaRPr lang="es-CO"/>
          </a:p>
        </p:txBody>
      </p:sp>
      <p:sp>
        <p:nvSpPr>
          <p:cNvPr id="3" name="Shape 1"/>
          <p:cNvSpPr/>
          <p:nvPr/>
        </p:nvSpPr>
        <p:spPr>
          <a:xfrm>
            <a:off x="548640" y="2377440"/>
            <a:ext cx="1188720" cy="1188720"/>
          </a:xfrm>
          <a:prstGeom prst="ellipse">
            <a:avLst/>
          </a:prstGeom>
          <a:solidFill>
            <a:srgbClr val="B8963E"/>
          </a:solidFill>
          <a:ln/>
        </p:spPr>
        <p:txBody>
          <a:bodyPr/>
          <a:lstStyle/>
          <a:p>
            <a:endParaRPr lang="es-CO"/>
          </a:p>
        </p:txBody>
      </p:sp>
      <p:sp>
        <p:nvSpPr>
          <p:cNvPr id="4" name="Text 2"/>
          <p:cNvSpPr/>
          <p:nvPr/>
        </p:nvSpPr>
        <p:spPr>
          <a:xfrm>
            <a:off x="548640" y="2377440"/>
            <a:ext cx="1188720" cy="1188720"/>
          </a:xfrm>
          <a:prstGeom prst="rect">
            <a:avLst/>
          </a:prstGeom>
          <a:noFill/>
          <a:ln/>
        </p:spPr>
        <p:txBody>
          <a:bodyPr wrap="square" rtlCol="0" anchor="ctr"/>
          <a:lstStyle/>
          <a:p>
            <a:pPr marL="0" indent="0" algn="ctr">
              <a:buNone/>
            </a:pPr>
            <a:r>
              <a:rPr lang="en-US" sz="2000" b="1" dirty="0">
                <a:solidFill>
                  <a:srgbClr val="141B49"/>
                </a:solidFill>
                <a:latin typeface="Cambria" pitchFamily="34" charset="0"/>
                <a:ea typeface="Cambria" pitchFamily="34" charset="-122"/>
                <a:cs typeface="Cambria" pitchFamily="34" charset="-120"/>
              </a:rPr>
              <a:t>6</a:t>
            </a:r>
            <a:endParaRPr lang="en-US" sz="2000" dirty="0"/>
          </a:p>
        </p:txBody>
      </p:sp>
      <p:sp>
        <p:nvSpPr>
          <p:cNvPr id="5" name="Text 3"/>
          <p:cNvSpPr/>
          <p:nvPr/>
        </p:nvSpPr>
        <p:spPr>
          <a:xfrm>
            <a:off x="548640" y="3749040"/>
            <a:ext cx="7315200" cy="365760"/>
          </a:xfrm>
          <a:prstGeom prst="rect">
            <a:avLst/>
          </a:prstGeom>
          <a:noFill/>
          <a:ln/>
        </p:spPr>
        <p:txBody>
          <a:bodyPr wrap="square" rtlCol="0" anchor="ctr"/>
          <a:lstStyle/>
          <a:p>
            <a:pPr marL="0" indent="0">
              <a:buNone/>
            </a:pPr>
            <a:r>
              <a:rPr lang="en-US" sz="1400" b="1" kern="0" spc="200" dirty="0">
                <a:solidFill>
                  <a:srgbClr val="B8963E"/>
                </a:solidFill>
                <a:latin typeface="Calibri" pitchFamily="34" charset="0"/>
                <a:ea typeface="Calibri" pitchFamily="34" charset="-122"/>
                <a:cs typeface="Calibri" pitchFamily="34" charset="-120"/>
              </a:rPr>
              <a:t>UNIDAD 6</a:t>
            </a:r>
            <a:endParaRPr lang="en-US" sz="1400" dirty="0"/>
          </a:p>
        </p:txBody>
      </p:sp>
      <p:sp>
        <p:nvSpPr>
          <p:cNvPr id="6" name="Text 4"/>
          <p:cNvSpPr/>
          <p:nvPr/>
        </p:nvSpPr>
        <p:spPr>
          <a:xfrm>
            <a:off x="548640" y="4114800"/>
            <a:ext cx="10515600" cy="1828800"/>
          </a:xfrm>
          <a:prstGeom prst="rect">
            <a:avLst/>
          </a:prstGeom>
          <a:noFill/>
          <a:ln/>
        </p:spPr>
        <p:txBody>
          <a:bodyPr wrap="square" rtlCol="0" anchor="ctr"/>
          <a:lstStyle/>
          <a:p>
            <a:pPr marL="0" indent="0">
              <a:lnSpc>
                <a:spcPct val="105000"/>
              </a:lnSpc>
              <a:buNone/>
            </a:pPr>
            <a:r>
              <a:rPr lang="en-US" sz="3000" b="1" dirty="0">
                <a:solidFill>
                  <a:srgbClr val="FFFFFF"/>
                </a:solidFill>
                <a:latin typeface="Cambria" pitchFamily="34" charset="0"/>
                <a:ea typeface="Cambria" pitchFamily="34" charset="-122"/>
                <a:cs typeface="Cambria" pitchFamily="34" charset="-120"/>
              </a:rPr>
              <a:t>Algunas políticas públicas implementadas en Colombia y América Latina</a:t>
            </a:r>
            <a:endParaRPr lang="en-US" sz="3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6</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Políticas públicas implementadas en Colombia y América Latina</a:t>
            </a:r>
            <a:endParaRPr lang="en-US" sz="2000" dirty="0"/>
          </a:p>
        </p:txBody>
      </p:sp>
      <p:sp>
        <p:nvSpPr>
          <p:cNvPr id="4" name="Shape 2"/>
          <p:cNvSpPr/>
          <p:nvPr/>
        </p:nvSpPr>
        <p:spPr>
          <a:xfrm>
            <a:off x="548640" y="1371600"/>
            <a:ext cx="11064240" cy="1554480"/>
          </a:xfrm>
          <a:prstGeom prst="rect">
            <a:avLst/>
          </a:prstGeom>
          <a:solidFill>
            <a:srgbClr val="FBF6EA"/>
          </a:solidFill>
          <a:ln/>
        </p:spPr>
        <p:txBody>
          <a:bodyPr/>
          <a:lstStyle/>
          <a:p>
            <a:endParaRPr lang="es-CO"/>
          </a:p>
        </p:txBody>
      </p:sp>
      <p:sp>
        <p:nvSpPr>
          <p:cNvPr id="5" name="Text 3"/>
          <p:cNvSpPr/>
          <p:nvPr/>
        </p:nvSpPr>
        <p:spPr>
          <a:xfrm>
            <a:off x="868680" y="1572768"/>
            <a:ext cx="7315200" cy="320040"/>
          </a:xfrm>
          <a:prstGeom prst="rect">
            <a:avLst/>
          </a:prstGeom>
          <a:noFill/>
          <a:ln/>
        </p:spPr>
        <p:txBody>
          <a:bodyPr wrap="square" rtlCol="0" anchor="ctr"/>
          <a:lstStyle/>
          <a:p>
            <a:pPr marL="0" indent="0">
              <a:buNone/>
            </a:pPr>
            <a:r>
              <a:rPr lang="en-US" sz="1200" b="1" kern="0" spc="100" dirty="0">
                <a:solidFill>
                  <a:srgbClr val="B8963E"/>
                </a:solidFill>
                <a:latin typeface="Calibri" pitchFamily="34" charset="0"/>
                <a:ea typeface="Calibri" pitchFamily="34" charset="-122"/>
                <a:cs typeface="Calibri" pitchFamily="34" charset="-120"/>
              </a:rPr>
              <a:t>OBJETIVO DE LA UNIDAD</a:t>
            </a:r>
            <a:endParaRPr lang="en-US" sz="1200" dirty="0"/>
          </a:p>
        </p:txBody>
      </p:sp>
      <p:sp>
        <p:nvSpPr>
          <p:cNvPr id="6" name="Text 4"/>
          <p:cNvSpPr/>
          <p:nvPr/>
        </p:nvSpPr>
        <p:spPr>
          <a:xfrm>
            <a:off x="868680" y="1920240"/>
            <a:ext cx="10424160" cy="914400"/>
          </a:xfrm>
          <a:prstGeom prst="rect">
            <a:avLst/>
          </a:prstGeom>
          <a:noFill/>
          <a:ln/>
        </p:spPr>
        <p:txBody>
          <a:bodyPr wrap="square" rtlCol="0" anchor="t"/>
          <a:lstStyle/>
          <a:p>
            <a:pPr marL="0" indent="0">
              <a:lnSpc>
                <a:spcPct val="115000"/>
              </a:lnSpc>
              <a:buNone/>
            </a:pPr>
            <a:r>
              <a:rPr lang="en-US" sz="1350" dirty="0">
                <a:solidFill>
                  <a:srgbClr val="24262E"/>
                </a:solidFill>
                <a:latin typeface="Calibri" pitchFamily="34" charset="0"/>
                <a:ea typeface="Calibri" pitchFamily="34" charset="-122"/>
                <a:cs typeface="Calibri" pitchFamily="34" charset="-120"/>
              </a:rPr>
              <a:t>Analizar, mediante el estudio de casos sectoriales concretos, la aplicación práctica de los marcos teóricos, normativos y jurisprudenciales desarrollados en las unidades precedentes, en los campos de la política educativa, de salud pública, de seguridad ciudadana y convivencia, y ambiental y de desarrollo económico.</a:t>
            </a:r>
            <a:endParaRPr lang="en-US" sz="13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6</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Políticas públicas implementadas en Colombia y América Latina</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POLÍTICAS EDUCATIVAS Y DE SALUD PÚBLICA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Política educativa — Ley 115 de 1994, Ley 715 de 2001</a:t>
            </a:r>
            <a:endParaRPr lang="en-US" sz="1350" dirty="0"/>
          </a:p>
        </p:txBody>
      </p:sp>
      <p:sp>
        <p:nvSpPr>
          <p:cNvPr id="6" name="Text 4"/>
          <p:cNvSpPr/>
          <p:nvPr/>
        </p:nvSpPr>
        <p:spPr>
          <a:xfrm>
            <a:off x="548640" y="2002536"/>
            <a:ext cx="10607040" cy="119786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Marco descentralizado de prestación del servicio. Corte Constitucional, Sentencia T-002 de 1992: derecho fundamental a la educación. Modelo Escuela Nueva: reconocido internacionalmente para educación rural multigrado; evaluación PISA-D: brechas persistentes de calidad educativa en la región.</a:t>
            </a:r>
            <a:endParaRPr lang="en-US" sz="1200" dirty="0"/>
          </a:p>
        </p:txBody>
      </p:sp>
      <p:sp>
        <p:nvSpPr>
          <p:cNvPr id="7" name="Text 5"/>
          <p:cNvSpPr/>
          <p:nvPr/>
        </p:nvSpPr>
        <p:spPr>
          <a:xfrm>
            <a:off x="548640" y="336499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Política de salud — Ley 100/1993, Ley 1751/2015; SUS (Brasil, 1988); Seguro Popular / INSABI / IMSS-Bienestar (México)</a:t>
            </a:r>
            <a:endParaRPr lang="en-US" sz="1350" dirty="0"/>
          </a:p>
        </p:txBody>
      </p:sp>
      <p:sp>
        <p:nvSpPr>
          <p:cNvPr id="8" name="Text 6"/>
          <p:cNvSpPr/>
          <p:nvPr/>
        </p:nvSpPr>
        <p:spPr>
          <a:xfrm>
            <a:off x="548640" y="3675888"/>
            <a:ext cx="10607040" cy="128930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SGSSS colombiano con la Ley Estatutaria de Salud (2015) que reconoce la salud como derecho fundamental autónomo. Sistema Único de Saúde brasileño: uno de los sistemas de salud universal más ambiciosos entre países en desarrollo (OPS). Sucesivas reformas mexicanas (2003-2023): inestabilidad institucional de las políticas de salud regionales.</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6</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Políticas públicas implementadas en Colombia y América Latina</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SEGURIDAD CIUDADANA Y CONVIVENCIA</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Ley 1801 de 2016 (Código Nacional de Seguridad y Convivencia Ciudadana)</a:t>
            </a:r>
            <a:endParaRPr lang="en-US" sz="1350" dirty="0"/>
          </a:p>
        </p:txBody>
      </p:sp>
      <p:sp>
        <p:nvSpPr>
          <p:cNvPr id="6" name="Text 4"/>
          <p:cNvSpPr/>
          <p:nvPr/>
        </p:nvSpPr>
        <p:spPr>
          <a:xfrm>
            <a:off x="548640" y="2002536"/>
            <a:ext cx="10607040" cy="55778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Tránsito del paradigma de seguridad nacional de la Guerra Fría al paradigma de seguridad ciudadana y convivencia.</a:t>
            </a:r>
            <a:endParaRPr lang="en-US" sz="1200" dirty="0"/>
          </a:p>
        </p:txBody>
      </p:sp>
      <p:sp>
        <p:nvSpPr>
          <p:cNvPr id="7" name="Text 5"/>
          <p:cNvSpPr/>
          <p:nvPr/>
        </p:nvSpPr>
        <p:spPr>
          <a:xfrm>
            <a:off x="548640" y="272491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Frühling (2009), Dammert (2012) — Modelos comparados de policía comunitaria</a:t>
            </a:r>
            <a:endParaRPr lang="en-US" sz="1350" dirty="0"/>
          </a:p>
        </p:txBody>
      </p:sp>
      <p:sp>
        <p:nvSpPr>
          <p:cNvPr id="8" name="Text 6"/>
          <p:cNvSpPr/>
          <p:nvPr/>
        </p:nvSpPr>
        <p:spPr>
          <a:xfrm>
            <a:off x="548640" y="3035808"/>
            <a:ext cx="10607040" cy="110642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Plan Nacional de Vigilancia Comunitaria por Cuadrantes (2010) de la Policía Nacional. «Modelo Bogotá»: reducción de homicidios mediante cultura ciudadana, control de armas y horarios de expendio de alcohol («ley zanahoria»), bajo las administraciones de Mockus y Peñalosa en los años noventa.</a:t>
            </a:r>
            <a:endParaRPr lang="en-US" sz="1200" dirty="0"/>
          </a:p>
        </p:txBody>
      </p:sp>
      <p:sp>
        <p:nvSpPr>
          <p:cNvPr id="9" name="Text 7"/>
          <p:cNvSpPr/>
          <p:nvPr/>
        </p:nvSpPr>
        <p:spPr>
          <a:xfrm>
            <a:off x="548640" y="4306824"/>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Corte Constitucional, Sentencia C-223 de 2017 (M.P. Alberto Rojas Ríos)</a:t>
            </a:r>
            <a:endParaRPr lang="en-US" sz="1350" dirty="0"/>
          </a:p>
        </p:txBody>
      </p:sp>
      <p:sp>
        <p:nvSpPr>
          <p:cNvPr id="10" name="Text 8"/>
          <p:cNvSpPr/>
          <p:nvPr/>
        </p:nvSpPr>
        <p:spPr>
          <a:xfrm>
            <a:off x="548640" y="4617720"/>
            <a:ext cx="10607040" cy="60350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Exequibilidad condicionada de disposiciones del Código de Policía frente al debido proceso y a la inviolabilidad del domicilio.</a:t>
            </a:r>
            <a:endParaRPr lang="en-US" sz="1200" dirty="0"/>
          </a:p>
        </p:txBody>
      </p:sp>
      <p:sp>
        <p:nvSpPr>
          <p:cNvPr id="11" name="Text 9"/>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6</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Políticas públicas implementadas en Colombia y América Latina</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POLÍTICAS AMBIENTALES Y DE DESARROLLO ECONÓMICO</a:t>
            </a:r>
            <a:endParaRPr lang="en-US" sz="1300" dirty="0"/>
          </a:p>
        </p:txBody>
      </p:sp>
      <p:sp>
        <p:nvSpPr>
          <p:cNvPr id="5" name="Text 3"/>
          <p:cNvSpPr/>
          <p:nvPr/>
        </p:nvSpPr>
        <p:spPr>
          <a:xfrm>
            <a:off x="548640" y="1691640"/>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Ley 99 de 1993 (SINA), Ley 1930 de 2018 (páramos); T-622 de 2016 (río Atrato)</a:t>
            </a:r>
            <a:endParaRPr lang="en-US" sz="1350" dirty="0"/>
          </a:p>
        </p:txBody>
      </p:sp>
      <p:sp>
        <p:nvSpPr>
          <p:cNvPr id="6" name="Text 4"/>
          <p:cNvSpPr/>
          <p:nvPr/>
        </p:nvSpPr>
        <p:spPr>
          <a:xfrm>
            <a:off x="548640" y="2002536"/>
            <a:ext cx="10607040" cy="110642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Incorporación jurisprudencial del principio de precaución y de la justicia ambiental intergeneracional. Reconocimiento del río Atrato como sujeto de derechos, siguiendo la línea comparada de la Constitución ecuatoriana de 2008 y el caso del río Whanganui en Nueva Zelanda (2017).</a:t>
            </a:r>
            <a:endParaRPr lang="en-US" sz="1200" dirty="0"/>
          </a:p>
        </p:txBody>
      </p:sp>
      <p:sp>
        <p:nvSpPr>
          <p:cNvPr id="7" name="Text 5"/>
          <p:cNvSpPr/>
          <p:nvPr/>
        </p:nvSpPr>
        <p:spPr>
          <a:xfrm>
            <a:off x="548640" y="3273552"/>
            <a:ext cx="10607040" cy="292608"/>
          </a:xfrm>
          <a:prstGeom prst="rect">
            <a:avLst/>
          </a:prstGeom>
          <a:noFill/>
          <a:ln/>
        </p:spPr>
        <p:txBody>
          <a:bodyPr wrap="square" rtlCol="0" anchor="ctr"/>
          <a:lstStyle/>
          <a:p>
            <a:pPr marL="0" indent="0">
              <a:buNone/>
            </a:pPr>
            <a:r>
              <a:rPr lang="en-US" sz="1350" b="1" dirty="0">
                <a:solidFill>
                  <a:srgbClr val="1E2761"/>
                </a:solidFill>
                <a:latin typeface="Calibri" pitchFamily="34" charset="0"/>
                <a:ea typeface="Calibri" pitchFamily="34" charset="-122"/>
                <a:cs typeface="Calibri" pitchFamily="34" charset="-120"/>
              </a:rPr>
              <a:t>Desarrollo económico regional — Medellín, Costa Rica, Chile</a:t>
            </a:r>
            <a:endParaRPr lang="en-US" sz="1350" dirty="0"/>
          </a:p>
        </p:txBody>
      </p:sp>
      <p:sp>
        <p:nvSpPr>
          <p:cNvPr id="8" name="Text 6"/>
          <p:cNvSpPr/>
          <p:nvPr/>
        </p:nvSpPr>
        <p:spPr>
          <a:xfrm>
            <a:off x="548640" y="3584448"/>
            <a:ext cx="10607040" cy="1106424"/>
          </a:xfrm>
          <a:prstGeom prst="rect">
            <a:avLst/>
          </a:prstGeom>
          <a:noFill/>
          <a:ln/>
        </p:spPr>
        <p:txBody>
          <a:bodyPr wrap="square" rtlCol="0" anchor="t"/>
          <a:lstStyle/>
          <a:p>
            <a:pPr marL="0" indent="0">
              <a:lnSpc>
                <a:spcPct val="112000"/>
              </a:lnSpc>
              <a:buNone/>
            </a:pPr>
            <a:r>
              <a:rPr lang="en-US" sz="1200" dirty="0">
                <a:solidFill>
                  <a:srgbClr val="24262E"/>
                </a:solidFill>
                <a:latin typeface="Calibri" pitchFamily="34" charset="0"/>
                <a:ea typeface="Calibri" pitchFamily="34" charset="-122"/>
                <a:cs typeface="Calibri" pitchFamily="34" charset="-120"/>
              </a:rPr>
              <a:t>El «milagro» de Medellín (Cohen y Restrepo, 2020; Lee Kuan Yew World City Prize 2016): articulación de política pública urbana, movilidad social (Metrocable), seguridad e innovación institucional. Zonas francas de alta tecnología en Costa Rica y modelo exportador chileno tras las reformas de los años ochenta.</a:t>
            </a:r>
            <a:endParaRPr lang="en-US" sz="1200" dirty="0"/>
          </a:p>
        </p:txBody>
      </p:sp>
      <p:sp>
        <p:nvSpPr>
          <p:cNvPr id="9" name="Text 7"/>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36576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6</a:t>
            </a:r>
            <a:endParaRPr lang="en-US" sz="1100" dirty="0"/>
          </a:p>
        </p:txBody>
      </p:sp>
      <p:sp>
        <p:nvSpPr>
          <p:cNvPr id="3" name="Text 1"/>
          <p:cNvSpPr/>
          <p:nvPr/>
        </p:nvSpPr>
        <p:spPr>
          <a:xfrm>
            <a:off x="548640" y="621792"/>
            <a:ext cx="11064240" cy="685800"/>
          </a:xfrm>
          <a:prstGeom prst="rect">
            <a:avLst/>
          </a:prstGeom>
          <a:noFill/>
          <a:ln/>
        </p:spPr>
        <p:txBody>
          <a:bodyPr wrap="square" rtlCol="0" anchor="ctr"/>
          <a:lstStyle/>
          <a:p>
            <a:pPr marL="0" indent="0">
              <a:lnSpc>
                <a:spcPct val="100000"/>
              </a:lnSpc>
              <a:buNone/>
            </a:pPr>
            <a:r>
              <a:rPr lang="en-US" sz="2000" b="1" dirty="0">
                <a:solidFill>
                  <a:srgbClr val="1E2761"/>
                </a:solidFill>
                <a:latin typeface="Cambria" pitchFamily="34" charset="0"/>
                <a:ea typeface="Cambria" pitchFamily="34" charset="-122"/>
                <a:cs typeface="Cambria" pitchFamily="34" charset="-120"/>
              </a:rPr>
              <a:t>Políticas públicas implementadas en Colombia y América Latina</a:t>
            </a:r>
            <a:endParaRPr lang="en-US" sz="2000" dirty="0"/>
          </a:p>
        </p:txBody>
      </p:sp>
      <p:sp>
        <p:nvSpPr>
          <p:cNvPr id="4" name="Text 2"/>
          <p:cNvSpPr/>
          <p:nvPr/>
        </p:nvSpPr>
        <p:spPr>
          <a:xfrm>
            <a:off x="548640" y="1298448"/>
            <a:ext cx="10058400" cy="320040"/>
          </a:xfrm>
          <a:prstGeom prst="rect">
            <a:avLst/>
          </a:prstGeom>
          <a:noFill/>
          <a:ln/>
        </p:spPr>
        <p:txBody>
          <a:bodyPr wrap="square" rtlCol="0" anchor="ctr"/>
          <a:lstStyle/>
          <a:p>
            <a:pPr marL="0" indent="0">
              <a:buNone/>
            </a:pPr>
            <a:r>
              <a:rPr lang="en-US" sz="1300" b="1" dirty="0">
                <a:solidFill>
                  <a:srgbClr val="B8963E"/>
                </a:solidFill>
                <a:latin typeface="Calibri" pitchFamily="34" charset="0"/>
                <a:ea typeface="Calibri" pitchFamily="34" charset="-122"/>
                <a:cs typeface="Calibri" pitchFamily="34" charset="-120"/>
              </a:rPr>
              <a:t>MARCO JURISPRUDENCIAL</a:t>
            </a:r>
            <a:endParaRPr lang="en-US" sz="1300" dirty="0"/>
          </a:p>
        </p:txBody>
      </p:sp>
      <p:sp>
        <p:nvSpPr>
          <p:cNvPr id="5" name="Shape 3"/>
          <p:cNvSpPr/>
          <p:nvPr/>
        </p:nvSpPr>
        <p:spPr>
          <a:xfrm>
            <a:off x="548640" y="1737360"/>
            <a:ext cx="11064240" cy="1042416"/>
          </a:xfrm>
          <a:prstGeom prst="rect">
            <a:avLst/>
          </a:prstGeom>
          <a:solidFill>
            <a:srgbClr val="F2F5FB"/>
          </a:solidFill>
          <a:ln/>
        </p:spPr>
        <p:txBody>
          <a:bodyPr/>
          <a:lstStyle/>
          <a:p>
            <a:endParaRPr lang="es-CO"/>
          </a:p>
        </p:txBody>
      </p:sp>
      <p:sp>
        <p:nvSpPr>
          <p:cNvPr id="6" name="Shape 4"/>
          <p:cNvSpPr/>
          <p:nvPr/>
        </p:nvSpPr>
        <p:spPr>
          <a:xfrm>
            <a:off x="713232" y="2203704"/>
            <a:ext cx="109728" cy="109728"/>
          </a:xfrm>
          <a:prstGeom prst="ellipse">
            <a:avLst/>
          </a:prstGeom>
          <a:solidFill>
            <a:srgbClr val="B8963E"/>
          </a:solidFill>
          <a:ln/>
        </p:spPr>
        <p:txBody>
          <a:bodyPr/>
          <a:lstStyle/>
          <a:p>
            <a:endParaRPr lang="es-CO"/>
          </a:p>
        </p:txBody>
      </p:sp>
      <p:sp>
        <p:nvSpPr>
          <p:cNvPr id="7" name="Text 5"/>
          <p:cNvSpPr/>
          <p:nvPr/>
        </p:nvSpPr>
        <p:spPr>
          <a:xfrm>
            <a:off x="987552" y="1783080"/>
            <a:ext cx="10424160" cy="950976"/>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T-622 de 2016 (M.P. Jorge Iván Palacio Palacio): reconoce al río Atrato y su cuenca como sujeto de derechos a la protección, conservación, mantenimiento y restauración; ordena una comisión de guardianes del río con el Estado y las comunidades étnicas.</a:t>
            </a:r>
            <a:endParaRPr lang="en-US" sz="1130" dirty="0"/>
          </a:p>
        </p:txBody>
      </p:sp>
      <p:sp>
        <p:nvSpPr>
          <p:cNvPr id="8" name="Shape 6"/>
          <p:cNvSpPr/>
          <p:nvPr/>
        </p:nvSpPr>
        <p:spPr>
          <a:xfrm>
            <a:off x="548640" y="2926080"/>
            <a:ext cx="11064240" cy="827532"/>
          </a:xfrm>
          <a:prstGeom prst="rect">
            <a:avLst/>
          </a:prstGeom>
          <a:solidFill>
            <a:srgbClr val="F2F5FB"/>
          </a:solidFill>
          <a:ln/>
        </p:spPr>
        <p:txBody>
          <a:bodyPr/>
          <a:lstStyle/>
          <a:p>
            <a:endParaRPr lang="es-CO"/>
          </a:p>
        </p:txBody>
      </p:sp>
      <p:sp>
        <p:nvSpPr>
          <p:cNvPr id="9" name="Shape 7"/>
          <p:cNvSpPr/>
          <p:nvPr/>
        </p:nvSpPr>
        <p:spPr>
          <a:xfrm>
            <a:off x="713232" y="3284982"/>
            <a:ext cx="109728" cy="109728"/>
          </a:xfrm>
          <a:prstGeom prst="ellipse">
            <a:avLst/>
          </a:prstGeom>
          <a:solidFill>
            <a:srgbClr val="B8963E"/>
          </a:solidFill>
          <a:ln/>
        </p:spPr>
        <p:txBody>
          <a:bodyPr/>
          <a:lstStyle/>
          <a:p>
            <a:endParaRPr lang="es-CO"/>
          </a:p>
        </p:txBody>
      </p:sp>
      <p:sp>
        <p:nvSpPr>
          <p:cNvPr id="10" name="Text 8"/>
          <p:cNvSpPr/>
          <p:nvPr/>
        </p:nvSpPr>
        <p:spPr>
          <a:xfrm>
            <a:off x="987552" y="2971800"/>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Constitucional, Sentencia SU-698 de 2017 (M.P. José Fernando Reyes Cuartas) y línea sobre consulta previa (Convenio 169 OIT, Ley 21 de 1991): requisito procedimental de las políticas públicas y proyectos que afecten a comunidades étnicas.</a:t>
            </a:r>
            <a:endParaRPr lang="en-US" sz="1130" dirty="0"/>
          </a:p>
        </p:txBody>
      </p:sp>
      <p:sp>
        <p:nvSpPr>
          <p:cNvPr id="11" name="Shape 9"/>
          <p:cNvSpPr/>
          <p:nvPr/>
        </p:nvSpPr>
        <p:spPr>
          <a:xfrm>
            <a:off x="548640" y="3899916"/>
            <a:ext cx="11064240" cy="827532"/>
          </a:xfrm>
          <a:prstGeom prst="rect">
            <a:avLst/>
          </a:prstGeom>
          <a:solidFill>
            <a:srgbClr val="F2F5FB"/>
          </a:solidFill>
          <a:ln/>
        </p:spPr>
        <p:txBody>
          <a:bodyPr/>
          <a:lstStyle/>
          <a:p>
            <a:endParaRPr lang="es-CO"/>
          </a:p>
        </p:txBody>
      </p:sp>
      <p:sp>
        <p:nvSpPr>
          <p:cNvPr id="12" name="Shape 10"/>
          <p:cNvSpPr/>
          <p:nvPr/>
        </p:nvSpPr>
        <p:spPr>
          <a:xfrm>
            <a:off x="713232" y="4258818"/>
            <a:ext cx="109728" cy="109728"/>
          </a:xfrm>
          <a:prstGeom prst="ellipse">
            <a:avLst/>
          </a:prstGeom>
          <a:solidFill>
            <a:srgbClr val="B8963E"/>
          </a:solidFill>
          <a:ln/>
        </p:spPr>
        <p:txBody>
          <a:bodyPr/>
          <a:lstStyle/>
          <a:p>
            <a:endParaRPr lang="es-CO"/>
          </a:p>
        </p:txBody>
      </p:sp>
      <p:sp>
        <p:nvSpPr>
          <p:cNvPr id="13" name="Text 11"/>
          <p:cNvSpPr/>
          <p:nvPr/>
        </p:nvSpPr>
        <p:spPr>
          <a:xfrm>
            <a:off x="987552" y="3945636"/>
            <a:ext cx="10424160" cy="736092"/>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Interamericana de Derechos Humanos, Caso Gonzáles Lluy y otros vs. Ecuador (2015): derecho a la salud y a la educación de niñas y niños en situación de vulnerabilidad (VIH); órdenes de política pública en no discriminación educativa.</a:t>
            </a:r>
            <a:endParaRPr lang="en-US" sz="1130" dirty="0"/>
          </a:p>
        </p:txBody>
      </p:sp>
      <p:sp>
        <p:nvSpPr>
          <p:cNvPr id="14" name="Shape 12"/>
          <p:cNvSpPr/>
          <p:nvPr/>
        </p:nvSpPr>
        <p:spPr>
          <a:xfrm>
            <a:off x="548640" y="4873752"/>
            <a:ext cx="11064240" cy="1042416"/>
          </a:xfrm>
          <a:prstGeom prst="rect">
            <a:avLst/>
          </a:prstGeom>
          <a:solidFill>
            <a:srgbClr val="F2F5FB"/>
          </a:solidFill>
          <a:ln/>
        </p:spPr>
        <p:txBody>
          <a:bodyPr/>
          <a:lstStyle/>
          <a:p>
            <a:endParaRPr lang="es-CO"/>
          </a:p>
        </p:txBody>
      </p:sp>
      <p:sp>
        <p:nvSpPr>
          <p:cNvPr id="15" name="Shape 13"/>
          <p:cNvSpPr/>
          <p:nvPr/>
        </p:nvSpPr>
        <p:spPr>
          <a:xfrm>
            <a:off x="713232" y="5340096"/>
            <a:ext cx="109728" cy="109728"/>
          </a:xfrm>
          <a:prstGeom prst="ellipse">
            <a:avLst/>
          </a:prstGeom>
          <a:solidFill>
            <a:srgbClr val="B8963E"/>
          </a:solidFill>
          <a:ln/>
        </p:spPr>
        <p:txBody>
          <a:bodyPr/>
          <a:lstStyle/>
          <a:p>
            <a:endParaRPr lang="es-CO"/>
          </a:p>
        </p:txBody>
      </p:sp>
      <p:sp>
        <p:nvSpPr>
          <p:cNvPr id="16" name="Text 14"/>
          <p:cNvSpPr/>
          <p:nvPr/>
        </p:nvSpPr>
        <p:spPr>
          <a:xfrm>
            <a:off x="987552" y="4919472"/>
            <a:ext cx="10424160" cy="950976"/>
          </a:xfrm>
          <a:prstGeom prst="rect">
            <a:avLst/>
          </a:prstGeom>
          <a:noFill/>
          <a:ln/>
        </p:spPr>
        <p:txBody>
          <a:bodyPr wrap="square" rtlCol="0" anchor="ctr"/>
          <a:lstStyle/>
          <a:p>
            <a:pPr marL="0" indent="0">
              <a:lnSpc>
                <a:spcPct val="105000"/>
              </a:lnSpc>
              <a:buNone/>
            </a:pPr>
            <a:r>
              <a:rPr lang="en-US" sz="1130" dirty="0">
                <a:solidFill>
                  <a:srgbClr val="24262E"/>
                </a:solidFill>
                <a:latin typeface="Calibri" pitchFamily="34" charset="0"/>
                <a:ea typeface="Calibri" pitchFamily="34" charset="-122"/>
                <a:cs typeface="Calibri" pitchFamily="34" charset="-120"/>
              </a:rPr>
              <a:t>Corte Interamericana de Derechos Humanos, Caso González y otras («Campo Algodonero») vs. México (2009): ordena diseñar una política pública integral con enfoque de género para prevenir, investigar y sancionar la violencia contra las mujeres; consolida el estándar de debida diligencia reforzada.</a:t>
            </a:r>
            <a:endParaRPr lang="en-US" sz="1130" dirty="0"/>
          </a:p>
        </p:txBody>
      </p:sp>
      <p:sp>
        <p:nvSpPr>
          <p:cNvPr id="17" name="Text 15"/>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548640" y="365760"/>
            <a:ext cx="7315200" cy="274320"/>
          </a:xfrm>
          <a:prstGeom prst="rect">
            <a:avLst/>
          </a:prstGeom>
          <a:noFill/>
          <a:ln/>
        </p:spPr>
        <p:txBody>
          <a:bodyPr wrap="square" rtlCol="0" anchor="ctr"/>
          <a:lstStyle/>
          <a:p>
            <a:pPr marL="0" indent="0">
              <a:buNone/>
            </a:pPr>
            <a:r>
              <a:rPr lang="en-US" sz="1100" b="1" kern="0" spc="150" dirty="0">
                <a:solidFill>
                  <a:srgbClr val="B8963E"/>
                </a:solidFill>
                <a:latin typeface="Calibri" pitchFamily="34" charset="0"/>
                <a:ea typeface="Calibri" pitchFamily="34" charset="-122"/>
                <a:cs typeface="Calibri" pitchFamily="34" charset="-120"/>
              </a:rPr>
              <a:t>UNIDAD 6 · CASO DE ESTUDIO</a:t>
            </a:r>
            <a:endParaRPr lang="en-US" sz="1100" dirty="0"/>
          </a:p>
        </p:txBody>
      </p:sp>
      <p:sp>
        <p:nvSpPr>
          <p:cNvPr id="3" name="Text 1"/>
          <p:cNvSpPr/>
          <p:nvPr/>
        </p:nvSpPr>
        <p:spPr>
          <a:xfrm>
            <a:off x="548640" y="658368"/>
            <a:ext cx="11064240" cy="1005840"/>
          </a:xfrm>
          <a:prstGeom prst="rect">
            <a:avLst/>
          </a:prstGeom>
          <a:noFill/>
          <a:ln/>
        </p:spPr>
        <p:txBody>
          <a:bodyPr wrap="square" rtlCol="0" anchor="ctr"/>
          <a:lstStyle/>
          <a:p>
            <a:pPr marL="0" indent="0">
              <a:lnSpc>
                <a:spcPct val="105000"/>
              </a:lnSpc>
              <a:buNone/>
            </a:pPr>
            <a:r>
              <a:rPr lang="en-US" sz="1900" b="1" dirty="0">
                <a:solidFill>
                  <a:srgbClr val="FFFFFF"/>
                </a:solidFill>
                <a:latin typeface="Cambria" pitchFamily="34" charset="0"/>
                <a:ea typeface="Cambria" pitchFamily="34" charset="-122"/>
                <a:cs typeface="Cambria" pitchFamily="34" charset="-120"/>
              </a:rPr>
              <a:t>Caso integrador: la Sentencia T-622 de 2016 (río Atrato) como síntesis del ciclo de política pública ambiental en clave de derechos</a:t>
            </a:r>
            <a:endParaRPr lang="en-US" sz="1900" dirty="0"/>
          </a:p>
        </p:txBody>
      </p:sp>
      <p:sp>
        <p:nvSpPr>
          <p:cNvPr id="4" name="Shape 2"/>
          <p:cNvSpPr/>
          <p:nvPr/>
        </p:nvSpPr>
        <p:spPr>
          <a:xfrm>
            <a:off x="548640" y="1783080"/>
            <a:ext cx="11064240" cy="3246120"/>
          </a:xfrm>
          <a:prstGeom prst="rect">
            <a:avLst/>
          </a:prstGeom>
          <a:solidFill>
            <a:srgbClr val="141B49"/>
          </a:solidFill>
          <a:ln/>
        </p:spPr>
        <p:txBody>
          <a:bodyPr/>
          <a:lstStyle/>
          <a:p>
            <a:endParaRPr lang="es-CO"/>
          </a:p>
        </p:txBody>
      </p:sp>
      <p:sp>
        <p:nvSpPr>
          <p:cNvPr id="5" name="Text 3"/>
          <p:cNvSpPr/>
          <p:nvPr/>
        </p:nvSpPr>
        <p:spPr>
          <a:xfrm>
            <a:off x="822960" y="1965960"/>
            <a:ext cx="10515600" cy="1764792"/>
          </a:xfrm>
          <a:prstGeom prst="rect">
            <a:avLst/>
          </a:prstGeom>
          <a:noFill/>
          <a:ln/>
        </p:spPr>
        <p:txBody>
          <a:bodyPr wrap="square" rtlCol="0" anchor="t"/>
          <a:lstStyle/>
          <a:p>
            <a:pPr marL="0" indent="0">
              <a:lnSpc>
                <a:spcPct val="118000"/>
              </a:lnSpc>
              <a:buNone/>
            </a:pPr>
            <a:r>
              <a:rPr lang="en-US" sz="1200" dirty="0">
                <a:solidFill>
                  <a:srgbClr val="CADCFC"/>
                </a:solidFill>
                <a:latin typeface="Calibri" pitchFamily="34" charset="0"/>
                <a:ea typeface="Calibri" pitchFamily="34" charset="-122"/>
                <a:cs typeface="Calibri" pitchFamily="34" charset="-120"/>
              </a:rPr>
              <a:t>El caso permite aplicar de manera integrada los contenidos de las seis unidades: (i) el tránsito de la gestión ambiental de comando y control hacia la gobernanza colaborativa; (ii) la evolución de la institucionalidad ambiental desde la Ley 99 de 1993; (iii) el marco constitucional del ambiente sano (art. 79 C.P.) y el bloque de constitucionalidad ambiental; (iv) el ciclo completo de política pública, desde el diagnóstico (minería ilegal, contaminación por mercurio) hasta el diseño institucional de seguimiento judicial post-fallo; (v) los desafíos de gobernanza multinivel y limitaciones fiscales; y (vi) su inserción en el campo de las políticas ambientales comparadas de América Latina.</a:t>
            </a:r>
            <a:endParaRPr lang="en-US" sz="1200" dirty="0"/>
          </a:p>
        </p:txBody>
      </p:sp>
      <p:sp>
        <p:nvSpPr>
          <p:cNvPr id="6" name="Shape 4"/>
          <p:cNvSpPr/>
          <p:nvPr/>
        </p:nvSpPr>
        <p:spPr>
          <a:xfrm>
            <a:off x="548640" y="5212080"/>
            <a:ext cx="11064240" cy="1234440"/>
          </a:xfrm>
          <a:prstGeom prst="rect">
            <a:avLst/>
          </a:prstGeom>
          <a:solidFill>
            <a:srgbClr val="B8963E"/>
          </a:solidFill>
          <a:ln/>
        </p:spPr>
        <p:txBody>
          <a:bodyPr/>
          <a:lstStyle/>
          <a:p>
            <a:endParaRPr lang="es-CO"/>
          </a:p>
        </p:txBody>
      </p:sp>
      <p:sp>
        <p:nvSpPr>
          <p:cNvPr id="7" name="Text 5"/>
          <p:cNvSpPr/>
          <p:nvPr/>
        </p:nvSpPr>
        <p:spPr>
          <a:xfrm>
            <a:off x="822960" y="5330952"/>
            <a:ext cx="7315200" cy="274320"/>
          </a:xfrm>
          <a:prstGeom prst="rect">
            <a:avLst/>
          </a:prstGeom>
          <a:noFill/>
          <a:ln/>
        </p:spPr>
        <p:txBody>
          <a:bodyPr wrap="square" rtlCol="0" anchor="ctr"/>
          <a:lstStyle/>
          <a:p>
            <a:pPr marL="0" indent="0">
              <a:buNone/>
            </a:pPr>
            <a:r>
              <a:rPr lang="en-US" sz="1100" b="1" kern="0" spc="100" dirty="0">
                <a:solidFill>
                  <a:srgbClr val="141B49"/>
                </a:solidFill>
                <a:latin typeface="Calibri" pitchFamily="34" charset="0"/>
                <a:ea typeface="Calibri" pitchFamily="34" charset="-122"/>
                <a:cs typeface="Calibri" pitchFamily="34" charset="-120"/>
              </a:rPr>
              <a:t>PREGUNTA PROBLEMATIZADORA</a:t>
            </a:r>
            <a:endParaRPr lang="en-US" sz="1100" dirty="0"/>
          </a:p>
        </p:txBody>
      </p:sp>
      <p:sp>
        <p:nvSpPr>
          <p:cNvPr id="8" name="Text 6"/>
          <p:cNvSpPr/>
          <p:nvPr/>
        </p:nvSpPr>
        <p:spPr>
          <a:xfrm>
            <a:off x="822960" y="5605272"/>
            <a:ext cx="10515600" cy="777240"/>
          </a:xfrm>
          <a:prstGeom prst="rect">
            <a:avLst/>
          </a:prstGeom>
          <a:noFill/>
          <a:ln/>
        </p:spPr>
        <p:txBody>
          <a:bodyPr wrap="square" rtlCol="0" anchor="t"/>
          <a:lstStyle/>
          <a:p>
            <a:pPr marL="0" indent="0">
              <a:lnSpc>
                <a:spcPct val="110000"/>
              </a:lnSpc>
              <a:buNone/>
            </a:pPr>
            <a:r>
              <a:rPr lang="en-US" sz="1250" b="1" i="1" dirty="0">
                <a:solidFill>
                  <a:srgbClr val="141B49"/>
                </a:solidFill>
                <a:latin typeface="Calibri" pitchFamily="34" charset="0"/>
                <a:ea typeface="Calibri" pitchFamily="34" charset="-122"/>
                <a:cs typeface="Calibri" pitchFamily="34" charset="-120"/>
              </a:rPr>
              <a:t>¿Constituyen las sentencias estructurales de la Corte Constitucional un mecanismo legítimo y eficaz de formulación de política pública, o evidencian un síntoma de las falencias del proceso político-institucional ordinario?</a:t>
            </a:r>
            <a:endParaRPr lang="en-US" sz="12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445752" y="4114800"/>
            <a:ext cx="4572000" cy="4572000"/>
          </a:xfrm>
          <a:prstGeom prst="ellipse">
            <a:avLst/>
          </a:prstGeom>
          <a:solidFill>
            <a:srgbClr val="141B49"/>
          </a:solidFill>
          <a:ln/>
        </p:spPr>
        <p:txBody>
          <a:bodyPr/>
          <a:lstStyle/>
          <a:p>
            <a:endParaRPr lang="es-CO"/>
          </a:p>
        </p:txBody>
      </p:sp>
      <p:sp>
        <p:nvSpPr>
          <p:cNvPr id="3" name="Text 1"/>
          <p:cNvSpPr/>
          <p:nvPr/>
        </p:nvSpPr>
        <p:spPr>
          <a:xfrm>
            <a:off x="548640" y="1005840"/>
            <a:ext cx="7315200" cy="365760"/>
          </a:xfrm>
          <a:prstGeom prst="rect">
            <a:avLst/>
          </a:prstGeom>
          <a:noFill/>
          <a:ln/>
        </p:spPr>
        <p:txBody>
          <a:bodyPr wrap="square" rtlCol="0" anchor="ctr"/>
          <a:lstStyle/>
          <a:p>
            <a:pPr marL="0" indent="0">
              <a:buNone/>
            </a:pPr>
            <a:r>
              <a:rPr lang="en-US" sz="1400" b="1" kern="0" spc="150" dirty="0">
                <a:solidFill>
                  <a:srgbClr val="B8963E"/>
                </a:solidFill>
                <a:latin typeface="Calibri" pitchFamily="34" charset="0"/>
                <a:ea typeface="Calibri" pitchFamily="34" charset="-122"/>
                <a:cs typeface="Calibri" pitchFamily="34" charset="-120"/>
              </a:rPr>
              <a:t>SÍNTESIS Y CIERRE DEL CURSO</a:t>
            </a:r>
            <a:endParaRPr lang="en-US" sz="1400" dirty="0"/>
          </a:p>
        </p:txBody>
      </p:sp>
      <p:sp>
        <p:nvSpPr>
          <p:cNvPr id="4" name="Text 2"/>
          <p:cNvSpPr/>
          <p:nvPr/>
        </p:nvSpPr>
        <p:spPr>
          <a:xfrm>
            <a:off x="548640" y="1463040"/>
            <a:ext cx="10241280" cy="1645920"/>
          </a:xfrm>
          <a:prstGeom prst="rect">
            <a:avLst/>
          </a:prstGeom>
          <a:noFill/>
          <a:ln/>
        </p:spPr>
        <p:txBody>
          <a:bodyPr wrap="square" rtlCol="0" anchor="ctr"/>
          <a:lstStyle/>
          <a:p>
            <a:pPr marL="0" indent="0">
              <a:lnSpc>
                <a:spcPct val="110000"/>
              </a:lnSpc>
              <a:buNone/>
            </a:pPr>
            <a:r>
              <a:rPr lang="en-US" sz="2700" b="1" dirty="0">
                <a:solidFill>
                  <a:srgbClr val="FFFFFF"/>
                </a:solidFill>
                <a:latin typeface="Cambria" pitchFamily="34" charset="0"/>
                <a:ea typeface="Cambria" pitchFamily="34" charset="-122"/>
                <a:cs typeface="Cambria" pitchFamily="34" charset="-120"/>
              </a:rPr>
              <a:t>¿Son las sentencias estructurales un mecanismo legítimo</a:t>
            </a:r>
            <a:endParaRPr lang="en-US" sz="2700" dirty="0"/>
          </a:p>
          <a:p>
            <a:pPr marL="0" indent="0">
              <a:lnSpc>
                <a:spcPct val="110000"/>
              </a:lnSpc>
              <a:buNone/>
            </a:pPr>
            <a:r>
              <a:rPr lang="en-US" sz="2700" b="1" dirty="0">
                <a:solidFill>
                  <a:srgbClr val="FFFFFF"/>
                </a:solidFill>
                <a:latin typeface="Cambria" pitchFamily="34" charset="0"/>
                <a:ea typeface="Cambria" pitchFamily="34" charset="-122"/>
                <a:cs typeface="Cambria" pitchFamily="34" charset="-120"/>
              </a:rPr>
              <a:t>de formulación de política pública?</a:t>
            </a:r>
            <a:endParaRPr lang="en-US" sz="2700" dirty="0"/>
          </a:p>
        </p:txBody>
      </p:sp>
      <p:sp>
        <p:nvSpPr>
          <p:cNvPr id="5" name="Text 3"/>
          <p:cNvSpPr/>
          <p:nvPr/>
        </p:nvSpPr>
        <p:spPr>
          <a:xfrm>
            <a:off x="548640" y="3200400"/>
            <a:ext cx="9875520" cy="2103120"/>
          </a:xfrm>
          <a:prstGeom prst="rect">
            <a:avLst/>
          </a:prstGeom>
          <a:noFill/>
          <a:ln/>
        </p:spPr>
        <p:txBody>
          <a:bodyPr wrap="square" rtlCol="0" anchor="t"/>
          <a:lstStyle/>
          <a:p>
            <a:pPr marL="0" indent="0">
              <a:lnSpc>
                <a:spcPct val="125000"/>
              </a:lnSpc>
              <a:buNone/>
            </a:pPr>
            <a:r>
              <a:rPr lang="en-US" sz="1350" dirty="0">
                <a:solidFill>
                  <a:srgbClr val="CADCFC"/>
                </a:solidFill>
                <a:latin typeface="Calibri" pitchFamily="34" charset="0"/>
                <a:ea typeface="Calibri" pitchFamily="34" charset="-122"/>
                <a:cs typeface="Calibri" pitchFamily="34" charset="-120"/>
              </a:rPr>
              <a:t>A la luz de los desarrollos doctrinales, normativos y jurisprudenciales estudiados en las seis unidades del curso, se invita a los estudiantes a debatir si el activismo judicial estructural —ilustrado por la Sentencia T-025 de 2004, la Sentencia T-760 de 2008 y la Sentencia T-622 de 2016, entre otras— constituye una respuesta legítima y eficaz frente a la incapacidad del proceso político-institucional ordinario para atender problemas públicos complejos, o si, por el contrario, evidencia un déficit de deliberación democrática en el diseño de las políticas públicas.</a:t>
            </a:r>
            <a:endParaRPr lang="en-US" sz="1350" dirty="0"/>
          </a:p>
        </p:txBody>
      </p:sp>
      <p:sp>
        <p:nvSpPr>
          <p:cNvPr id="6" name="Text 4"/>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0058400" cy="457200"/>
          </a:xfrm>
          <a:prstGeom prst="rect">
            <a:avLst/>
          </a:prstGeom>
          <a:noFill/>
          <a:ln/>
        </p:spPr>
        <p:txBody>
          <a:bodyPr wrap="square" rtlCol="0" anchor="ctr"/>
          <a:lstStyle/>
          <a:p>
            <a:pPr marL="0" indent="0">
              <a:buNone/>
            </a:pPr>
            <a:r>
              <a:rPr lang="en-US" sz="2400" b="1" dirty="0">
                <a:solidFill>
                  <a:srgbClr val="1E2761"/>
                </a:solidFill>
                <a:latin typeface="Cambria" pitchFamily="34" charset="0"/>
                <a:ea typeface="Cambria" pitchFamily="34" charset="-122"/>
                <a:cs typeface="Cambria" pitchFamily="34" charset="-120"/>
              </a:rPr>
              <a:t>Referencias — Doctrina (I)</a:t>
            </a:r>
            <a:endParaRPr lang="en-US" sz="2400" dirty="0"/>
          </a:p>
        </p:txBody>
      </p:sp>
      <p:sp>
        <p:nvSpPr>
          <p:cNvPr id="3" name="Shape 1"/>
          <p:cNvSpPr/>
          <p:nvPr/>
        </p:nvSpPr>
        <p:spPr>
          <a:xfrm>
            <a:off x="548640" y="960120"/>
            <a:ext cx="11064240" cy="0"/>
          </a:xfrm>
          <a:prstGeom prst="line">
            <a:avLst/>
          </a:prstGeom>
          <a:noFill/>
          <a:ln w="12700">
            <a:solidFill>
              <a:srgbClr val="CADCFC"/>
            </a:solidFill>
            <a:prstDash val="solid"/>
          </a:ln>
        </p:spPr>
        <p:txBody>
          <a:bodyPr/>
          <a:lstStyle/>
          <a:p>
            <a:endParaRPr lang="es-CO"/>
          </a:p>
        </p:txBody>
      </p:sp>
      <p:sp>
        <p:nvSpPr>
          <p:cNvPr id="4" name="Text 2"/>
          <p:cNvSpPr/>
          <p:nvPr/>
        </p:nvSpPr>
        <p:spPr>
          <a:xfrm>
            <a:off x="548640" y="1143000"/>
            <a:ext cx="5349240" cy="5166360"/>
          </a:xfrm>
          <a:prstGeom prst="rect">
            <a:avLst/>
          </a:prstGeom>
          <a:noFill/>
          <a:ln/>
        </p:spPr>
        <p:txBody>
          <a:bodyPr wrap="square" rtlCol="0" anchor="t"/>
          <a:lstStyle/>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Aguilar Villanueva, L. F. (1992). El estudio de las políticas públicas. Miguel Ángel Porrúa.</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Aguilar Villanueva, L. F. (1993). La hechura de las políticas. Miguel Ángel Porrúa.</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Anderson, J. E. (1975). Public Policy-Making. Praeger.</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Auyero, J. (2001). La política de los pobres. Manantial.</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Barzelay, M. (1992). Breaking Through Bureaucracy. Univ. of California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Barzelay, M. (2001). The New Public Management. Univ. of California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Bresser-Pereira, L. C. (1998). Reforma del Estado para la ciudadanía. CLAD/EUDEBA.</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Cardoso, F. H. y Faletto, E. (1969). Dependencia y desarrollo en América Latina. Siglo XXI.</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CLAD (1998). Una Nueva Gestión Pública para América Latina.</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Cobb, R. y Elder, C. (1972). Participation in American Politics. Johns Hopkins Univ.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Dammert, L. (2012). Fear and Crime in Latin America. Routledge.</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De Sousa Santos, B. (1998). Participatory Budgeting in Porto Alegre. Politics &amp; Society, 26(4).</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Dror, Y. (1968). Public Policymaking Reexamined. Chandler Publishing.</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Dunn, W. N. (1994). Public Policy Analysis. Prentice Hall.</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Elmore, R. F. (1979). Backward Mapping. Political Science Quarterly, 94(4).</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Falleti, T. G. (2010). Decentralization and Subnational Politics in Latin America. Cambridge Univ.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Feinstein, O. (2007). Evaluación pragmática de políticas públicas. IUIOG.</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Fischer, F. y Forester, J. (Eds.) (1993). The Argumentative Turn in Policy Analysis and Planning. Duke Univ.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Fukuyama, F. (2004). State-Building. Cornell Univ.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Fukuyama, F. (2013). What Is Governance? Governance, 26(3).</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Frühling, H. (2009). Violencia y policía en América Latina. FLACSO.</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García Pelayo, M. (1974). Burocracia y tecnocracia. Alianza Editorial.</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Gargarella, R. (2013). Latin American Constitutionalism, 1810-2010. Oxford Univ.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Guerrero, O. (1997). Principios de administración pública. ESAP.</a:t>
            </a:r>
            <a:endParaRPr lang="en-US" sz="830" dirty="0"/>
          </a:p>
        </p:txBody>
      </p:sp>
      <p:sp>
        <p:nvSpPr>
          <p:cNvPr id="5" name="Text 3"/>
          <p:cNvSpPr/>
          <p:nvPr/>
        </p:nvSpPr>
        <p:spPr>
          <a:xfrm>
            <a:off x="6263640" y="1143000"/>
            <a:ext cx="5349240" cy="5166360"/>
          </a:xfrm>
          <a:prstGeom prst="rect">
            <a:avLst/>
          </a:prstGeom>
          <a:noFill/>
          <a:ln/>
        </p:spPr>
        <p:txBody>
          <a:bodyPr wrap="square" rtlCol="0" anchor="t"/>
          <a:lstStyle/>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Hood, C. (1991). A Public Management for All Seasons? Public Administration, 69(1).</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IEMP (2013). Políticas públicas: formulación, implementación y evaluación. Procuraduría General de la Nación.</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Kalmanovitz, S. (2001). Las instituciones y el desarrollo económico en Colombia. Norma.</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Kingdon, J. W. (1984). Agendas, Alternatives, and Public Policies. Little, Brown.</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Lasswell, H. D. (1951). The Policy Orientation. En The Policy Sciences. Stanford Univ.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Lasswell, H. D. (1956). The Decision Process. Univ. of Maryland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Lindblom, C. (1959). The Science of Muddling Through. Public Administration Review, 19(2).</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Lipsky, M. (1980). Street-Level Bureaucracy. Russell Sage Foundation.</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López-Calva, L. F. y Lustig, N. (Eds.) (2010). Declining Inequality in Latin America. Brookings.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March, J. G. y Olsen, J. P. (1989). Rediscovering Institutions. Free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Mazmanian, D. A. y Sabatier, P. A. (1983). Implementation and Public Policy. Scott, Foresman.</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Melo, J. O. (1996). Colombia hoy. Tercer Mundo Editores.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Nussbaum, M. (2011). Creating Capabilities. Harvard Univ.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O'Donnell, G. (1993). On the State, Democratization and Some Conceptual Problems. World Development, 21(8).</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Osborne, D. y Gaebler, T. (1992). Reinventing Government. Addison-Wesley.</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Peters, B. G. (1999). Institutional Theory in Political Science. Continuum.</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Piketty, T. (2014). El capital en el siglo XXI. FCE.</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Pressman, J. y Wildavsky, A. (1973). Implementation. Univ. of California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Rodríguez Garavito, C. y Rodríguez Franco, D. (2015). Radical Deprivation on Trial. Cambridge Univ.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Rodrik, D. (2011). The Globalization Paradox. W. W. Norton.</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Roth Deubel, A.-N. (2002). Políticas públicas: formulación, implementación y evaluación. Aurora.</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Sabatier, P. A. y Jenkins-Smith, H. C. (1993). Policy Change and Learning. Westview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Sabatier, P. A. (Ed.) (2007). Theories of the Policy Process. Westview Press.</a:t>
            </a:r>
            <a:endParaRPr lang="en-US" sz="830" dirty="0"/>
          </a:p>
          <a:p>
            <a:pPr marL="342900" indent="-342900">
              <a:lnSpc>
                <a:spcPct val="102000"/>
              </a:lnSpc>
              <a:spcAft>
                <a:spcPts val="600"/>
              </a:spcAft>
              <a:buSzPct val="100000"/>
              <a:buChar char="•"/>
            </a:pPr>
            <a:r>
              <a:rPr lang="en-US" sz="830" dirty="0">
                <a:solidFill>
                  <a:srgbClr val="24262E"/>
                </a:solidFill>
                <a:latin typeface="Calibri" pitchFamily="34" charset="0"/>
                <a:ea typeface="Calibri" pitchFamily="34" charset="-122"/>
                <a:cs typeface="Calibri" pitchFamily="34" charset="-120"/>
              </a:rPr>
              <a:t>Schmidt, V. A. (2008). Discursive Institutionalism. Annual Review of Political Science, 11.</a:t>
            </a:r>
            <a:endParaRPr lang="en-US" sz="830" dirty="0"/>
          </a:p>
        </p:txBody>
      </p:sp>
      <p:sp>
        <p:nvSpPr>
          <p:cNvPr id="6" name="Text 4"/>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0058400" cy="457200"/>
          </a:xfrm>
          <a:prstGeom prst="rect">
            <a:avLst/>
          </a:prstGeom>
          <a:noFill/>
          <a:ln/>
        </p:spPr>
        <p:txBody>
          <a:bodyPr wrap="square" rtlCol="0" anchor="ctr"/>
          <a:lstStyle/>
          <a:p>
            <a:pPr marL="0" indent="0">
              <a:buNone/>
            </a:pPr>
            <a:r>
              <a:rPr lang="en-US" sz="2400" b="1" dirty="0">
                <a:solidFill>
                  <a:srgbClr val="1E2761"/>
                </a:solidFill>
                <a:latin typeface="Cambria" pitchFamily="34" charset="0"/>
                <a:ea typeface="Cambria" pitchFamily="34" charset="-122"/>
                <a:cs typeface="Cambria" pitchFamily="34" charset="-120"/>
              </a:rPr>
              <a:t>Referencias — Doctrina (II), legislación y jurisprudencia</a:t>
            </a:r>
            <a:endParaRPr lang="en-US" sz="2400" dirty="0"/>
          </a:p>
        </p:txBody>
      </p:sp>
      <p:sp>
        <p:nvSpPr>
          <p:cNvPr id="3" name="Shape 1"/>
          <p:cNvSpPr/>
          <p:nvPr/>
        </p:nvSpPr>
        <p:spPr>
          <a:xfrm>
            <a:off x="548640" y="960120"/>
            <a:ext cx="11064240" cy="0"/>
          </a:xfrm>
          <a:prstGeom prst="line">
            <a:avLst/>
          </a:prstGeom>
          <a:noFill/>
          <a:ln w="12700">
            <a:solidFill>
              <a:srgbClr val="CADCFC"/>
            </a:solidFill>
            <a:prstDash val="solid"/>
          </a:ln>
        </p:spPr>
        <p:txBody>
          <a:bodyPr/>
          <a:lstStyle/>
          <a:p>
            <a:endParaRPr lang="es-CO"/>
          </a:p>
        </p:txBody>
      </p:sp>
      <p:sp>
        <p:nvSpPr>
          <p:cNvPr id="4" name="Text 2"/>
          <p:cNvSpPr/>
          <p:nvPr/>
        </p:nvSpPr>
        <p:spPr>
          <a:xfrm>
            <a:off x="548640" y="1143000"/>
            <a:ext cx="5349240" cy="5166360"/>
          </a:xfrm>
          <a:prstGeom prst="rect">
            <a:avLst/>
          </a:prstGeom>
          <a:noFill/>
          <a:ln/>
        </p:spPr>
        <p:txBody>
          <a:bodyPr wrap="square" rtlCol="0" anchor="t"/>
          <a:lstStyle/>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Sen, A. (1999). Development as Freedom. Knopf.</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Simon, H. A. (1957). Administrative Behavior. Macmillan.</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Stone, D. (1988). Policy Paradox and Political Reason. Scott, Foresman.</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Subirats, J., Knoepfel, P., Larrue, C. y Varone, F. (2008). Análisis y gestión de políticas públicas. Ariel.</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Uprimny, R. (2011). The Recent Transformation of Constitutional Law in Latin America. Texas Law Review, 89.</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Velásquez, F. y González, E. (2003). ¿Qué ha pasado con la participación ciudadana en Colombia? Fundación Corona.</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Weber, M. (1964). Economía y sociedad [1922]. FCE.</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Williamson, J. (1990). What Washington Means by Policy Reform. Institute for International Economics.</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Wilson, W. (1887). The Study of Administration. Political Science Quarterly, 2(2).</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 LEGISLACIÓN —</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Constitución Política de Colombia (1991).</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Ley 100 de 1993, Ley 115 de 1994, Ley 152 de 1994, Ley 489 de 1998, Ley 715 de 2001, Ley 1454 de 2011, Ley 1473 de 2011, Ley 1751 de 2015, Ley 1757 de 2015, Ley 1801 de 2016, Ley 2155 de 2021.</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Acto Legislativo 03 de 2011 (sostenibilidad fiscal).</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DNP (2014). Sistema Nacional de Evaluación de Gestión y Resultados — SINERGIA.</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CEPAL (2010, 2018, 2023, 2024). Panorama Social de América Latina.</a:t>
            </a:r>
            <a:endParaRPr lang="en-US" sz="1000" dirty="0"/>
          </a:p>
        </p:txBody>
      </p:sp>
      <p:sp>
        <p:nvSpPr>
          <p:cNvPr id="5" name="Text 3"/>
          <p:cNvSpPr/>
          <p:nvPr/>
        </p:nvSpPr>
        <p:spPr>
          <a:xfrm>
            <a:off x="6263640" y="1143000"/>
            <a:ext cx="5349240" cy="5166360"/>
          </a:xfrm>
          <a:prstGeom prst="rect">
            <a:avLst/>
          </a:prstGeom>
          <a:noFill/>
          <a:ln/>
        </p:spPr>
        <p:txBody>
          <a:bodyPr wrap="square" rtlCol="0" anchor="t"/>
          <a:lstStyle/>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 JURISPRUDENCIA —</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Corte Constitucional: T-406/1992, C-449/1992, C-479/1992, T-002/1992, C-225/1995, SU-747/1998, C-401/2001, C-1064/2001, T-025/2004, C-591/2012, C-644/2012, C-753/2013, C-149/2010, T-622/2016, C-223/2017, SU-698/2017, Auto 092/2008, Auto 004/2009, Auto 373/2016.</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Consejo de Estado: Sección Tercera, sentencia de unificación de 2013 (Exp. 25022); Sala de Consulta y Servicio Civil, Concepto 1957 de 2009.</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Corte Interamericana de Derechos Humanos: Caso «Niños de la Calle» (Villagrán Morales) vs. Guatemala (1999); Caso Comunidad Indígena Yakye Axa vs. Paraguay (2005); Caso «Campo Algodonero» vs. México (2009); Caso Gonzáles Lluy vs. Ecuador (2015); Caso Lhaka Honhat vs. Argentina (2020).</a:t>
            </a:r>
            <a:endParaRPr lang="en-US" sz="1000" dirty="0"/>
          </a:p>
          <a:p>
            <a:pPr marL="342900" indent="-342900">
              <a:lnSpc>
                <a:spcPct val="102000"/>
              </a:lnSpc>
              <a:spcAft>
                <a:spcPts val="600"/>
              </a:spcAft>
              <a:buSzPct val="100000"/>
              <a:buChar char="•"/>
            </a:pPr>
            <a:r>
              <a:rPr lang="en-US" sz="1000" dirty="0">
                <a:solidFill>
                  <a:srgbClr val="24262E"/>
                </a:solidFill>
                <a:latin typeface="Calibri" pitchFamily="34" charset="0"/>
                <a:ea typeface="Calibri" pitchFamily="34" charset="-122"/>
                <a:cs typeface="Calibri" pitchFamily="34" charset="-120"/>
              </a:rPr>
              <a:t>Corte Suprema de Justicia de la Nación (Argentina): caso «Badaro c/ ANSeS» (2006-2007).</a:t>
            </a:r>
            <a:endParaRPr lang="en-US" sz="1000" dirty="0"/>
          </a:p>
        </p:txBody>
      </p:sp>
      <p:sp>
        <p:nvSpPr>
          <p:cNvPr id="6" name="Text 4"/>
          <p:cNvSpPr/>
          <p:nvPr/>
        </p:nvSpPr>
        <p:spPr>
          <a:xfrm>
            <a:off x="548640" y="6473952"/>
            <a:ext cx="8686800" cy="274320"/>
          </a:xfrm>
          <a:prstGeom prst="rect">
            <a:avLst/>
          </a:prstGeom>
          <a:noFill/>
          <a:ln/>
        </p:spPr>
        <p:txBody>
          <a:bodyPr wrap="square" rtlCol="0" anchor="ctr"/>
          <a:lstStyle/>
          <a:p>
            <a:pPr marL="0" indent="0" algn="l">
              <a:buNone/>
            </a:pPr>
            <a:r>
              <a:rPr lang="en-US" sz="900" dirty="0">
                <a:solidFill>
                  <a:srgbClr val="5B6270"/>
                </a:solidFill>
                <a:latin typeface="Calibri" pitchFamily="34" charset="0"/>
                <a:ea typeface="Calibri" pitchFamily="34" charset="-122"/>
                <a:cs typeface="Calibri" pitchFamily="34" charset="-120"/>
              </a:rPr>
              <a:t>CEILAT · Universidad de Nariño — Políticas Públicas con Énfasis en la Seguridad Social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7545</Words>
  <Application>Microsoft Office PowerPoint</Application>
  <PresentationFormat>Personalizado</PresentationFormat>
  <Paragraphs>438</Paragraphs>
  <Slides>49</Slides>
  <Notes>49</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49</vt:i4>
      </vt:variant>
    </vt:vector>
  </HeadingPairs>
  <TitlesOfParts>
    <vt:vector size="54" baseType="lpstr">
      <vt:lpstr>Arial</vt:lpstr>
      <vt:lpstr>Calibri</vt:lpstr>
      <vt:lpstr>Cambria</vt:lpstr>
      <vt:lpstr>Red Hat Display</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GUSTAVO ANDRES ROJAS PEREIRA</cp:lastModifiedBy>
  <cp:revision>2</cp:revision>
  <dcterms:created xsi:type="dcterms:W3CDTF">2026-08-04T04:15:30Z</dcterms:created>
  <dcterms:modified xsi:type="dcterms:W3CDTF">2026-09-09T21:24:24Z</dcterms:modified>
</cp:coreProperties>
</file>