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4630400" cy="8229600"/>
  <p:notesSz cx="8229600" cy="14630400"/>
  <p:embeddedFontLst>
    <p:embeddedFont>
      <p:font typeface="Brygada 1918" panose="020B0604020202020204" charset="0"/>
      <p:regular r:id="rId8"/>
    </p:embeddedFont>
    <p:embeddedFont>
      <p:font typeface="Brygada 1918 Semi Bold" panose="020B0604020202020204" charset="0"/>
      <p:regular r:id="rId9"/>
    </p:embeddedFont>
  </p:embeddedFont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86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055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3051572"/>
            <a:ext cx="7556421" cy="2126337"/>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Relación entre el Estado Social de Derecho y las Políticas Públicas</a:t>
            </a:r>
            <a:endParaRPr lang="en-US" sz="44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24126" y="553641"/>
            <a:ext cx="9975533" cy="557213"/>
          </a:xfrm>
          <a:prstGeom prst="rect">
            <a:avLst/>
          </a:prstGeom>
          <a:noFill/>
          <a:ln/>
        </p:spPr>
        <p:txBody>
          <a:bodyPr wrap="none" lIns="0" tIns="0" rIns="0" bIns="0" rtlCol="0" anchor="t"/>
          <a:lstStyle/>
          <a:p>
            <a:pPr marL="0" indent="0" algn="l">
              <a:lnSpc>
                <a:spcPts val="4350"/>
              </a:lnSpc>
              <a:buNone/>
            </a:pPr>
            <a:r>
              <a:rPr lang="en-US" sz="3500" dirty="0">
                <a:solidFill>
                  <a:srgbClr val="403011"/>
                </a:solidFill>
                <a:latin typeface="Brygada 1918 Semi Bold" pitchFamily="34" charset="0"/>
                <a:ea typeface="Brygada 1918 Semi Bold" pitchFamily="34" charset="-122"/>
                <a:cs typeface="Brygada 1918 Semi Bold" pitchFamily="34" charset="-120"/>
              </a:rPr>
              <a:t>Marco Conceptual del Estado Social de Derecho</a:t>
            </a:r>
            <a:endParaRPr lang="en-US" sz="3500" dirty="0"/>
          </a:p>
        </p:txBody>
      </p:sp>
      <p:sp>
        <p:nvSpPr>
          <p:cNvPr id="3" name="Text 1"/>
          <p:cNvSpPr/>
          <p:nvPr/>
        </p:nvSpPr>
        <p:spPr>
          <a:xfrm>
            <a:off x="624126" y="1467445"/>
            <a:ext cx="13382149" cy="1141095"/>
          </a:xfrm>
          <a:prstGeom prst="rect">
            <a:avLst/>
          </a:prstGeom>
          <a:noFill/>
          <a:ln/>
        </p:spPr>
        <p:txBody>
          <a:bodyPr wrap="square" lIns="0" tIns="0" rIns="0" bIns="0" rtlCol="0" anchor="t"/>
          <a:lstStyle/>
          <a:p>
            <a:pPr marL="0" indent="0" algn="l">
              <a:lnSpc>
                <a:spcPts val="2200"/>
              </a:lnSpc>
              <a:buNone/>
            </a:pPr>
            <a:r>
              <a:rPr lang="en-US" sz="1400" dirty="0">
                <a:solidFill>
                  <a:srgbClr val="403011"/>
                </a:solidFill>
                <a:latin typeface="Brygada 1918" pitchFamily="34" charset="0"/>
                <a:ea typeface="Brygada 1918" pitchFamily="34" charset="-122"/>
                <a:cs typeface="Brygada 1918" pitchFamily="34" charset="-120"/>
              </a:rPr>
              <a:t>El Estado Social de Derecho, consagrado en el artículo 1º de la Constitución Política de Colombia, constituye un modelo de organización estatal en el que no basta con garantizar la igualdad formal propia del Estado liberal clásico, sino que exige asegurar condiciones materiales de existencia digna, justicia social y protección efectiva de los derechos fundamentales. Esto implica que el Estado tiene una función activa y positiva en la sociedad, interviniendo en la economía, regulando relaciones sociales y promoviendo la equidad en beneficio del interés general (Corte Constitucional, Sentencia C-1064 de 2001).</a:t>
            </a:r>
            <a:endParaRPr lang="en-US" sz="1400" dirty="0"/>
          </a:p>
        </p:txBody>
      </p:sp>
      <p:sp>
        <p:nvSpPr>
          <p:cNvPr id="4" name="Text 2"/>
          <p:cNvSpPr/>
          <p:nvPr/>
        </p:nvSpPr>
        <p:spPr>
          <a:xfrm>
            <a:off x="624126" y="2809042"/>
            <a:ext cx="13382149" cy="1141095"/>
          </a:xfrm>
          <a:prstGeom prst="rect">
            <a:avLst/>
          </a:prstGeom>
          <a:noFill/>
          <a:ln/>
        </p:spPr>
        <p:txBody>
          <a:bodyPr wrap="square" lIns="0" tIns="0" rIns="0" bIns="0" rtlCol="0" anchor="t"/>
          <a:lstStyle/>
          <a:p>
            <a:pPr marL="0" indent="0" algn="l">
              <a:lnSpc>
                <a:spcPts val="2200"/>
              </a:lnSpc>
              <a:buNone/>
            </a:pPr>
            <a:r>
              <a:rPr lang="en-US" sz="1400" dirty="0">
                <a:solidFill>
                  <a:srgbClr val="403011"/>
                </a:solidFill>
                <a:latin typeface="Brygada 1918" pitchFamily="34" charset="0"/>
                <a:ea typeface="Brygada 1918" pitchFamily="34" charset="-122"/>
                <a:cs typeface="Brygada 1918" pitchFamily="34" charset="-120"/>
              </a:rPr>
              <a:t>En este marco, las políticas públicas se configuran como el instrumento operativo a través del cual el Estado cumple los fines esenciales establecidos en el artículo 2º de la Constitución: garantizar la efectividad de los derechos, promover la prosperidad general y asegurar la convivencia pacífica. Son, en consecuencia, mecanismos de intervención y gestión que permiten traducir los mandatos constitucionales en acciones concretas, programas, planes y proyectos dirigidos a satisfacer necesidades colectivas.</a:t>
            </a:r>
            <a:endParaRPr lang="en-US" sz="1400" dirty="0"/>
          </a:p>
        </p:txBody>
      </p:sp>
      <p:sp>
        <p:nvSpPr>
          <p:cNvPr id="5" name="Shape 3"/>
          <p:cNvSpPr/>
          <p:nvPr/>
        </p:nvSpPr>
        <p:spPr>
          <a:xfrm>
            <a:off x="624126" y="4150638"/>
            <a:ext cx="6601897" cy="2468880"/>
          </a:xfrm>
          <a:prstGeom prst="roundRect">
            <a:avLst>
              <a:gd name="adj" fmla="val 10834"/>
            </a:avLst>
          </a:prstGeom>
          <a:solidFill>
            <a:srgbClr val="626C3B"/>
          </a:solidFill>
          <a:ln w="7620">
            <a:solidFill>
              <a:srgbClr val="7B8554"/>
            </a:solidFill>
            <a:prstDash val="solid"/>
          </a:ln>
        </p:spPr>
      </p:sp>
      <p:sp>
        <p:nvSpPr>
          <p:cNvPr id="6" name="Text 4"/>
          <p:cNvSpPr/>
          <p:nvPr/>
        </p:nvSpPr>
        <p:spPr>
          <a:xfrm>
            <a:off x="809982" y="4336494"/>
            <a:ext cx="3202186" cy="278606"/>
          </a:xfrm>
          <a:prstGeom prst="rect">
            <a:avLst/>
          </a:prstGeom>
          <a:noFill/>
          <a:ln/>
        </p:spPr>
        <p:txBody>
          <a:bodyPr wrap="none" lIns="0" tIns="0" rIns="0" bIns="0" rtlCol="0" anchor="t"/>
          <a:lstStyle/>
          <a:p>
            <a:pPr marL="0" indent="0" algn="l">
              <a:lnSpc>
                <a:spcPts val="2150"/>
              </a:lnSpc>
              <a:buNone/>
            </a:pPr>
            <a:r>
              <a:rPr lang="en-US" sz="1750" dirty="0">
                <a:solidFill>
                  <a:srgbClr val="FFFFFF"/>
                </a:solidFill>
                <a:latin typeface="Brygada 1918 Semi Bold" pitchFamily="34" charset="0"/>
                <a:ea typeface="Brygada 1918 Semi Bold" pitchFamily="34" charset="-122"/>
                <a:cs typeface="Brygada 1918 Semi Bold" pitchFamily="34" charset="-120"/>
              </a:rPr>
              <a:t>Jurisprudencia Constitucional</a:t>
            </a:r>
            <a:endParaRPr lang="en-US" sz="1750" dirty="0"/>
          </a:p>
        </p:txBody>
      </p:sp>
      <p:sp>
        <p:nvSpPr>
          <p:cNvPr id="7" name="Text 5"/>
          <p:cNvSpPr/>
          <p:nvPr/>
        </p:nvSpPr>
        <p:spPr>
          <a:xfrm>
            <a:off x="809982" y="4722019"/>
            <a:ext cx="6230183" cy="1711642"/>
          </a:xfrm>
          <a:prstGeom prst="rect">
            <a:avLst/>
          </a:prstGeom>
          <a:noFill/>
          <a:ln/>
        </p:spPr>
        <p:txBody>
          <a:bodyPr wrap="square" lIns="0" tIns="0" rIns="0" bIns="0" rtlCol="0" anchor="t"/>
          <a:lstStyle/>
          <a:p>
            <a:pPr marL="0" indent="0" algn="l">
              <a:lnSpc>
                <a:spcPts val="2200"/>
              </a:lnSpc>
              <a:buNone/>
            </a:pPr>
            <a:r>
              <a:rPr lang="en-US" sz="1400" dirty="0">
                <a:solidFill>
                  <a:srgbClr val="FFFFFF"/>
                </a:solidFill>
                <a:latin typeface="Brygada 1918" pitchFamily="34" charset="0"/>
                <a:ea typeface="Brygada 1918" pitchFamily="34" charset="-122"/>
                <a:cs typeface="Brygada 1918" pitchFamily="34" charset="-120"/>
              </a:rPr>
              <a:t>La jurisprudencia constitucional ha señalado que el Estado Social de Derecho se concreta en el deber de adoptar políticas públicas que garanticen los derechos sociales, económicos y culturales, bajo los principios de </a:t>
            </a:r>
            <a:r>
              <a:rPr lang="en-US" sz="1400" dirty="0">
                <a:solidFill>
                  <a:srgbClr val="626C3B"/>
                </a:solidFill>
                <a:latin typeface="Brygada 1918" pitchFamily="34" charset="0"/>
                <a:ea typeface="Brygada 1918" pitchFamily="34" charset="-122"/>
                <a:cs typeface="Brygada 1918" pitchFamily="34" charset="-120"/>
              </a:rPr>
              <a:t>dignidad humana, solidaridad y prevalencia del interés general</a:t>
            </a:r>
            <a:r>
              <a:rPr lang="en-US" sz="1400" dirty="0">
                <a:solidFill>
                  <a:srgbClr val="FFFFFF"/>
                </a:solidFill>
                <a:latin typeface="Brygada 1918" pitchFamily="34" charset="0"/>
                <a:ea typeface="Brygada 1918" pitchFamily="34" charset="-122"/>
                <a:cs typeface="Brygada 1918" pitchFamily="34" charset="-120"/>
              </a:rPr>
              <a:t> (Corte Constitucional, Sentencia T-760 de 2008, sobre el derecho a la salud).</a:t>
            </a:r>
            <a:endParaRPr lang="en-US" sz="1400" dirty="0"/>
          </a:p>
        </p:txBody>
      </p:sp>
      <p:sp>
        <p:nvSpPr>
          <p:cNvPr id="8" name="Shape 6"/>
          <p:cNvSpPr/>
          <p:nvPr/>
        </p:nvSpPr>
        <p:spPr>
          <a:xfrm>
            <a:off x="7404259" y="4150638"/>
            <a:ext cx="6602016" cy="2468880"/>
          </a:xfrm>
          <a:prstGeom prst="roundRect">
            <a:avLst>
              <a:gd name="adj" fmla="val 10834"/>
            </a:avLst>
          </a:prstGeom>
          <a:solidFill>
            <a:srgbClr val="83792E"/>
          </a:solidFill>
          <a:ln w="7620">
            <a:solidFill>
              <a:srgbClr val="9C9247"/>
            </a:solidFill>
            <a:prstDash val="solid"/>
          </a:ln>
        </p:spPr>
      </p:sp>
      <p:sp>
        <p:nvSpPr>
          <p:cNvPr id="9" name="Text 7"/>
          <p:cNvSpPr/>
          <p:nvPr/>
        </p:nvSpPr>
        <p:spPr>
          <a:xfrm>
            <a:off x="7590115" y="4336494"/>
            <a:ext cx="2494121" cy="278606"/>
          </a:xfrm>
          <a:prstGeom prst="rect">
            <a:avLst/>
          </a:prstGeom>
          <a:noFill/>
          <a:ln/>
        </p:spPr>
        <p:txBody>
          <a:bodyPr wrap="none" lIns="0" tIns="0" rIns="0" bIns="0" rtlCol="0" anchor="t"/>
          <a:lstStyle/>
          <a:p>
            <a:pPr marL="0" indent="0" algn="l">
              <a:lnSpc>
                <a:spcPts val="2150"/>
              </a:lnSpc>
              <a:buNone/>
            </a:pPr>
            <a:r>
              <a:rPr lang="en-US" sz="1750" dirty="0">
                <a:solidFill>
                  <a:srgbClr val="FFFFFF"/>
                </a:solidFill>
                <a:latin typeface="Brygada 1918 Semi Bold" pitchFamily="34" charset="0"/>
                <a:ea typeface="Brygada 1918 Semi Bold" pitchFamily="34" charset="-122"/>
                <a:cs typeface="Brygada 1918 Semi Bold" pitchFamily="34" charset="-120"/>
              </a:rPr>
              <a:t>Perspectiva Doctrinaria</a:t>
            </a:r>
            <a:endParaRPr lang="en-US" sz="1750" dirty="0"/>
          </a:p>
        </p:txBody>
      </p:sp>
      <p:sp>
        <p:nvSpPr>
          <p:cNvPr id="10" name="Text 8"/>
          <p:cNvSpPr/>
          <p:nvPr/>
        </p:nvSpPr>
        <p:spPr>
          <a:xfrm>
            <a:off x="7590115" y="4722019"/>
            <a:ext cx="6230303" cy="1711642"/>
          </a:xfrm>
          <a:prstGeom prst="rect">
            <a:avLst/>
          </a:prstGeom>
          <a:noFill/>
          <a:ln/>
        </p:spPr>
        <p:txBody>
          <a:bodyPr wrap="square" lIns="0" tIns="0" rIns="0" bIns="0" rtlCol="0" anchor="t"/>
          <a:lstStyle/>
          <a:p>
            <a:pPr marL="0" indent="0" algn="l">
              <a:lnSpc>
                <a:spcPts val="2200"/>
              </a:lnSpc>
              <a:buNone/>
            </a:pPr>
            <a:r>
              <a:rPr lang="en-US" sz="1400" dirty="0">
                <a:solidFill>
                  <a:srgbClr val="FFFFFF"/>
                </a:solidFill>
                <a:latin typeface="Brygada 1918" pitchFamily="34" charset="0"/>
                <a:ea typeface="Brygada 1918" pitchFamily="34" charset="-122"/>
                <a:cs typeface="Brygada 1918" pitchFamily="34" charset="-120"/>
              </a:rPr>
              <a:t>Por su parte, la doctrina afirma que las políticas públicas no son neutrales, sino que deben estar guiadas por el marco axiológico del Estado Social de Derecho. En palabras de Roth Deubel (2002), las políticas públicas son el </a:t>
            </a:r>
            <a:r>
              <a:rPr lang="en-US" sz="1400" dirty="0">
                <a:solidFill>
                  <a:srgbClr val="83792E"/>
                </a:solidFill>
                <a:latin typeface="Brygada 1918" pitchFamily="34" charset="0"/>
                <a:ea typeface="Brygada 1918" pitchFamily="34" charset="-122"/>
                <a:cs typeface="Brygada 1918" pitchFamily="34" charset="-120"/>
              </a:rPr>
              <a:t>"proceso mediante el cual los gobiernos definen y enfrentan problemas colectivos, tomando decisiones y ejecutando acciones con fundamento en principios constitucionales y democráticos"</a:t>
            </a:r>
            <a:r>
              <a:rPr lang="en-US" sz="1400" dirty="0">
                <a:solidFill>
                  <a:srgbClr val="FFFFFF"/>
                </a:solidFill>
                <a:latin typeface="Brygada 1918" pitchFamily="34" charset="0"/>
                <a:ea typeface="Brygada 1918" pitchFamily="34" charset="-122"/>
                <a:cs typeface="Brygada 1918" pitchFamily="34" charset="-120"/>
              </a:rPr>
              <a:t>.</a:t>
            </a:r>
            <a:endParaRPr lang="en-US" sz="1400" dirty="0"/>
          </a:p>
        </p:txBody>
      </p:sp>
      <p:sp>
        <p:nvSpPr>
          <p:cNvPr id="11" name="Text 9"/>
          <p:cNvSpPr/>
          <p:nvPr/>
        </p:nvSpPr>
        <p:spPr>
          <a:xfrm>
            <a:off x="624126" y="6820019"/>
            <a:ext cx="13382149" cy="855821"/>
          </a:xfrm>
          <a:prstGeom prst="rect">
            <a:avLst/>
          </a:prstGeom>
          <a:noFill/>
          <a:ln/>
        </p:spPr>
        <p:txBody>
          <a:bodyPr wrap="square" lIns="0" tIns="0" rIns="0" bIns="0" rtlCol="0" anchor="t"/>
          <a:lstStyle/>
          <a:p>
            <a:pPr marL="0" indent="0" algn="l">
              <a:lnSpc>
                <a:spcPts val="2200"/>
              </a:lnSpc>
              <a:buNone/>
            </a:pPr>
            <a:r>
              <a:rPr lang="en-US" sz="1400" dirty="0">
                <a:solidFill>
                  <a:srgbClr val="403011"/>
                </a:solidFill>
                <a:latin typeface="Brygada 1918" pitchFamily="34" charset="0"/>
                <a:ea typeface="Brygada 1918" pitchFamily="34" charset="-122"/>
                <a:cs typeface="Brygada 1918" pitchFamily="34" charset="-120"/>
              </a:rPr>
              <a:t>En síntesis, existe una relación de fundamento y medio: el Estado Social de Derecho proporciona la legitimidad, los fines y el marco normativo; mientras que las políticas públicas son los instrumentos prácticos que hacen efectivos esos mandatos, evitando que el Estado Social de Derecho se reduzca a un simple enunciado normativo sin aplicación real.</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999411"/>
            <a:ext cx="5958364" cy="708779"/>
          </a:xfrm>
          <a:prstGeom prst="rect">
            <a:avLst/>
          </a:prstGeom>
          <a:noFill/>
          <a:ln/>
        </p:spPr>
        <p:txBody>
          <a:bodyPr wrap="non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Esquema comparativo</a:t>
            </a:r>
            <a:endParaRPr lang="en-US" sz="4450" dirty="0"/>
          </a:p>
        </p:txBody>
      </p:sp>
      <p:sp>
        <p:nvSpPr>
          <p:cNvPr id="3" name="Shape 1"/>
          <p:cNvSpPr/>
          <p:nvPr/>
        </p:nvSpPr>
        <p:spPr>
          <a:xfrm>
            <a:off x="793790" y="2161818"/>
            <a:ext cx="13042821" cy="5068252"/>
          </a:xfrm>
          <a:prstGeom prst="roundRect">
            <a:avLst>
              <a:gd name="adj" fmla="val 6713"/>
            </a:avLst>
          </a:prstGeom>
          <a:noFill/>
          <a:ln w="7620">
            <a:solidFill>
              <a:srgbClr val="000000">
                <a:alpha val="8000"/>
              </a:srgbClr>
            </a:solidFill>
            <a:prstDash val="solid"/>
          </a:ln>
        </p:spPr>
      </p:sp>
      <p:sp>
        <p:nvSpPr>
          <p:cNvPr id="4" name="Shape 2"/>
          <p:cNvSpPr/>
          <p:nvPr/>
        </p:nvSpPr>
        <p:spPr>
          <a:xfrm>
            <a:off x="801410" y="2169438"/>
            <a:ext cx="13027581" cy="712708"/>
          </a:xfrm>
          <a:prstGeom prst="rect">
            <a:avLst/>
          </a:prstGeom>
          <a:solidFill>
            <a:srgbClr val="FFFFFF">
              <a:alpha val="4000"/>
            </a:srgbClr>
          </a:solidFill>
          <a:ln/>
        </p:spPr>
      </p:sp>
      <p:sp>
        <p:nvSpPr>
          <p:cNvPr id="5" name="Text 3"/>
          <p:cNvSpPr/>
          <p:nvPr/>
        </p:nvSpPr>
        <p:spPr>
          <a:xfrm>
            <a:off x="1028224" y="2313146"/>
            <a:ext cx="4035743" cy="425291"/>
          </a:xfrm>
          <a:prstGeom prst="rect">
            <a:avLst/>
          </a:prstGeom>
          <a:noFill/>
          <a:ln/>
        </p:spPr>
        <p:txBody>
          <a:bodyPr wrap="none" lIns="0" tIns="0" rIns="0" bIns="0" rtlCol="0" anchor="t"/>
          <a:lstStyle/>
          <a:p>
            <a:pPr marL="0" indent="0" algn="l">
              <a:lnSpc>
                <a:spcPts val="3300"/>
              </a:lnSpc>
              <a:buNone/>
            </a:pPr>
            <a:r>
              <a:rPr lang="en-US" sz="2650" dirty="0">
                <a:solidFill>
                  <a:srgbClr val="626C3B"/>
                </a:solidFill>
                <a:latin typeface="Brygada 1918 Semi Bold" pitchFamily="34" charset="0"/>
                <a:ea typeface="Brygada 1918 Semi Bold" pitchFamily="34" charset="-122"/>
                <a:cs typeface="Brygada 1918 Semi Bold" pitchFamily="34" charset="-120"/>
              </a:rPr>
              <a:t>Estado Social de Derecho</a:t>
            </a:r>
            <a:endParaRPr lang="en-US" sz="2650" dirty="0"/>
          </a:p>
        </p:txBody>
      </p:sp>
      <p:sp>
        <p:nvSpPr>
          <p:cNvPr id="6" name="Text 4"/>
          <p:cNvSpPr/>
          <p:nvPr/>
        </p:nvSpPr>
        <p:spPr>
          <a:xfrm>
            <a:off x="7545824" y="2313146"/>
            <a:ext cx="3402330" cy="425291"/>
          </a:xfrm>
          <a:prstGeom prst="rect">
            <a:avLst/>
          </a:prstGeom>
          <a:noFill/>
          <a:ln/>
        </p:spPr>
        <p:txBody>
          <a:bodyPr wrap="none" lIns="0" tIns="0" rIns="0" bIns="0" rtlCol="0" anchor="t"/>
          <a:lstStyle/>
          <a:p>
            <a:pPr marL="0" indent="0" algn="l">
              <a:lnSpc>
                <a:spcPts val="3300"/>
              </a:lnSpc>
              <a:buNone/>
            </a:pPr>
            <a:r>
              <a:rPr lang="en-US" sz="2650" dirty="0">
                <a:solidFill>
                  <a:srgbClr val="83792E"/>
                </a:solidFill>
                <a:latin typeface="Brygada 1918 Semi Bold" pitchFamily="34" charset="0"/>
                <a:ea typeface="Brygada 1918 Semi Bold" pitchFamily="34" charset="-122"/>
                <a:cs typeface="Brygada 1918 Semi Bold" pitchFamily="34" charset="-120"/>
              </a:rPr>
              <a:t>Políticas Públicas</a:t>
            </a:r>
            <a:endParaRPr lang="en-US" sz="2650" dirty="0"/>
          </a:p>
        </p:txBody>
      </p:sp>
      <p:sp>
        <p:nvSpPr>
          <p:cNvPr id="7" name="Shape 5"/>
          <p:cNvSpPr/>
          <p:nvPr/>
        </p:nvSpPr>
        <p:spPr>
          <a:xfrm>
            <a:off x="801410" y="2882146"/>
            <a:ext cx="13027581" cy="650319"/>
          </a:xfrm>
          <a:prstGeom prst="rect">
            <a:avLst/>
          </a:prstGeom>
          <a:solidFill>
            <a:srgbClr val="000000">
              <a:alpha val="4000"/>
            </a:srgbClr>
          </a:solidFill>
          <a:ln/>
        </p:spPr>
      </p:sp>
      <p:sp>
        <p:nvSpPr>
          <p:cNvPr id="8" name="Text 6"/>
          <p:cNvSpPr/>
          <p:nvPr/>
        </p:nvSpPr>
        <p:spPr>
          <a:xfrm>
            <a:off x="1028224" y="3025854"/>
            <a:ext cx="6056352" cy="362903"/>
          </a:xfrm>
          <a:prstGeom prst="rect">
            <a:avLst/>
          </a:prstGeom>
          <a:noFill/>
          <a:ln/>
        </p:spPr>
        <p:txBody>
          <a:bodyPr wrap="non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Marco constitucional y axiológico (art. 1 y 2 C.P.)</a:t>
            </a:r>
            <a:endParaRPr lang="en-US" sz="1750" dirty="0"/>
          </a:p>
        </p:txBody>
      </p:sp>
      <p:sp>
        <p:nvSpPr>
          <p:cNvPr id="9" name="Text 7"/>
          <p:cNvSpPr/>
          <p:nvPr/>
        </p:nvSpPr>
        <p:spPr>
          <a:xfrm>
            <a:off x="7545824" y="3025854"/>
            <a:ext cx="6056352" cy="362903"/>
          </a:xfrm>
          <a:prstGeom prst="rect">
            <a:avLst/>
          </a:prstGeom>
          <a:noFill/>
          <a:ln/>
        </p:spPr>
        <p:txBody>
          <a:bodyPr wrap="non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Instrumentos de planeación, decisión y acción estatal</a:t>
            </a:r>
            <a:endParaRPr lang="en-US" sz="1750" dirty="0"/>
          </a:p>
        </p:txBody>
      </p:sp>
      <p:sp>
        <p:nvSpPr>
          <p:cNvPr id="10" name="Shape 8"/>
          <p:cNvSpPr/>
          <p:nvPr/>
        </p:nvSpPr>
        <p:spPr>
          <a:xfrm>
            <a:off x="801410" y="3532465"/>
            <a:ext cx="13027581" cy="1013222"/>
          </a:xfrm>
          <a:prstGeom prst="rect">
            <a:avLst/>
          </a:prstGeom>
          <a:solidFill>
            <a:srgbClr val="FFFFFF">
              <a:alpha val="4000"/>
            </a:srgbClr>
          </a:solidFill>
          <a:ln/>
        </p:spPr>
      </p:sp>
      <p:sp>
        <p:nvSpPr>
          <p:cNvPr id="11" name="Text 9"/>
          <p:cNvSpPr/>
          <p:nvPr/>
        </p:nvSpPr>
        <p:spPr>
          <a:xfrm>
            <a:off x="1028224" y="3676174"/>
            <a:ext cx="6056352"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Define fines esenciales: dignidad humana, igualdad real, justicia social, solidaridad</a:t>
            </a:r>
            <a:endParaRPr lang="en-US" sz="1750" dirty="0"/>
          </a:p>
        </p:txBody>
      </p:sp>
      <p:sp>
        <p:nvSpPr>
          <p:cNvPr id="12" name="Text 10"/>
          <p:cNvSpPr/>
          <p:nvPr/>
        </p:nvSpPr>
        <p:spPr>
          <a:xfrm>
            <a:off x="7545824" y="3676174"/>
            <a:ext cx="6056352"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Concreta esos fines en programas, planes, proyectos y acciones</a:t>
            </a:r>
            <a:endParaRPr lang="en-US" sz="1750" dirty="0"/>
          </a:p>
        </p:txBody>
      </p:sp>
      <p:sp>
        <p:nvSpPr>
          <p:cNvPr id="13" name="Shape 11"/>
          <p:cNvSpPr/>
          <p:nvPr/>
        </p:nvSpPr>
        <p:spPr>
          <a:xfrm>
            <a:off x="801410" y="4545687"/>
            <a:ext cx="13027581" cy="1013222"/>
          </a:xfrm>
          <a:prstGeom prst="rect">
            <a:avLst/>
          </a:prstGeom>
          <a:solidFill>
            <a:srgbClr val="000000">
              <a:alpha val="4000"/>
            </a:srgbClr>
          </a:solidFill>
          <a:ln/>
        </p:spPr>
      </p:sp>
      <p:sp>
        <p:nvSpPr>
          <p:cNvPr id="14" name="Text 12"/>
          <p:cNvSpPr/>
          <p:nvPr/>
        </p:nvSpPr>
        <p:spPr>
          <a:xfrm>
            <a:off x="1028224" y="4689396"/>
            <a:ext cx="6056352"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Obliga al Estado a garantizar derechos fundamentales y sociales</a:t>
            </a:r>
            <a:endParaRPr lang="en-US" sz="1750" dirty="0"/>
          </a:p>
        </p:txBody>
      </p:sp>
      <p:sp>
        <p:nvSpPr>
          <p:cNvPr id="15" name="Text 13"/>
          <p:cNvSpPr/>
          <p:nvPr/>
        </p:nvSpPr>
        <p:spPr>
          <a:xfrm>
            <a:off x="7545824" y="4689396"/>
            <a:ext cx="6056352"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Implementa mecanismos para la garantía efectiva de esos derechos</a:t>
            </a:r>
            <a:endParaRPr lang="en-US" sz="1750" dirty="0"/>
          </a:p>
        </p:txBody>
      </p:sp>
      <p:sp>
        <p:nvSpPr>
          <p:cNvPr id="16" name="Shape 14"/>
          <p:cNvSpPr/>
          <p:nvPr/>
        </p:nvSpPr>
        <p:spPr>
          <a:xfrm>
            <a:off x="801410" y="5558909"/>
            <a:ext cx="13027581" cy="1013222"/>
          </a:xfrm>
          <a:prstGeom prst="rect">
            <a:avLst/>
          </a:prstGeom>
          <a:solidFill>
            <a:srgbClr val="FFFFFF">
              <a:alpha val="4000"/>
            </a:srgbClr>
          </a:solidFill>
          <a:ln/>
        </p:spPr>
      </p:sp>
      <p:sp>
        <p:nvSpPr>
          <p:cNvPr id="17" name="Text 15"/>
          <p:cNvSpPr/>
          <p:nvPr/>
        </p:nvSpPr>
        <p:spPr>
          <a:xfrm>
            <a:off x="1028224" y="5702618"/>
            <a:ext cx="6056352"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Principios rectores: interés general, participación ciudadana, equidad</a:t>
            </a:r>
            <a:endParaRPr lang="en-US" sz="1750" dirty="0"/>
          </a:p>
        </p:txBody>
      </p:sp>
      <p:sp>
        <p:nvSpPr>
          <p:cNvPr id="18" name="Text 16"/>
          <p:cNvSpPr/>
          <p:nvPr/>
        </p:nvSpPr>
        <p:spPr>
          <a:xfrm>
            <a:off x="7545824" y="5702618"/>
            <a:ext cx="6056352" cy="362903"/>
          </a:xfrm>
          <a:prstGeom prst="rect">
            <a:avLst/>
          </a:prstGeom>
          <a:noFill/>
          <a:ln/>
        </p:spPr>
        <p:txBody>
          <a:bodyPr wrap="non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Deben formularse y ejecutarse bajo esos principios</a:t>
            </a:r>
            <a:endParaRPr lang="en-US" sz="1750" dirty="0"/>
          </a:p>
        </p:txBody>
      </p:sp>
      <p:sp>
        <p:nvSpPr>
          <p:cNvPr id="19" name="Shape 17"/>
          <p:cNvSpPr/>
          <p:nvPr/>
        </p:nvSpPr>
        <p:spPr>
          <a:xfrm>
            <a:off x="801410" y="6572131"/>
            <a:ext cx="13027581" cy="650319"/>
          </a:xfrm>
          <a:prstGeom prst="rect">
            <a:avLst/>
          </a:prstGeom>
          <a:solidFill>
            <a:srgbClr val="000000">
              <a:alpha val="4000"/>
            </a:srgbClr>
          </a:solidFill>
          <a:ln/>
        </p:spPr>
      </p:sp>
      <p:sp>
        <p:nvSpPr>
          <p:cNvPr id="20" name="Text 18"/>
          <p:cNvSpPr/>
          <p:nvPr/>
        </p:nvSpPr>
        <p:spPr>
          <a:xfrm>
            <a:off x="1028224" y="6715839"/>
            <a:ext cx="6056352" cy="362903"/>
          </a:xfrm>
          <a:prstGeom prst="rect">
            <a:avLst/>
          </a:prstGeom>
          <a:noFill/>
          <a:ln/>
        </p:spPr>
        <p:txBody>
          <a:bodyPr wrap="none" lIns="0" tIns="0" rIns="0" bIns="0" rtlCol="0" anchor="t"/>
          <a:lstStyle/>
          <a:p>
            <a:pPr marL="0" indent="0" algn="l">
              <a:lnSpc>
                <a:spcPts val="2850"/>
              </a:lnSpc>
              <a:buNone/>
            </a:pPr>
            <a:r>
              <a:rPr lang="en-US" sz="1750" dirty="0">
                <a:solidFill>
                  <a:srgbClr val="E8AF3B"/>
                </a:solidFill>
                <a:latin typeface="Brygada 1918" pitchFamily="34" charset="0"/>
                <a:ea typeface="Brygada 1918" pitchFamily="34" charset="-122"/>
                <a:cs typeface="Brygada 1918" pitchFamily="34" charset="-120"/>
              </a:rPr>
              <a:t>Es el "qué" (finalidad del Estado)</a:t>
            </a:r>
            <a:endParaRPr lang="en-US" sz="1750" dirty="0"/>
          </a:p>
        </p:txBody>
      </p:sp>
      <p:sp>
        <p:nvSpPr>
          <p:cNvPr id="21" name="Text 19"/>
          <p:cNvSpPr/>
          <p:nvPr/>
        </p:nvSpPr>
        <p:spPr>
          <a:xfrm>
            <a:off x="7545824" y="6715839"/>
            <a:ext cx="6056352" cy="362903"/>
          </a:xfrm>
          <a:prstGeom prst="rect">
            <a:avLst/>
          </a:prstGeom>
          <a:noFill/>
          <a:ln/>
        </p:spPr>
        <p:txBody>
          <a:bodyPr wrap="non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Es el "cómo" (mecanismo para lograrlo)</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781413"/>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Conclusiones</a:t>
            </a:r>
            <a:endParaRPr lang="en-US" sz="4450" dirty="0"/>
          </a:p>
        </p:txBody>
      </p:sp>
      <p:sp>
        <p:nvSpPr>
          <p:cNvPr id="3" name="Shape 1"/>
          <p:cNvSpPr/>
          <p:nvPr/>
        </p:nvSpPr>
        <p:spPr>
          <a:xfrm>
            <a:off x="793790" y="2943820"/>
            <a:ext cx="510302" cy="510302"/>
          </a:xfrm>
          <a:prstGeom prst="roundRect">
            <a:avLst>
              <a:gd name="adj" fmla="val 66675"/>
            </a:avLst>
          </a:prstGeom>
          <a:solidFill>
            <a:srgbClr val="626C3B"/>
          </a:solidFill>
          <a:ln w="7620">
            <a:solidFill>
              <a:srgbClr val="7B8554"/>
            </a:solidFill>
            <a:prstDash val="solid"/>
          </a:ln>
        </p:spPr>
      </p:sp>
      <p:sp>
        <p:nvSpPr>
          <p:cNvPr id="4" name="Text 2"/>
          <p:cNvSpPr/>
          <p:nvPr/>
        </p:nvSpPr>
        <p:spPr>
          <a:xfrm>
            <a:off x="878860" y="298632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Brygada 1918 Semi Bold" pitchFamily="34" charset="0"/>
                <a:ea typeface="Brygada 1918 Semi Bold" pitchFamily="34" charset="-122"/>
                <a:cs typeface="Brygada 1918 Semi Bold" pitchFamily="34" charset="-120"/>
              </a:rPr>
              <a:t>1</a:t>
            </a:r>
            <a:endParaRPr lang="en-US" sz="2650" dirty="0"/>
          </a:p>
        </p:txBody>
      </p:sp>
      <p:sp>
        <p:nvSpPr>
          <p:cNvPr id="5" name="Text 3"/>
          <p:cNvSpPr/>
          <p:nvPr/>
        </p:nvSpPr>
        <p:spPr>
          <a:xfrm>
            <a:off x="1530906" y="3017520"/>
            <a:ext cx="5642491"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El Estado Social de Derecho constituye el marco constitucional y axiológico que obliga al Estado a garantizar no solo libertades formales, sino también </a:t>
            </a:r>
            <a:r>
              <a:rPr lang="en-US" sz="1750" dirty="0">
                <a:solidFill>
                  <a:srgbClr val="626C3B"/>
                </a:solidFill>
                <a:latin typeface="Brygada 1918" pitchFamily="34" charset="0"/>
                <a:ea typeface="Brygada 1918" pitchFamily="34" charset="-122"/>
                <a:cs typeface="Brygada 1918" pitchFamily="34" charset="-120"/>
              </a:rPr>
              <a:t>condiciones materiales de existencia digna</a:t>
            </a:r>
            <a:r>
              <a:rPr lang="en-US" sz="1750" dirty="0">
                <a:solidFill>
                  <a:srgbClr val="403011"/>
                </a:solidFill>
                <a:latin typeface="Brygada 1918" pitchFamily="34" charset="0"/>
                <a:ea typeface="Brygada 1918" pitchFamily="34" charset="-122"/>
                <a:cs typeface="Brygada 1918" pitchFamily="34" charset="-120"/>
              </a:rPr>
              <a:t>.</a:t>
            </a:r>
            <a:endParaRPr lang="en-US" sz="1750" dirty="0"/>
          </a:p>
        </p:txBody>
      </p:sp>
      <p:sp>
        <p:nvSpPr>
          <p:cNvPr id="6" name="Shape 4"/>
          <p:cNvSpPr/>
          <p:nvPr/>
        </p:nvSpPr>
        <p:spPr>
          <a:xfrm>
            <a:off x="7456884" y="2943820"/>
            <a:ext cx="510302" cy="510302"/>
          </a:xfrm>
          <a:prstGeom prst="roundRect">
            <a:avLst>
              <a:gd name="adj" fmla="val 66675"/>
            </a:avLst>
          </a:prstGeom>
          <a:solidFill>
            <a:srgbClr val="83792E"/>
          </a:solidFill>
          <a:ln w="7620">
            <a:solidFill>
              <a:srgbClr val="9C9247"/>
            </a:solidFill>
            <a:prstDash val="solid"/>
          </a:ln>
        </p:spPr>
      </p:sp>
      <p:sp>
        <p:nvSpPr>
          <p:cNvPr id="7" name="Text 5"/>
          <p:cNvSpPr/>
          <p:nvPr/>
        </p:nvSpPr>
        <p:spPr>
          <a:xfrm>
            <a:off x="7541955" y="2986326"/>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FFFFFF"/>
                </a:solidFill>
                <a:latin typeface="Brygada 1918 Semi Bold" pitchFamily="34" charset="0"/>
                <a:ea typeface="Brygada 1918 Semi Bold" pitchFamily="34" charset="-122"/>
                <a:cs typeface="Brygada 1918 Semi Bold" pitchFamily="34" charset="-120"/>
              </a:rPr>
              <a:t>2</a:t>
            </a:r>
            <a:endParaRPr lang="en-US" sz="2650" dirty="0"/>
          </a:p>
        </p:txBody>
      </p:sp>
      <p:sp>
        <p:nvSpPr>
          <p:cNvPr id="8" name="Text 6"/>
          <p:cNvSpPr/>
          <p:nvPr/>
        </p:nvSpPr>
        <p:spPr>
          <a:xfrm>
            <a:off x="8194000" y="3017520"/>
            <a:ext cx="5642610"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Las políticas públicas son las herramientas concretas que permiten </a:t>
            </a:r>
            <a:r>
              <a:rPr lang="en-US" sz="1750" dirty="0">
                <a:solidFill>
                  <a:srgbClr val="83792E"/>
                </a:solidFill>
                <a:latin typeface="Brygada 1918" pitchFamily="34" charset="0"/>
                <a:ea typeface="Brygada 1918" pitchFamily="34" charset="-122"/>
                <a:cs typeface="Brygada 1918" pitchFamily="34" charset="-120"/>
              </a:rPr>
              <a:t>materializar esos principios constitucionales en acciones efectivas</a:t>
            </a:r>
            <a:r>
              <a:rPr lang="en-US" sz="1750" dirty="0">
                <a:solidFill>
                  <a:srgbClr val="403011"/>
                </a:solidFill>
                <a:latin typeface="Brygada 1918" pitchFamily="34" charset="0"/>
                <a:ea typeface="Brygada 1918" pitchFamily="34" charset="-122"/>
                <a:cs typeface="Brygada 1918" pitchFamily="34" charset="-120"/>
              </a:rPr>
              <a:t>.</a:t>
            </a:r>
            <a:endParaRPr lang="en-US" sz="1750" dirty="0"/>
          </a:p>
        </p:txBody>
      </p:sp>
      <p:sp>
        <p:nvSpPr>
          <p:cNvPr id="9" name="Shape 7"/>
          <p:cNvSpPr/>
          <p:nvPr/>
        </p:nvSpPr>
        <p:spPr>
          <a:xfrm>
            <a:off x="793790" y="4922758"/>
            <a:ext cx="510302" cy="510302"/>
          </a:xfrm>
          <a:prstGeom prst="roundRect">
            <a:avLst>
              <a:gd name="adj" fmla="val 66675"/>
            </a:avLst>
          </a:prstGeom>
          <a:solidFill>
            <a:srgbClr val="E8AF3B"/>
          </a:solidFill>
          <a:ln w="7620">
            <a:solidFill>
              <a:srgbClr val="CE9521"/>
            </a:solidFill>
            <a:prstDash val="solid"/>
          </a:ln>
        </p:spPr>
      </p:sp>
      <p:sp>
        <p:nvSpPr>
          <p:cNvPr id="10" name="Text 8"/>
          <p:cNvSpPr/>
          <p:nvPr/>
        </p:nvSpPr>
        <p:spPr>
          <a:xfrm>
            <a:off x="878860" y="4965263"/>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000000"/>
                </a:solidFill>
                <a:latin typeface="Brygada 1918 Semi Bold" pitchFamily="34" charset="0"/>
                <a:ea typeface="Brygada 1918 Semi Bold" pitchFamily="34" charset="-122"/>
                <a:cs typeface="Brygada 1918 Semi Bold" pitchFamily="34" charset="-120"/>
              </a:rPr>
              <a:t>3</a:t>
            </a:r>
            <a:endParaRPr lang="en-US" sz="2650" dirty="0"/>
          </a:p>
        </p:txBody>
      </p:sp>
      <p:sp>
        <p:nvSpPr>
          <p:cNvPr id="11" name="Text 9"/>
          <p:cNvSpPr/>
          <p:nvPr/>
        </p:nvSpPr>
        <p:spPr>
          <a:xfrm>
            <a:off x="1530906" y="4996458"/>
            <a:ext cx="5642491" cy="1451610"/>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Existe una relación de fundamento y medio: el Estado Social de Derecho establece los fines esenciales, mientras que las políticas públicas </a:t>
            </a:r>
            <a:r>
              <a:rPr lang="en-US" sz="1750" dirty="0">
                <a:solidFill>
                  <a:srgbClr val="E8AF3B"/>
                </a:solidFill>
                <a:latin typeface="Brygada 1918" pitchFamily="34" charset="0"/>
                <a:ea typeface="Brygada 1918" pitchFamily="34" charset="-122"/>
                <a:cs typeface="Brygada 1918" pitchFamily="34" charset="-120"/>
              </a:rPr>
              <a:t>los implementan en la práctica</a:t>
            </a:r>
            <a:r>
              <a:rPr lang="en-US" sz="1750" dirty="0">
                <a:solidFill>
                  <a:srgbClr val="403011"/>
                </a:solidFill>
                <a:latin typeface="Brygada 1918" pitchFamily="34" charset="0"/>
                <a:ea typeface="Brygada 1918" pitchFamily="34" charset="-122"/>
                <a:cs typeface="Brygada 1918" pitchFamily="34" charset="-120"/>
              </a:rPr>
              <a:t>.</a:t>
            </a:r>
            <a:endParaRPr lang="en-US" sz="1750" dirty="0"/>
          </a:p>
        </p:txBody>
      </p:sp>
      <p:sp>
        <p:nvSpPr>
          <p:cNvPr id="12" name="Shape 10"/>
          <p:cNvSpPr/>
          <p:nvPr/>
        </p:nvSpPr>
        <p:spPr>
          <a:xfrm>
            <a:off x="7456884" y="4922758"/>
            <a:ext cx="510302" cy="510302"/>
          </a:xfrm>
          <a:prstGeom prst="roundRect">
            <a:avLst>
              <a:gd name="adj" fmla="val 66675"/>
            </a:avLst>
          </a:prstGeom>
          <a:solidFill>
            <a:srgbClr val="CC914D"/>
          </a:solidFill>
          <a:ln w="7620">
            <a:solidFill>
              <a:srgbClr val="B27733"/>
            </a:solidFill>
            <a:prstDash val="solid"/>
          </a:ln>
        </p:spPr>
      </p:sp>
      <p:sp>
        <p:nvSpPr>
          <p:cNvPr id="13" name="Text 11"/>
          <p:cNvSpPr/>
          <p:nvPr/>
        </p:nvSpPr>
        <p:spPr>
          <a:xfrm>
            <a:off x="7541955" y="4965263"/>
            <a:ext cx="340162" cy="425291"/>
          </a:xfrm>
          <a:prstGeom prst="rect">
            <a:avLst/>
          </a:prstGeom>
          <a:noFill/>
          <a:ln/>
        </p:spPr>
        <p:txBody>
          <a:bodyPr wrap="none" lIns="0" tIns="0" rIns="0" bIns="0" rtlCol="0" anchor="t"/>
          <a:lstStyle/>
          <a:p>
            <a:pPr marL="0" indent="0" algn="ctr">
              <a:lnSpc>
                <a:spcPts val="2650"/>
              </a:lnSpc>
              <a:buNone/>
            </a:pPr>
            <a:r>
              <a:rPr lang="en-US" sz="2650" dirty="0">
                <a:solidFill>
                  <a:srgbClr val="000000"/>
                </a:solidFill>
                <a:latin typeface="Brygada 1918 Semi Bold" pitchFamily="34" charset="0"/>
                <a:ea typeface="Brygada 1918 Semi Bold" pitchFamily="34" charset="-122"/>
                <a:cs typeface="Brygada 1918 Semi Bold" pitchFamily="34" charset="-120"/>
              </a:rPr>
              <a:t>4</a:t>
            </a:r>
            <a:endParaRPr lang="en-US" sz="2650" dirty="0"/>
          </a:p>
        </p:txBody>
      </p:sp>
      <p:sp>
        <p:nvSpPr>
          <p:cNvPr id="14" name="Text 12"/>
          <p:cNvSpPr/>
          <p:nvPr/>
        </p:nvSpPr>
        <p:spPr>
          <a:xfrm>
            <a:off x="8194000" y="4996458"/>
            <a:ext cx="5642610"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Sin políticas públicas efectivas, el Estado Social de Derecho corre el riesgo de convertirse en una </a:t>
            </a:r>
            <a:r>
              <a:rPr lang="en-US" sz="1750" dirty="0">
                <a:solidFill>
                  <a:srgbClr val="CC914D"/>
                </a:solidFill>
                <a:latin typeface="Brygada 1918" pitchFamily="34" charset="0"/>
                <a:ea typeface="Brygada 1918" pitchFamily="34" charset="-122"/>
                <a:cs typeface="Brygada 1918" pitchFamily="34" charset="-120"/>
              </a:rPr>
              <a:t>declaración meramente retórica sin impacto social</a:t>
            </a:r>
            <a:r>
              <a:rPr lang="en-US" sz="1750" dirty="0">
                <a:solidFill>
                  <a:srgbClr val="403011"/>
                </a:solidFill>
                <a:latin typeface="Brygada 1918" pitchFamily="34" charset="0"/>
                <a:ea typeface="Brygada 1918" pitchFamily="34" charset="-122"/>
                <a:cs typeface="Brygada 1918" pitchFamily="34" charset="-120"/>
              </a:rPr>
              <a:t>.</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2564130"/>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Referencias</a:t>
            </a:r>
            <a:endParaRPr lang="en-US" sz="4450" dirty="0"/>
          </a:p>
        </p:txBody>
      </p:sp>
      <p:sp>
        <p:nvSpPr>
          <p:cNvPr id="4" name="Text 1"/>
          <p:cNvSpPr/>
          <p:nvPr/>
        </p:nvSpPr>
        <p:spPr>
          <a:xfrm>
            <a:off x="6280190" y="3613071"/>
            <a:ext cx="7556421"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3011"/>
                </a:solidFill>
                <a:latin typeface="Brygada 1918" pitchFamily="34" charset="0"/>
                <a:ea typeface="Brygada 1918" pitchFamily="34" charset="-122"/>
                <a:cs typeface="Brygada 1918" pitchFamily="34" charset="-120"/>
              </a:rPr>
              <a:t>Constitución Política de Colombia. (1991).</a:t>
            </a:r>
            <a:endParaRPr lang="en-US" sz="1750" dirty="0"/>
          </a:p>
        </p:txBody>
      </p:sp>
      <p:sp>
        <p:nvSpPr>
          <p:cNvPr id="5" name="Text 2"/>
          <p:cNvSpPr/>
          <p:nvPr/>
        </p:nvSpPr>
        <p:spPr>
          <a:xfrm>
            <a:off x="6280190" y="4055269"/>
            <a:ext cx="7556421"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3011"/>
                </a:solidFill>
                <a:latin typeface="Brygada 1918" pitchFamily="34" charset="0"/>
                <a:ea typeface="Brygada 1918" pitchFamily="34" charset="-122"/>
                <a:cs typeface="Brygada 1918" pitchFamily="34" charset="-120"/>
              </a:rPr>
              <a:t>Corte Constitucional. (2001). Sentencia C-1064.</a:t>
            </a:r>
            <a:endParaRPr lang="en-US" sz="1750" dirty="0"/>
          </a:p>
        </p:txBody>
      </p:sp>
      <p:sp>
        <p:nvSpPr>
          <p:cNvPr id="6" name="Text 3"/>
          <p:cNvSpPr/>
          <p:nvPr/>
        </p:nvSpPr>
        <p:spPr>
          <a:xfrm>
            <a:off x="6280190" y="4497467"/>
            <a:ext cx="7556421"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03011"/>
                </a:solidFill>
                <a:latin typeface="Brygada 1918" pitchFamily="34" charset="0"/>
                <a:ea typeface="Brygada 1918" pitchFamily="34" charset="-122"/>
                <a:cs typeface="Brygada 1918" pitchFamily="34" charset="-120"/>
              </a:rPr>
              <a:t>Corte Constitucional. (2008). Sentencia T-760.</a:t>
            </a:r>
            <a:endParaRPr lang="en-US" sz="1750" dirty="0"/>
          </a:p>
        </p:txBody>
      </p:sp>
      <p:sp>
        <p:nvSpPr>
          <p:cNvPr id="7" name="Text 4"/>
          <p:cNvSpPr/>
          <p:nvPr/>
        </p:nvSpPr>
        <p:spPr>
          <a:xfrm>
            <a:off x="6280190" y="4939665"/>
            <a:ext cx="7556421"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03011"/>
                </a:solidFill>
                <a:latin typeface="Brygada 1918" pitchFamily="34" charset="0"/>
                <a:ea typeface="Brygada 1918" pitchFamily="34" charset="-122"/>
                <a:cs typeface="Brygada 1918" pitchFamily="34" charset="-120"/>
              </a:rPr>
              <a:t>Roth Deubel, A. (2002). Las políticas públicas: una mirada desde la ciencia política. Universidad Nacional de Colombia.</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662</Words>
  <Application>Microsoft Office PowerPoint</Application>
  <PresentationFormat>Personalizado</PresentationFormat>
  <Paragraphs>41</Paragraphs>
  <Slides>5</Slides>
  <Notes>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vt:i4>
      </vt:variant>
    </vt:vector>
  </HeadingPairs>
  <TitlesOfParts>
    <vt:vector size="9" baseType="lpstr">
      <vt:lpstr>Brygada 1918</vt:lpstr>
      <vt:lpstr>Brygada 1918 Semi Bold</vt:lpstr>
      <vt:lpstr>Arial</vt:lpstr>
      <vt:lpstr>Office Theme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GUSTAVO ANDRES ROJAS PEREIRA</cp:lastModifiedBy>
  <cp:revision>1</cp:revision>
  <dcterms:created xsi:type="dcterms:W3CDTF">2025-10-03T23:06:33Z</dcterms:created>
  <dcterms:modified xsi:type="dcterms:W3CDTF">2025-10-03T23:07:56Z</dcterms:modified>
</cp:coreProperties>
</file>