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ción" id="{61B76DA3-6326-13F4-9FDA-61219FDC6AD7}">
          <p14:sldIdLst>
            <p14:sldId id="256"/>
          </p14:sldIdLst>
        </p14:section>
        <p14:section name="Portada" id="{52C141E6-5341-7486-5DFE-397039BF1E41}">
          <p14:sldIdLst>
            <p14:sldId id="257"/>
          </p14:sldIdLst>
        </p14:section>
        <p14:section name="Bloque 1" id="{6FE05BA6-C666-1EE3-DD13-C495149F691F}">
          <p14:sldIdLst>
            <p14:sldId id="258"/>
            <p14:sldId id="259"/>
            <p14:sldId id="260"/>
            <p14:sldId id="261"/>
          </p14:sldIdLst>
        </p14:section>
        <p14:section name="Bloque 2" id="{BD895387-1D31-4FB3-B551-819AACCE2BBA}">
          <p14:sldIdLst>
            <p14:sldId id="262"/>
            <p14:sldId id="263"/>
            <p14:sldId id="264"/>
            <p14:sldId id="265"/>
          </p14:sldIdLst>
        </p14:section>
        <p14:section name="Bloque final" id="{4B4E769A-86DA-04CD-551F-DCF4BC992D3F}">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6" d="100"/>
          <a:sy n="96"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704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Imaginen por un momento que mañana amanece en el poder un gobernante que no sabe leer ni escribir. Un campesino humilde, sin títulos universitarios, sin experiencia política, que es puesto en el cargo solo para que los poderosos se burlen de él. ¿Qué creen que pasaría? Lo lógico sería esperar un desastre absoluto, ¿verdad?
Pues hoy vamos a viajar al siglo XVII de la mano de Miguel de Cervantes para descubrir cómo Sancho Panza, un hombre analfabeto y simplón, se convierte en el juez más brillante de su época. A través de dos juicios fascinantes, verán cómo el sentido común y la psicología humana pueden ganarle la partida a la corrupción y a los tecnicismos legales.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Buenas tardes a todos. Hoy vamos a explorar una de las facetas más sorprendentes y divertidas de la obra cumbre de Miguel de Cervantes: el periodo en el que Sancho Panza se convierte en gobernador de la Ínsula Barataria. Aunque el nombramiento comienza como una burla cruel de los duques para reírse de su ingenuidad, Sancho sorprende a todos revelando una agudeza mental, un sentido de la justicia y una sabiduría popular que ya quisieran muchos jueces de carrera. Analizaremos dos de sus casos más célebres, narrados en el capítulo 45 de la segunda parte del libro.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primer caso que llega ante el tribunal de Sancho es un pleito difícil, de esos donde es la palabra de uno contra la del otro y no hay testigos directos. Entra una mujer llorando y gritando desolada, exigiendo justicia. Acusa a un ganadero rico de haberla forzado en el camino. Por su parte, el ganadero no niega el encuentro, pero jura que ella accedió voluntariamente y que él le pagó generosamente con unas monedas de plata. Según él, el problema es que ella se volvió codiciosa tras recibir el dinero y quiso armar un escándalo para sacarle más. Aquí es donde el caso se pone verdaderamente interesante. No hay cámaras, no hay testigos de ADN, no hay huellas. Es la palabra de un hombre rico contra la de una mujer desesperada. En pleno Siglo de Oro, donde la honra lo era todo, Sancho tenía una bomba de tiempo en sus manos.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Aquí es donde Sancho demuestra que no necesita saber de leyes escritas porque entiende a la perfección la psicología humana. En lugar de interrogar por horas, dicta una sentencia rápida: le ordena al ganadero que le entregue toda su bolsa de plata a la mujer. Ella, al ver el dinero, olvida instantáneamente los llantos y se va feliz. Pero la genialidad de Sancho viene justo después. En cuanto ella cruza la puerta, Sancho le dice en secreto al ganadero: 'Vayan tras ella, quítenle la bolsa por la fuerza y regresen'. Minutos después, vuelven los dos al tribunal armando un escándalo tremendo. La mujer viene hecha una fiera, golpeando y mordiendo al ganadero, quien confiesa que le fue totalmente imposible quitarle la bolsa.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prueba en la mano, Sancho pronuncia una de las sentencias más lógicas y famosas de la literatura. Le pide la bolsa a la mujer y le dice que si hubiera defendido su cuerpo con la misma ferocidad, valentía y fuerza con la que defendió esas monedas de plata, ni el mismísimo Hércules habría podido tocarla. Fíjense en la brillantez de Sancho. Él no juzgó con prejuicios; juzgó con hechos. La mujer demostró más fuerza física para retener unas monedas de plata que la que usó para proteger su propia dignidad. Con este truco psicológico, Sancho desarmó una mentira por avaricia y demostró que observaba los detalles que otros jueces ignoraban. El ganadero recupera sus monedas de plata, la mujer es expulsada del territorio por mentirosa, y el pueblo empieza a darse cuenta de que este gobernador gordo es mucho más agudo de lo que parece.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Casi inmediatamente después, llega el segundo caso. Dos ancianos entran en disputa. El primero afirma que le prestó de buena fe diez escudos de oro a su amigo, pero que este ahora se niega a pagarle y se hace el desentendido. El segundo anciano, que se apoya en un modesto bastón de caña, no niega que recibió el préstamo, pero asegura con total tranquilidad que ya se lo devolvió directamente en su mano hace tiempo. Dice que al demandante probablemente se le olvidó debido a su avanzada edad. Nuevamente, nos encontramos ante un caso sin testigos ni recibos firmados.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juez Sancho Panza le pide al acusado que haga un juramento formal sobre la cruz de su vara de justicia. Quiero que visualicen la escena. El anciano estafador hace algo que parece un gesto de pura cortesía: 'Oye, por favor, sostén mi bastón un momento mientras juro'. Parece una tontería, pero es el núcleo del engaño. Con las manos completamente libres, jura solemnemente que ya le devolvió e ingresó las monedas en la propia mano del demandante. Una vez hecho el juramento, el anciano recupera su bastón, da las gracias y ambos se disponen a salir de la corte. Al sostener el bastón, el demandante, sin saberlo, ya tenía el dinero en sus manos. El estafador juega con las palabras exactas para no mentirle a la ley, pero sí burlarse de la justicia. Para el público, el caso parecía cerrado.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Pero Sancho Panza no se deja engañar tan fácilmente. Se queda mirando cómo se alejan y empieza a hilar cabos en su mente. Analiza las palabras del juramento y la extraña cortesía de pasarle el bastón a su rival. De repente, tiene una iluminación. Ordena a los guardias traer de vuelta a los ancianos, le quita el bastón al demandado y se lo entrega al demandante diciendo: 'Vete en paz, que ya estás pagado'. Ante la confusión de todos, Sancho manda romper el bastón en público. Cuando Sancho ordena romper el bastón y las diez monedas de oro ruedan por el suelo del tribunal, el silencio en la sala debió ser absoluto. Al abrirse la caña hueca, caen las diez monedas de oro al suelo. Lo que un tribunal entero no pudo resolver con testigos y debates, Sancho lo solucionó prestando atención al lenguaje corporal y a la semántica del juramento. Una genialidad absoluta.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han podido ver en ambos casos, Sancho Panza no dictó sentencias usando el derecho romano ni códigos legales complejos que jamás aprendió a leer. Su herramienta secreta fue el arsenal de refranes y la sabiduría popular que acumuló toda su vida. Él mismo solía decir que 'de los hombres se hacen los obispos', recordando que cualquier persona del pueblo es capaz de liderar si tiene rectitud moral. Sancho aplicó el dicho de 'el que bien busca, bien halla'; no se quedó con lo que los acusados decían, sino que investigó su psicología profunda, su lenguaje corporal y sus verdaderas intenciones. Cervantes nos demuestra aquí que la justicia real nace de saber escuchar y entender la naturaleza humana.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cerrar nuestra exposición, es crucial ver cómo termina esta aventura. Al ver que Sancho resultó ser un juez brillante y un gobernador intachable, los duques le organizan una falsa invasión militar nocturna para asustarlo. Tras ser pisoteado y golpeado en el simulacro, Sancho toma una decisión admirable: renuncia voluntariamente al poder. Se sacude el polvo, abraza a su burro y se marcha diciendo que prefiere la libertad del campo a las preocupaciones de la corte. Con este final, Miguel de Cervantes nos regala una lección eterna. En un mundo lleno de gobernantes con títulos que solo buscan el beneficio propio, un campesino analfabeto demostró que la honestidad, la empatía y la decencia valen muchísimo más que cualquier corona o cargo político. Muchas gracias.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ORTADA">
    <p:bg>
      <p:bgPr>
        <a:solidFill>
          <a:srgbClr val="4A121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1417320"/>
            <a:ext cx="3931920" cy="1737360"/>
          </a:xfrm>
          <a:prstGeom prst="rect">
            <a:avLst/>
          </a:prstGeom>
          <a:noFill/>
          <a:ln/>
        </p:spPr>
        <p:txBody>
          <a:bodyPr wrap="square" rtlCol="0"/>
          <a:lstStyle>
            <a:lvl1pPr marL="0" indent="0" algn="l">
              <a:buNone/>
              <a:defRPr lang="en-US" sz="3800" b="1" dirty="0">
                <a:solidFill>
                  <a:schemeClr val="bg2"/>
                </a:solidFill>
              </a:defRPr>
            </a:lvl1pPr>
          </a:lstStyle>
          <a:p>
            <a:pPr marL="0" indent="0" algn="l">
              <a:buNone/>
            </a:pPr>
            <a:endParaRPr lang="en-US" sz="3800" dirty="0"/>
          </a:p>
        </p:txBody>
      </p:sp>
      <p:sp>
        <p:nvSpPr>
          <p:cNvPr id="3" name="Text 0"/>
          <p:cNvSpPr>
            <a:spLocks noGrp="1"/>
          </p:cNvSpPr>
          <p:nvPr>
            <p:ph type="body" idx="101" hasCustomPrompt="1"/>
          </p:nvPr>
        </p:nvSpPr>
        <p:spPr>
          <a:xfrm>
            <a:off x="502920" y="3246120"/>
            <a:ext cx="3931920" cy="822960"/>
          </a:xfrm>
          <a:prstGeom prst="rect">
            <a:avLst/>
          </a:prstGeom>
          <a:noFill/>
          <a:ln/>
        </p:spPr>
        <p:txBody>
          <a:bodyPr wrap="square" rtlCol="0"/>
          <a:lstStyle>
            <a:lvl1pPr marL="0" indent="0">
              <a:buNone/>
              <a:defRPr lang="en-US" sz="1800" i="1" dirty="0">
                <a:solidFill>
                  <a:schemeClr val="accent2"/>
                </a:solidFill>
              </a:defRPr>
            </a:lvl1pPr>
          </a:lstStyle>
          <a:p>
            <a:pPr marL="0" indent="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RO">
    <p:bg>
      <p:bgPr>
        <a:solidFill>
          <a:srgbClr val="2A1A14"/>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0" y="868680"/>
            <a:ext cx="4160520" cy="1371600"/>
          </a:xfrm>
          <a:prstGeom prst="rect">
            <a:avLst/>
          </a:prstGeom>
          <a:noFill/>
          <a:ln/>
        </p:spPr>
        <p:txBody>
          <a:bodyPr wrap="square" rtlCol="0"/>
          <a:lstStyle>
            <a:lvl1pPr marL="0" indent="0" algn="l">
              <a:buNone/>
              <a:defRPr lang="en-US" sz="3000" b="1" dirty="0">
                <a:solidFill>
                  <a:schemeClr val="bg2"/>
                </a:solidFill>
              </a:defRPr>
            </a:lvl1pPr>
          </a:lstStyle>
          <a:p>
            <a:pPr marL="0" indent="0" algn="l">
              <a:buNone/>
            </a:pPr>
            <a:endParaRPr lang="en-US" sz="3000" dirty="0"/>
          </a:p>
        </p:txBody>
      </p:sp>
      <p:sp>
        <p:nvSpPr>
          <p:cNvPr id="3" name="Text 0"/>
          <p:cNvSpPr>
            <a:spLocks noGrp="1"/>
          </p:cNvSpPr>
          <p:nvPr>
            <p:ph type="body" idx="101" hasCustomPrompt="1"/>
          </p:nvPr>
        </p:nvSpPr>
        <p:spPr>
          <a:xfrm>
            <a:off x="4572000" y="2487168"/>
            <a:ext cx="4160520" cy="1280160"/>
          </a:xfrm>
          <a:prstGeom prst="rect">
            <a:avLst/>
          </a:prstGeom>
          <a:noFill/>
          <a:ln/>
        </p:spPr>
        <p:txBody>
          <a:bodyPr wrap="square" rtlCol="0"/>
          <a:lstStyle>
            <a:lvl1pPr marL="0" indent="0">
              <a:buNone/>
              <a:defRPr lang="en-US" sz="1500" dirty="0">
                <a:solidFill>
                  <a:schemeClr val="bg2"/>
                </a:solidFill>
              </a:defRPr>
            </a:lvl1pPr>
          </a:lstStyle>
          <a:p>
            <a:pPr marL="0" indent="0">
              <a:buNone/>
            </a:pPr>
            <a:endParaRPr lang="en-US" sz="15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CION">
    <p:bg>
      <p:bgPr>
        <a:solidFill>
          <a:srgbClr val="2A1A14"/>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2148840"/>
            <a:ext cx="4572000" cy="1371600"/>
          </a:xfrm>
          <a:prstGeom prst="rect">
            <a:avLst/>
          </a:prstGeom>
          <a:noFill/>
          <a:ln/>
        </p:spPr>
        <p:txBody>
          <a:bodyPr wrap="square" rtlCol="0"/>
          <a:lstStyle>
            <a:lvl1pPr marL="0" indent="0" algn="l">
              <a:buNone/>
              <a:defRPr lang="en-US" sz="3600" b="1" dirty="0">
                <a:solidFill>
                  <a:schemeClr val="bg2"/>
                </a:solidFill>
              </a:defRPr>
            </a:lvl1pPr>
          </a:lstStyle>
          <a:p>
            <a:pPr marL="0" indent="0" algn="l">
              <a:buNone/>
            </a:pPr>
            <a:endParaRPr lang="en-US" sz="3600" dirty="0"/>
          </a:p>
        </p:txBody>
      </p:sp>
      <p:sp>
        <p:nvSpPr>
          <p:cNvPr id="3" name="Text 0"/>
          <p:cNvSpPr>
            <a:spLocks noGrp="1"/>
          </p:cNvSpPr>
          <p:nvPr>
            <p:ph type="body" idx="101" hasCustomPrompt="1"/>
          </p:nvPr>
        </p:nvSpPr>
        <p:spPr>
          <a:xfrm>
            <a:off x="548640" y="1691640"/>
            <a:ext cx="4572000" cy="365760"/>
          </a:xfrm>
          <a:prstGeom prst="rect">
            <a:avLst/>
          </a:prstGeom>
          <a:noFill/>
          <a:ln/>
        </p:spPr>
        <p:txBody>
          <a:bodyPr wrap="square" rtlCol="0"/>
          <a:lstStyle>
            <a:lvl1pPr marL="0" indent="0">
              <a:buNone/>
              <a:defRPr lang="en-US" sz="1400" b="1" kern="0" spc="400" dirty="0">
                <a:solidFill>
                  <a:schemeClr val="accent2"/>
                </a:solidFill>
              </a:defRPr>
            </a:lvl1pPr>
          </a:lstStyle>
          <a:p>
            <a:pPr marL="0" indent="0">
              <a:buNone/>
            </a:pPr>
            <a:endParaRPr lang="en-US" sz="1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IDO">
    <p:bg>
      <p:bgPr>
        <a:solidFill>
          <a:srgbClr val="F8F4E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rtlCol="0"/>
          <a:lstStyle>
            <a:lvl1pPr marL="0" indent="0" algn="l">
              <a:buNone/>
              <a:defRPr lang="en-US" sz="3200" b="1" dirty="0">
                <a:solidFill>
                  <a:schemeClr val="accent1"/>
                </a:solidFill>
              </a:defRPr>
            </a:lvl1pPr>
          </a:lstStyle>
          <a:p>
            <a:pPr marL="0" indent="0" algn="l">
              <a:buNone/>
            </a:pPr>
            <a:endParaRPr lang="en-US" sz="3200" dirty="0"/>
          </a:p>
        </p:txBody>
      </p:sp>
      <p:sp>
        <p:nvSpPr>
          <p:cNvPr id="3" name="Text 0"/>
          <p:cNvSpPr/>
          <p:nvPr/>
        </p:nvSpPr>
        <p:spPr>
          <a:xfrm>
            <a:off x="457200" y="4828032"/>
            <a:ext cx="5943600" cy="228600"/>
          </a:xfrm>
          <a:prstGeom prst="rect">
            <a:avLst/>
          </a:prstGeom>
          <a:noFill/>
          <a:ln/>
        </p:spPr>
        <p:txBody>
          <a:bodyPr wrap="square" lIns="0" tIns="0" rIns="0" bIns="0" rtlCol="0" anchor="ctr"/>
          <a:lstStyle/>
          <a:p>
            <a:pPr marL="0" indent="0">
              <a:buNone/>
            </a:pPr>
            <a:r>
              <a:rPr lang="en-US" sz="900" dirty="0">
                <a:solidFill>
                  <a:schemeClr val="accent5"/>
                </a:solidFill>
              </a:rPr>
              <a:t>Los juicios de Sancho Panza · Don Quijote, II parte, cap. 45</a:t>
            </a:r>
            <a:endParaRPr lang="en-US" sz="9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MAGEN_IZQ">
    <p:bg>
      <p:bgPr>
        <a:solidFill>
          <a:srgbClr val="F8F4E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617720" y="365760"/>
            <a:ext cx="4114800" cy="868680"/>
          </a:xfrm>
          <a:prstGeom prst="rect">
            <a:avLst/>
          </a:prstGeom>
          <a:noFill/>
          <a:ln/>
        </p:spPr>
        <p:txBody>
          <a:bodyPr wrap="square" rtlCol="0"/>
          <a:lstStyle>
            <a:lvl1pPr marL="0" indent="0" algn="l">
              <a:buNone/>
              <a:defRPr lang="en-US" sz="3000" b="1" dirty="0">
                <a:solidFill>
                  <a:schemeClr val="accent1"/>
                </a:solidFill>
              </a:defRPr>
            </a:lvl1pPr>
          </a:lstStyle>
          <a:p>
            <a:pPr marL="0" indent="0" algn="l">
              <a:buNone/>
            </a:pPr>
            <a:endParaRPr lang="en-US" sz="30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ancho campesino con un libro al revés" descr="preencoded.png"/>
          <p:cNvPicPr>
            <a:picLocks noChangeAspect="1"/>
          </p:cNvPicPr>
          <p:nvPr/>
        </p:nvPicPr>
        <p:blipFill>
          <a:blip r:embed="rId3"/>
          <a:stretch>
            <a:fillRect/>
          </a:stretch>
        </p:blipFill>
        <p:spPr>
          <a:xfrm>
            <a:off x="0" y="0"/>
            <a:ext cx="4206240" cy="5143500"/>
          </a:xfrm>
          <a:prstGeom prst="rect">
            <a:avLst/>
          </a:prstGeom>
        </p:spPr>
      </p:pic>
      <p:sp>
        <p:nvSpPr>
          <p:cNvPr id="3" name="Text 0"/>
          <p:cNvSpPr txBox="1"/>
          <p:nvPr/>
        </p:nvSpPr>
        <p:spPr>
          <a:xfrm>
            <a:off x="4572000" y="457200"/>
            <a:ext cx="4114800" cy="320040"/>
          </a:xfrm>
          <a:prstGeom prst="rect">
            <a:avLst/>
          </a:prstGeom>
          <a:noFill/>
          <a:ln/>
        </p:spPr>
        <p:txBody>
          <a:bodyPr wrap="square" lIns="0" tIns="0" rIns="0" bIns="0" rtlCol="0" anchor="ctr"/>
          <a:lstStyle/>
          <a:p>
            <a:pPr marL="0" indent="0">
              <a:buNone/>
            </a:pPr>
            <a:r>
              <a:rPr lang="en-US" sz="1200" b="1" kern="0" spc="400" dirty="0">
                <a:solidFill>
                  <a:schemeClr val="accent2"/>
                </a:solidFill>
              </a:rPr>
              <a:t>INTRODUCCIÓN</a:t>
            </a:r>
            <a:endParaRPr lang="en-US" sz="1200" dirty="0"/>
          </a:p>
        </p:txBody>
      </p:sp>
      <p:sp>
        <p:nvSpPr>
          <p:cNvPr id="4" name="Text 0"/>
          <p:cNvSpPr>
            <a:spLocks noGrp="1"/>
          </p:cNvSpPr>
          <p:nvPr>
            <p:ph type="title" idx="100" hasCustomPrompt="1"/>
          </p:nvPr>
        </p:nvSpPr>
        <p:spPr>
          <a:xfrm>
            <a:off x="4572000" y="868680"/>
            <a:ext cx="4160520" cy="1371600"/>
          </a:xfrm>
          <a:prstGeom prst="rect">
            <a:avLst/>
          </a:prstGeom>
          <a:noFill/>
          <a:ln/>
        </p:spPr>
        <p:txBody>
          <a:bodyPr wrap="square" lIns="0" tIns="0" rIns="0" bIns="0" rtlCol="0" anchor="t"/>
          <a:lstStyle/>
          <a:p>
            <a:pPr marL="0" indent="0" algn="l">
              <a:buNone/>
            </a:pPr>
            <a:r>
              <a:rPr lang="en-US" sz="3000" b="1" dirty="0">
                <a:solidFill>
                  <a:schemeClr val="bg2"/>
                </a:solidFill>
              </a:rPr>
              <a:t>¿Y si mañana gobernara alguien que no sabe leer ni escribir?</a:t>
            </a:r>
            <a:endParaRPr lang="en-US" sz="3000" dirty="0"/>
          </a:p>
        </p:txBody>
      </p:sp>
      <p:sp>
        <p:nvSpPr>
          <p:cNvPr id="5" name="Text 0"/>
          <p:cNvSpPr>
            <a:spLocks noGrp="1"/>
          </p:cNvSpPr>
          <p:nvPr>
            <p:ph type="body" idx="101" hasCustomPrompt="1"/>
          </p:nvPr>
        </p:nvSpPr>
        <p:spPr>
          <a:xfrm>
            <a:off x="4572000" y="2713382"/>
            <a:ext cx="4160520" cy="1053945"/>
          </a:xfrm>
          <a:prstGeom prst="rect">
            <a:avLst/>
          </a:prstGeom>
          <a:noFill/>
          <a:ln/>
        </p:spPr>
        <p:txBody>
          <a:bodyPr wrap="square" lIns="0" tIns="0" rIns="0" bIns="0" rtlCol="0" anchor="t"/>
          <a:lstStyle/>
          <a:p>
            <a:pPr marL="0" indent="0">
              <a:buNone/>
            </a:pPr>
            <a:r>
              <a:rPr lang="en-US" sz="1500" dirty="0">
                <a:solidFill>
                  <a:schemeClr val="bg2"/>
                </a:solidFill>
              </a:rPr>
              <a:t>Un campesino humilde, sin títulos ni experiencia política, puesto en el cargo solo para que los poderosos se burlen de él. Lo lógico sería esperar un desastre… ¿verdad?</a:t>
            </a:r>
            <a:endParaRPr lang="en-US" sz="1500" dirty="0"/>
          </a:p>
        </p:txBody>
      </p:sp>
      <p:sp>
        <p:nvSpPr>
          <p:cNvPr id="6" name="dato Siglo XVII"/>
          <p:cNvSpPr/>
          <p:nvPr/>
        </p:nvSpPr>
        <p:spPr>
          <a:xfrm>
            <a:off x="4572000" y="3840480"/>
            <a:ext cx="1298448" cy="868680"/>
          </a:xfrm>
          <a:prstGeom prst="roundRect">
            <a:avLst>
              <a:gd name="adj" fmla="val 10526"/>
            </a:avLst>
          </a:prstGeom>
          <a:solidFill>
            <a:schemeClr val="accent1"/>
          </a:solidFill>
          <a:ln w="12700">
            <a:solidFill>
              <a:schemeClr val="accent2"/>
            </a:solidFill>
            <a:prstDash val="solid"/>
          </a:ln>
        </p:spPr>
      </p:sp>
      <p:sp>
        <p:nvSpPr>
          <p:cNvPr id="7" name="Text 4"/>
          <p:cNvSpPr txBox="1"/>
          <p:nvPr/>
        </p:nvSpPr>
        <p:spPr>
          <a:xfrm>
            <a:off x="4663440" y="3886200"/>
            <a:ext cx="1143000" cy="777240"/>
          </a:xfrm>
          <a:prstGeom prst="rect">
            <a:avLst/>
          </a:prstGeom>
          <a:noFill/>
          <a:ln/>
        </p:spPr>
        <p:txBody>
          <a:bodyPr wrap="square" lIns="0" tIns="0" rIns="0" bIns="0" rtlCol="0" anchor="ctr"/>
          <a:lstStyle/>
          <a:p>
            <a:pPr marL="0" indent="0">
              <a:buNone/>
            </a:pPr>
            <a:r>
              <a:rPr lang="en-US" sz="1400" b="1" dirty="0">
                <a:solidFill>
                  <a:schemeClr val="accent2"/>
                </a:solidFill>
                <a:latin typeface="Cambria" pitchFamily="34" charset="0"/>
                <a:ea typeface="Cambria" pitchFamily="34" charset="-122"/>
                <a:cs typeface="Cambria" pitchFamily="34" charset="-120"/>
              </a:rPr>
              <a:t>Siglo XVII</a:t>
            </a:r>
            <a:endParaRPr lang="en-US" sz="1400" dirty="0"/>
          </a:p>
          <a:p>
            <a:pPr marL="0" indent="0">
              <a:buNone/>
            </a:pPr>
            <a:r>
              <a:rPr lang="en-US" sz="1100" dirty="0">
                <a:solidFill>
                  <a:schemeClr val="bg2"/>
                </a:solidFill>
              </a:rPr>
              <a:t>con Cervantes</a:t>
            </a:r>
            <a:endParaRPr lang="en-US" sz="1400" dirty="0"/>
          </a:p>
        </p:txBody>
      </p:sp>
      <p:sp>
        <p:nvSpPr>
          <p:cNvPr id="8" name="dato 2 juicios"/>
          <p:cNvSpPr/>
          <p:nvPr/>
        </p:nvSpPr>
        <p:spPr>
          <a:xfrm>
            <a:off x="5989320" y="3840480"/>
            <a:ext cx="1298448" cy="868680"/>
          </a:xfrm>
          <a:prstGeom prst="roundRect">
            <a:avLst>
              <a:gd name="adj" fmla="val 10526"/>
            </a:avLst>
          </a:prstGeom>
          <a:solidFill>
            <a:schemeClr val="accent1"/>
          </a:solidFill>
          <a:ln w="12700">
            <a:solidFill>
              <a:schemeClr val="accent2"/>
            </a:solidFill>
            <a:prstDash val="solid"/>
          </a:ln>
        </p:spPr>
      </p:sp>
      <p:sp>
        <p:nvSpPr>
          <p:cNvPr id="9" name="Text 6"/>
          <p:cNvSpPr txBox="1"/>
          <p:nvPr/>
        </p:nvSpPr>
        <p:spPr>
          <a:xfrm>
            <a:off x="6080760" y="3886200"/>
            <a:ext cx="1143000" cy="777240"/>
          </a:xfrm>
          <a:prstGeom prst="rect">
            <a:avLst/>
          </a:prstGeom>
          <a:noFill/>
          <a:ln/>
        </p:spPr>
        <p:txBody>
          <a:bodyPr wrap="square" lIns="0" tIns="0" rIns="0" bIns="0" rtlCol="0" anchor="ctr"/>
          <a:lstStyle/>
          <a:p>
            <a:pPr marL="0" indent="0">
              <a:buNone/>
            </a:pPr>
            <a:r>
              <a:rPr lang="en-US" sz="1400" b="1" dirty="0">
                <a:solidFill>
                  <a:schemeClr val="accent2"/>
                </a:solidFill>
                <a:latin typeface="Cambria" pitchFamily="34" charset="0"/>
                <a:ea typeface="Cambria" pitchFamily="34" charset="-122"/>
                <a:cs typeface="Cambria" pitchFamily="34" charset="-120"/>
              </a:rPr>
              <a:t>2 juicios</a:t>
            </a:r>
            <a:endParaRPr lang="en-US" sz="1400" dirty="0"/>
          </a:p>
          <a:p>
            <a:pPr marL="0" indent="0">
              <a:buNone/>
            </a:pPr>
            <a:r>
              <a:rPr lang="en-US" sz="1100" dirty="0">
                <a:solidFill>
                  <a:schemeClr val="bg2"/>
                </a:solidFill>
              </a:rPr>
              <a:t>fascinantes</a:t>
            </a:r>
            <a:endParaRPr lang="en-US" sz="1400" dirty="0"/>
          </a:p>
        </p:txBody>
      </p:sp>
      <p:sp>
        <p:nvSpPr>
          <p:cNvPr id="10" name="dato Ingenio"/>
          <p:cNvSpPr/>
          <p:nvPr/>
        </p:nvSpPr>
        <p:spPr>
          <a:xfrm>
            <a:off x="7406640" y="3840480"/>
            <a:ext cx="1298448" cy="868680"/>
          </a:xfrm>
          <a:prstGeom prst="roundRect">
            <a:avLst>
              <a:gd name="adj" fmla="val 10526"/>
            </a:avLst>
          </a:prstGeom>
          <a:solidFill>
            <a:schemeClr val="accent1"/>
          </a:solidFill>
          <a:ln w="12700">
            <a:solidFill>
              <a:schemeClr val="accent2"/>
            </a:solidFill>
            <a:prstDash val="solid"/>
          </a:ln>
        </p:spPr>
      </p:sp>
      <p:sp>
        <p:nvSpPr>
          <p:cNvPr id="11" name="Text 8"/>
          <p:cNvSpPr txBox="1"/>
          <p:nvPr/>
        </p:nvSpPr>
        <p:spPr>
          <a:xfrm>
            <a:off x="7498080" y="3886200"/>
            <a:ext cx="1143000" cy="777240"/>
          </a:xfrm>
          <a:prstGeom prst="rect">
            <a:avLst/>
          </a:prstGeom>
          <a:noFill/>
          <a:ln/>
        </p:spPr>
        <p:txBody>
          <a:bodyPr wrap="square" lIns="0" tIns="0" rIns="0" bIns="0" rtlCol="0" anchor="ctr"/>
          <a:lstStyle/>
          <a:p>
            <a:pPr marL="0" indent="0">
              <a:buNone/>
            </a:pPr>
            <a:r>
              <a:rPr lang="en-US" sz="1400" b="1" dirty="0">
                <a:solidFill>
                  <a:schemeClr val="accent2"/>
                </a:solidFill>
                <a:latin typeface="Cambria" pitchFamily="34" charset="0"/>
                <a:ea typeface="Cambria" pitchFamily="34" charset="-122"/>
                <a:cs typeface="Cambria" pitchFamily="34" charset="-120"/>
              </a:rPr>
              <a:t>Ingenio</a:t>
            </a:r>
            <a:endParaRPr lang="en-US" sz="1400" dirty="0"/>
          </a:p>
          <a:p>
            <a:pPr marL="0" indent="0">
              <a:buNone/>
            </a:pPr>
            <a:r>
              <a:rPr lang="en-US" sz="1100" dirty="0">
                <a:solidFill>
                  <a:schemeClr val="bg2"/>
                </a:solidFill>
              </a:rPr>
              <a:t>contra la corrupción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Sancho gobernador" descr="preencoded.png"/>
          <p:cNvPicPr>
            <a:picLocks noChangeAspect="1"/>
          </p:cNvPicPr>
          <p:nvPr/>
        </p:nvPicPr>
        <p:blipFill>
          <a:blip r:embed="rId3"/>
          <a:stretch>
            <a:fillRect/>
          </a:stretch>
        </p:blipFill>
        <p:spPr>
          <a:xfrm>
            <a:off x="4572000" y="0"/>
            <a:ext cx="4572000" cy="5143500"/>
          </a:xfrm>
          <a:prstGeom prst="rect">
            <a:avLst/>
          </a:prstGeom>
        </p:spPr>
      </p:pic>
      <p:sp>
        <p:nvSpPr>
          <p:cNvPr id="3" name="Text 0"/>
          <p:cNvSpPr txBox="1"/>
          <p:nvPr/>
        </p:nvSpPr>
        <p:spPr>
          <a:xfrm>
            <a:off x="502920" y="868680"/>
            <a:ext cx="3931920" cy="320040"/>
          </a:xfrm>
          <a:prstGeom prst="rect">
            <a:avLst/>
          </a:prstGeom>
          <a:noFill/>
          <a:ln/>
        </p:spPr>
        <p:txBody>
          <a:bodyPr wrap="square" lIns="0" tIns="0" rIns="0" bIns="0" rtlCol="0" anchor="ctr"/>
          <a:lstStyle/>
          <a:p>
            <a:pPr marL="0" indent="0">
              <a:buNone/>
            </a:pPr>
            <a:r>
              <a:rPr lang="en-US" sz="1100" b="1" kern="0" spc="200" dirty="0">
                <a:solidFill>
                  <a:schemeClr val="accent2"/>
                </a:solidFill>
              </a:rPr>
              <a:t>MIGUEL DE CERVANTES · DON QUIJOTE</a:t>
            </a:r>
            <a:endParaRPr lang="en-US" sz="1100" dirty="0"/>
          </a:p>
        </p:txBody>
      </p:sp>
      <p:sp>
        <p:nvSpPr>
          <p:cNvPr id="4" name="Text 0"/>
          <p:cNvSpPr>
            <a:spLocks noGrp="1"/>
          </p:cNvSpPr>
          <p:nvPr>
            <p:ph type="title" idx="100" hasCustomPrompt="1"/>
          </p:nvPr>
        </p:nvSpPr>
        <p:spPr>
          <a:xfrm>
            <a:off x="502920" y="1417320"/>
            <a:ext cx="3931920" cy="1737360"/>
          </a:xfrm>
          <a:prstGeom prst="rect">
            <a:avLst/>
          </a:prstGeom>
          <a:noFill/>
          <a:ln/>
        </p:spPr>
        <p:txBody>
          <a:bodyPr wrap="square" lIns="0" tIns="0" rIns="0" bIns="0" rtlCol="0" anchor="t"/>
          <a:lstStyle/>
          <a:p>
            <a:pPr marL="0" indent="0" algn="l">
              <a:buNone/>
            </a:pPr>
            <a:r>
              <a:rPr lang="en-US" sz="3800" b="1" dirty="0">
                <a:solidFill>
                  <a:schemeClr val="bg2"/>
                </a:solidFill>
              </a:rPr>
              <a:t>La Sabiduría en la Ínsula Barataria</a:t>
            </a:r>
            <a:endParaRPr lang="en-US" sz="3800" dirty="0"/>
          </a:p>
        </p:txBody>
      </p:sp>
      <p:sp>
        <p:nvSpPr>
          <p:cNvPr id="5" name="Text 0"/>
          <p:cNvSpPr>
            <a:spLocks noGrp="1"/>
          </p:cNvSpPr>
          <p:nvPr>
            <p:ph type="body" idx="101" hasCustomPrompt="1"/>
          </p:nvPr>
        </p:nvSpPr>
        <p:spPr>
          <a:xfrm>
            <a:off x="502920" y="3246120"/>
            <a:ext cx="3931920" cy="822960"/>
          </a:xfrm>
          <a:prstGeom prst="rect">
            <a:avLst/>
          </a:prstGeom>
          <a:noFill/>
          <a:ln/>
        </p:spPr>
        <p:txBody>
          <a:bodyPr wrap="square" lIns="0" tIns="0" rIns="0" bIns="0" rtlCol="0" anchor="t"/>
          <a:lstStyle/>
          <a:p>
            <a:pPr marL="0" indent="0">
              <a:buNone/>
            </a:pPr>
            <a:r>
              <a:rPr lang="en-US" sz="1800" i="1" dirty="0">
                <a:solidFill>
                  <a:schemeClr val="accent2"/>
                </a:solidFill>
              </a:rPr>
              <a:t>Los ingeniosos juicios de Sancho Panza</a:t>
            </a:r>
            <a:endParaRPr lang="en-US" sz="1800" dirty="0"/>
          </a:p>
        </p:txBody>
      </p:sp>
      <p:pic>
        <p:nvPicPr>
          <p:cNvPr id="6" name="Image 1" descr="preencoded.png"/>
          <p:cNvPicPr>
            <a:picLocks noChangeAspect="1"/>
          </p:cNvPicPr>
          <p:nvPr/>
        </p:nvPicPr>
        <p:blipFill>
          <a:blip r:embed="rId4"/>
          <a:stretch>
            <a:fillRect/>
          </a:stretch>
        </p:blipFill>
        <p:spPr>
          <a:xfrm>
            <a:off x="502920" y="4206240"/>
            <a:ext cx="384048" cy="384048"/>
          </a:xfrm>
          <a:prstGeom prst="rect">
            <a:avLst/>
          </a:prstGeom>
        </p:spPr>
      </p:pic>
      <p:sp>
        <p:nvSpPr>
          <p:cNvPr id="7" name="Text 3"/>
          <p:cNvSpPr txBox="1"/>
          <p:nvPr/>
        </p:nvSpPr>
        <p:spPr>
          <a:xfrm>
            <a:off x="1005840" y="4206240"/>
            <a:ext cx="3200400" cy="384048"/>
          </a:xfrm>
          <a:prstGeom prst="rect">
            <a:avLst/>
          </a:prstGeom>
          <a:noFill/>
          <a:ln/>
        </p:spPr>
        <p:txBody>
          <a:bodyPr wrap="square" lIns="0" tIns="0" rIns="0" bIns="0" rtlCol="0" anchor="ctr"/>
          <a:lstStyle/>
          <a:p>
            <a:pPr marL="0" indent="0">
              <a:buNone/>
            </a:pPr>
            <a:r>
              <a:rPr lang="en-US" sz="1200" dirty="0">
                <a:solidFill>
                  <a:schemeClr val="bg2"/>
                </a:solidFill>
              </a:rPr>
              <a:t>Segunda parte, capítulo 45</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numeral"/>
          <p:cNvSpPr txBox="1"/>
          <p:nvPr/>
        </p:nvSpPr>
        <p:spPr>
          <a:xfrm>
            <a:off x="411480" y="228600"/>
            <a:ext cx="2743200" cy="1463040"/>
          </a:xfrm>
          <a:prstGeom prst="rect">
            <a:avLst/>
          </a:prstGeom>
          <a:noFill/>
          <a:ln/>
        </p:spPr>
        <p:txBody>
          <a:bodyPr wrap="square" lIns="0" tIns="0" rIns="0" bIns="0" rtlCol="0" anchor="ctr"/>
          <a:lstStyle/>
          <a:p>
            <a:pPr marL="0" indent="0">
              <a:buNone/>
            </a:pPr>
            <a:r>
              <a:rPr lang="en-US" sz="9600" b="1" dirty="0">
                <a:solidFill>
                  <a:schemeClr val="accent2">
                    <a:alpha val="45000"/>
                  </a:schemeClr>
                </a:solidFill>
                <a:latin typeface="Cambria" pitchFamily="34" charset="0"/>
                <a:ea typeface="Cambria" pitchFamily="34" charset="-122"/>
                <a:cs typeface="Cambria" pitchFamily="34" charset="-120"/>
              </a:rPr>
              <a:t>I</a:t>
            </a:r>
            <a:endParaRPr lang="en-US" sz="9600" dirty="0"/>
          </a:p>
        </p:txBody>
      </p:sp>
      <p:sp>
        <p:nvSpPr>
          <p:cNvPr id="3" name="Text 0"/>
          <p:cNvSpPr>
            <a:spLocks noGrp="1"/>
          </p:cNvSpPr>
          <p:nvPr>
            <p:ph type="body" idx="101" hasCustomPrompt="1"/>
          </p:nvPr>
        </p:nvSpPr>
        <p:spPr>
          <a:xfrm>
            <a:off x="548640" y="1691640"/>
            <a:ext cx="4572000" cy="365760"/>
          </a:xfrm>
          <a:prstGeom prst="rect">
            <a:avLst/>
          </a:prstGeom>
          <a:noFill/>
          <a:ln/>
        </p:spPr>
        <p:txBody>
          <a:bodyPr wrap="square" lIns="0" tIns="0" rIns="0" bIns="0" rtlCol="0" anchor="t"/>
          <a:lstStyle/>
          <a:p>
            <a:pPr marL="0" indent="0">
              <a:buNone/>
            </a:pPr>
            <a:r>
              <a:rPr lang="en-US" sz="1400" b="1" kern="0" spc="400" dirty="0">
                <a:solidFill>
                  <a:schemeClr val="accent2"/>
                </a:solidFill>
              </a:rPr>
              <a:t>BLOQUE 1</a:t>
            </a:r>
            <a:endParaRPr lang="en-US" sz="1400" dirty="0"/>
          </a:p>
        </p:txBody>
      </p:sp>
      <p:sp>
        <p:nvSpPr>
          <p:cNvPr id="4" name="Text 0"/>
          <p:cNvSpPr>
            <a:spLocks noGrp="1"/>
          </p:cNvSpPr>
          <p:nvPr>
            <p:ph type="title" idx="100" hasCustomPrompt="1"/>
          </p:nvPr>
        </p:nvSpPr>
        <p:spPr>
          <a:xfrm>
            <a:off x="548640" y="2148840"/>
            <a:ext cx="4572000" cy="1371600"/>
          </a:xfrm>
          <a:prstGeom prst="rect">
            <a:avLst/>
          </a:prstGeom>
          <a:noFill/>
          <a:ln/>
        </p:spPr>
        <p:txBody>
          <a:bodyPr wrap="square" lIns="0" tIns="0" rIns="0" bIns="0" rtlCol="0" anchor="t"/>
          <a:lstStyle/>
          <a:p>
            <a:pPr marL="0" indent="0" algn="l">
              <a:buNone/>
            </a:pPr>
            <a:r>
              <a:rPr lang="en-US" sz="3600" b="1" dirty="0">
                <a:solidFill>
                  <a:schemeClr val="bg2"/>
                </a:solidFill>
              </a:rPr>
              <a:t>El caso de la mujer y el ganadero</a:t>
            </a:r>
            <a:endParaRPr lang="en-US" sz="3600" dirty="0"/>
          </a:p>
        </p:txBody>
      </p:sp>
      <p:pic>
        <p:nvPicPr>
          <p:cNvPr id="5" name="medallón" descr="preencoded.png"/>
          <p:cNvPicPr>
            <a:picLocks noChangeAspect="1"/>
          </p:cNvPicPr>
          <p:nvPr/>
        </p:nvPicPr>
        <p:blipFill>
          <a:blip r:embed="rId3"/>
          <a:stretch>
            <a:fillRect/>
          </a:stretch>
        </p:blipFill>
        <p:spPr>
          <a:xfrm>
            <a:off x="5532120" y="914400"/>
            <a:ext cx="3291840" cy="32918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Caso 1: La acusación de deshonra</a:t>
            </a:r>
            <a:endParaRPr lang="en-US" sz="3200" dirty="0"/>
          </a:p>
        </p:txBody>
      </p:sp>
      <p:sp>
        <p:nvSpPr>
          <p:cNvPr id="3" name="La mujer y el ganadero ante Sancho marco"/>
          <p:cNvSpPr/>
          <p:nvPr/>
        </p:nvSpPr>
        <p:spPr>
          <a:xfrm>
            <a:off x="402336" y="1152144"/>
            <a:ext cx="3950208" cy="3602736"/>
          </a:xfrm>
          <a:prstGeom prst="roundRect">
            <a:avLst>
              <a:gd name="adj" fmla="val 4061"/>
            </a:avLst>
          </a:prstGeom>
          <a:solidFill>
            <a:schemeClr val="accent2"/>
          </a:solidFill>
          <a:ln/>
          <a:effectLst>
            <a:outerShdw blurRad="101600" dist="38100" dir="5400000" algn="bl" rotWithShape="0">
              <a:srgbClr val="2A1A14">
                <a:alpha val="18000"/>
              </a:srgbClr>
            </a:outerShdw>
          </a:effectLst>
        </p:spPr>
      </p:sp>
      <p:pic>
        <p:nvPicPr>
          <p:cNvPr id="4" name="La mujer y el ganadero ante Sancho" descr="preencoded.png"/>
          <p:cNvPicPr>
            <a:picLocks noChangeAspect="1"/>
          </p:cNvPicPr>
          <p:nvPr/>
        </p:nvPicPr>
        <p:blipFill>
          <a:blip r:embed="rId3"/>
          <a:stretch>
            <a:fillRect/>
          </a:stretch>
        </p:blipFill>
        <p:spPr>
          <a:xfrm>
            <a:off x="457200" y="1207008"/>
            <a:ext cx="3840480" cy="3493008"/>
          </a:xfrm>
          <a:prstGeom prst="rect">
            <a:avLst/>
          </a:prstGeom>
        </p:spPr>
      </p:pic>
      <p:sp>
        <p:nvSpPr>
          <p:cNvPr id="5" name="icono La acusante"/>
          <p:cNvSpPr/>
          <p:nvPr/>
        </p:nvSpPr>
        <p:spPr>
          <a:xfrm>
            <a:off x="4663440" y="1298448"/>
            <a:ext cx="512064" cy="512064"/>
          </a:xfrm>
          <a:prstGeom prst="ellipse">
            <a:avLst/>
          </a:prstGeom>
          <a:solidFill>
            <a:schemeClr val="accent3"/>
          </a:solidFill>
          <a:ln/>
        </p:spPr>
      </p:sp>
      <p:pic>
        <p:nvPicPr>
          <p:cNvPr id="6" name="Image 1" descr="preencoded.png"/>
          <p:cNvPicPr>
            <a:picLocks noChangeAspect="1"/>
          </p:cNvPicPr>
          <p:nvPr/>
        </p:nvPicPr>
        <p:blipFill>
          <a:blip r:embed="rId4"/>
          <a:stretch>
            <a:fillRect/>
          </a:stretch>
        </p:blipFill>
        <p:spPr>
          <a:xfrm>
            <a:off x="4791456" y="1426464"/>
            <a:ext cx="256032" cy="256032"/>
          </a:xfrm>
          <a:prstGeom prst="rect">
            <a:avLst/>
          </a:prstGeom>
        </p:spPr>
      </p:pic>
      <p:sp>
        <p:nvSpPr>
          <p:cNvPr id="7" name="La acusante"/>
          <p:cNvSpPr txBox="1"/>
          <p:nvPr/>
        </p:nvSpPr>
        <p:spPr>
          <a:xfrm>
            <a:off x="5349240" y="1261872"/>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La acusante</a:t>
            </a:r>
            <a:endParaRPr lang="en-US" sz="1600" dirty="0"/>
          </a:p>
          <a:p>
            <a:pPr marL="0" indent="0">
              <a:spcAft>
                <a:spcPts val="200"/>
              </a:spcAft>
              <a:buNone/>
            </a:pPr>
            <a:r>
              <a:rPr lang="en-US" sz="1400" dirty="0">
                <a:solidFill>
                  <a:schemeClr val="tx1"/>
                </a:solidFill>
              </a:rPr>
              <a:t>Una mujer denuncia haber sido forzada en el campo.</a:t>
            </a:r>
            <a:endParaRPr lang="en-US" sz="1600" dirty="0"/>
          </a:p>
        </p:txBody>
      </p:sp>
      <p:sp>
        <p:nvSpPr>
          <p:cNvPr id="8" name="icono El acusado"/>
          <p:cNvSpPr/>
          <p:nvPr/>
        </p:nvSpPr>
        <p:spPr>
          <a:xfrm>
            <a:off x="4663440" y="2423160"/>
            <a:ext cx="512064" cy="512064"/>
          </a:xfrm>
          <a:prstGeom prst="ellipse">
            <a:avLst/>
          </a:prstGeom>
          <a:solidFill>
            <a:schemeClr val="accent4"/>
          </a:solidFill>
          <a:ln/>
        </p:spPr>
      </p:sp>
      <p:pic>
        <p:nvPicPr>
          <p:cNvPr id="9" name="Image 2" descr="preencoded.png"/>
          <p:cNvPicPr>
            <a:picLocks noChangeAspect="1"/>
          </p:cNvPicPr>
          <p:nvPr/>
        </p:nvPicPr>
        <p:blipFill>
          <a:blip r:embed="rId5"/>
          <a:stretch>
            <a:fillRect/>
          </a:stretch>
        </p:blipFill>
        <p:spPr>
          <a:xfrm>
            <a:off x="4791456" y="2551176"/>
            <a:ext cx="256032" cy="256032"/>
          </a:xfrm>
          <a:prstGeom prst="rect">
            <a:avLst/>
          </a:prstGeom>
        </p:spPr>
      </p:pic>
      <p:sp>
        <p:nvSpPr>
          <p:cNvPr id="10" name="El acusado"/>
          <p:cNvSpPr txBox="1"/>
          <p:nvPr/>
        </p:nvSpPr>
        <p:spPr>
          <a:xfrm>
            <a:off x="5349240" y="2386584"/>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El acusado</a:t>
            </a:r>
            <a:endParaRPr lang="en-US" sz="1600" dirty="0"/>
          </a:p>
          <a:p>
            <a:pPr marL="0" indent="0">
              <a:spcAft>
                <a:spcPts val="200"/>
              </a:spcAft>
              <a:buNone/>
            </a:pPr>
            <a:r>
              <a:rPr lang="en-US" sz="1400" dirty="0">
                <a:solidFill>
                  <a:schemeClr val="tx1"/>
                </a:solidFill>
              </a:rPr>
              <a:t>Un ganadero rico afirma que la relación fue consensuada y pagada.</a:t>
            </a:r>
            <a:endParaRPr lang="en-US" sz="1600" dirty="0"/>
          </a:p>
        </p:txBody>
      </p:sp>
      <p:sp>
        <p:nvSpPr>
          <p:cNvPr id="11" name="icono El motivo"/>
          <p:cNvSpPr/>
          <p:nvPr/>
        </p:nvSpPr>
        <p:spPr>
          <a:xfrm>
            <a:off x="4663440" y="3547872"/>
            <a:ext cx="512064" cy="512064"/>
          </a:xfrm>
          <a:prstGeom prst="ellipse">
            <a:avLst/>
          </a:prstGeom>
          <a:solidFill>
            <a:schemeClr val="accent5"/>
          </a:solidFill>
          <a:ln/>
        </p:spPr>
      </p:sp>
      <p:pic>
        <p:nvPicPr>
          <p:cNvPr id="12" name="Image 3" descr="preencoded.png"/>
          <p:cNvPicPr>
            <a:picLocks noChangeAspect="1"/>
          </p:cNvPicPr>
          <p:nvPr/>
        </p:nvPicPr>
        <p:blipFill>
          <a:blip r:embed="rId6"/>
          <a:stretch>
            <a:fillRect/>
          </a:stretch>
        </p:blipFill>
        <p:spPr>
          <a:xfrm>
            <a:off x="4791456" y="3675888"/>
            <a:ext cx="256032" cy="256032"/>
          </a:xfrm>
          <a:prstGeom prst="rect">
            <a:avLst/>
          </a:prstGeom>
        </p:spPr>
      </p:pic>
      <p:sp>
        <p:nvSpPr>
          <p:cNvPr id="13" name="El motivo"/>
          <p:cNvSpPr txBox="1"/>
          <p:nvPr/>
        </p:nvSpPr>
        <p:spPr>
          <a:xfrm>
            <a:off x="5349240" y="3511296"/>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El motivo</a:t>
            </a:r>
            <a:endParaRPr lang="en-US" sz="1600" dirty="0"/>
          </a:p>
          <a:p>
            <a:pPr marL="0" indent="0">
              <a:spcAft>
                <a:spcPts val="200"/>
              </a:spcAft>
              <a:buNone/>
            </a:pPr>
            <a:r>
              <a:rPr lang="en-US" sz="1400" dirty="0">
                <a:solidFill>
                  <a:schemeClr val="tx1"/>
                </a:solidFill>
              </a:rPr>
              <a:t>El ganadero alega que ella quedó inconforme con el dinero acordado.</a:t>
            </a:r>
            <a:endParaRPr lang="en-US" sz="16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La sentencia de la bolsa de dinero</a:t>
            </a:r>
            <a:endParaRPr lang="en-US" sz="3200" dirty="0"/>
          </a:p>
        </p:txBody>
      </p:sp>
      <p:sp>
        <p:nvSpPr>
          <p:cNvPr id="3" name="Tira: entrega, persecución y forcejeo marco"/>
          <p:cNvSpPr/>
          <p:nvPr/>
        </p:nvSpPr>
        <p:spPr>
          <a:xfrm>
            <a:off x="402336" y="1024128"/>
            <a:ext cx="8339328" cy="1938528"/>
          </a:xfrm>
          <a:prstGeom prst="roundRect">
            <a:avLst>
              <a:gd name="adj" fmla="val 7547"/>
            </a:avLst>
          </a:prstGeom>
          <a:solidFill>
            <a:schemeClr val="accent2"/>
          </a:solidFill>
          <a:ln/>
          <a:effectLst>
            <a:outerShdw blurRad="101600" dist="38100" dir="5400000" algn="bl" rotWithShape="0">
              <a:srgbClr val="2A1A14">
                <a:alpha val="18000"/>
              </a:srgbClr>
            </a:outerShdw>
          </a:effectLst>
        </p:spPr>
      </p:sp>
      <p:pic>
        <p:nvPicPr>
          <p:cNvPr id="4" name="Tira: entrega, persecución y forcejeo" descr="preencoded.png"/>
          <p:cNvPicPr>
            <a:picLocks noChangeAspect="1"/>
          </p:cNvPicPr>
          <p:nvPr/>
        </p:nvPicPr>
        <p:blipFill>
          <a:blip r:embed="rId3"/>
          <a:stretch>
            <a:fillRect/>
          </a:stretch>
        </p:blipFill>
        <p:spPr>
          <a:xfrm>
            <a:off x="457200" y="1078992"/>
            <a:ext cx="8229600" cy="1828800"/>
          </a:xfrm>
          <a:prstGeom prst="rect">
            <a:avLst/>
          </a:prstGeom>
        </p:spPr>
      </p:pic>
      <p:sp>
        <p:nvSpPr>
          <p:cNvPr id="5" name="tarjeta 1"/>
          <p:cNvSpPr/>
          <p:nvPr/>
        </p:nvSpPr>
        <p:spPr>
          <a:xfrm>
            <a:off x="457200" y="3108960"/>
            <a:ext cx="2560320" cy="1627632"/>
          </a:xfrm>
          <a:prstGeom prst="roundRect">
            <a:avLst>
              <a:gd name="adj" fmla="val 5618"/>
            </a:avLst>
          </a:prstGeom>
          <a:solidFill>
            <a:schemeClr val="bg1"/>
          </a:solidFill>
          <a:ln/>
          <a:effectLst>
            <a:outerShdw blurRad="101600" dist="38100" dir="5400000" algn="bl" rotWithShape="0">
              <a:srgbClr val="2A1A14">
                <a:alpha val="18000"/>
              </a:srgbClr>
            </a:outerShdw>
          </a:effectLst>
        </p:spPr>
      </p:sp>
      <p:sp>
        <p:nvSpPr>
          <p:cNvPr id="6" name="Shape 3"/>
          <p:cNvSpPr/>
          <p:nvPr/>
        </p:nvSpPr>
        <p:spPr>
          <a:xfrm>
            <a:off x="621792" y="3273552"/>
            <a:ext cx="384048" cy="384048"/>
          </a:xfrm>
          <a:prstGeom prst="ellipse">
            <a:avLst/>
          </a:prstGeom>
          <a:solidFill>
            <a:schemeClr val="accent1"/>
          </a:solidFill>
          <a:ln/>
        </p:spPr>
      </p:sp>
      <p:sp>
        <p:nvSpPr>
          <p:cNvPr id="7" name="Text 4"/>
          <p:cNvSpPr txBox="1"/>
          <p:nvPr/>
        </p:nvSpPr>
        <p:spPr>
          <a:xfrm>
            <a:off x="621792" y="3273552"/>
            <a:ext cx="384048" cy="384048"/>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1</a:t>
            </a:r>
            <a:endParaRPr lang="en-US" sz="1600" dirty="0"/>
          </a:p>
        </p:txBody>
      </p:sp>
      <p:sp>
        <p:nvSpPr>
          <p:cNvPr id="8" name="Text 5"/>
          <p:cNvSpPr txBox="1"/>
          <p:nvPr/>
        </p:nvSpPr>
        <p:spPr>
          <a:xfrm>
            <a:off x="1115568" y="3273552"/>
            <a:ext cx="1783080" cy="384048"/>
          </a:xfrm>
          <a:prstGeom prst="rect">
            <a:avLst/>
          </a:prstGeom>
          <a:noFill/>
          <a:ln/>
        </p:spPr>
        <p:txBody>
          <a:bodyPr wrap="square" lIns="0" tIns="0" rIns="0" bIns="0" rtlCol="0" anchor="ctr"/>
          <a:lstStyle/>
          <a:p>
            <a:pPr marL="0" indent="0">
              <a:buNone/>
            </a:pPr>
            <a:r>
              <a:rPr lang="en-US" sz="1600" b="1" dirty="0">
                <a:solidFill>
                  <a:schemeClr val="accent1"/>
                </a:solidFill>
              </a:rPr>
              <a:t>Fase 1</a:t>
            </a:r>
            <a:endParaRPr lang="en-US" sz="1600" dirty="0"/>
          </a:p>
        </p:txBody>
      </p:sp>
      <p:sp>
        <p:nvSpPr>
          <p:cNvPr id="9" name="Text 6"/>
          <p:cNvSpPr txBox="1"/>
          <p:nvPr/>
        </p:nvSpPr>
        <p:spPr>
          <a:xfrm>
            <a:off x="621792" y="3749040"/>
            <a:ext cx="2267712" cy="896112"/>
          </a:xfrm>
          <a:prstGeom prst="rect">
            <a:avLst/>
          </a:prstGeom>
          <a:noFill/>
          <a:ln/>
        </p:spPr>
        <p:txBody>
          <a:bodyPr wrap="square" lIns="0" tIns="0" rIns="0" bIns="0" rtlCol="0" anchor="t"/>
          <a:lstStyle/>
          <a:p>
            <a:pPr marL="0" indent="0">
              <a:buNone/>
            </a:pPr>
            <a:r>
              <a:rPr lang="en-US" sz="1400" dirty="0">
                <a:solidFill>
                  <a:schemeClr val="tx1"/>
                </a:solidFill>
              </a:rPr>
              <a:t>Sancho ordena al ganadero entregar su bolsa de plata a la mujer. Ella se marcha satisfecha.</a:t>
            </a:r>
            <a:endParaRPr lang="en-US" sz="1400" dirty="0"/>
          </a:p>
        </p:txBody>
      </p:sp>
      <p:sp>
        <p:nvSpPr>
          <p:cNvPr id="10" name="tarjeta 2"/>
          <p:cNvSpPr/>
          <p:nvPr/>
        </p:nvSpPr>
        <p:spPr>
          <a:xfrm>
            <a:off x="3291840" y="3108960"/>
            <a:ext cx="2560320" cy="1627632"/>
          </a:xfrm>
          <a:prstGeom prst="roundRect">
            <a:avLst>
              <a:gd name="adj" fmla="val 5618"/>
            </a:avLst>
          </a:prstGeom>
          <a:solidFill>
            <a:schemeClr val="bg1"/>
          </a:solidFill>
          <a:ln/>
          <a:effectLst>
            <a:outerShdw blurRad="101600" dist="38100" dir="5400000" algn="bl" rotWithShape="0">
              <a:srgbClr val="2A1A14">
                <a:alpha val="18000"/>
              </a:srgbClr>
            </a:outerShdw>
          </a:effectLst>
        </p:spPr>
      </p:sp>
      <p:sp>
        <p:nvSpPr>
          <p:cNvPr id="11" name="Shape 8"/>
          <p:cNvSpPr/>
          <p:nvPr/>
        </p:nvSpPr>
        <p:spPr>
          <a:xfrm>
            <a:off x="3456432" y="3273552"/>
            <a:ext cx="384048" cy="384048"/>
          </a:xfrm>
          <a:prstGeom prst="ellipse">
            <a:avLst/>
          </a:prstGeom>
          <a:solidFill>
            <a:schemeClr val="accent1"/>
          </a:solidFill>
          <a:ln/>
        </p:spPr>
      </p:sp>
      <p:sp>
        <p:nvSpPr>
          <p:cNvPr id="12" name="Text 9"/>
          <p:cNvSpPr txBox="1"/>
          <p:nvPr/>
        </p:nvSpPr>
        <p:spPr>
          <a:xfrm>
            <a:off x="3456432" y="3273552"/>
            <a:ext cx="384048" cy="384048"/>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2</a:t>
            </a:r>
            <a:endParaRPr lang="en-US" sz="1600" dirty="0"/>
          </a:p>
        </p:txBody>
      </p:sp>
      <p:sp>
        <p:nvSpPr>
          <p:cNvPr id="13" name="Text 10"/>
          <p:cNvSpPr txBox="1"/>
          <p:nvPr/>
        </p:nvSpPr>
        <p:spPr>
          <a:xfrm>
            <a:off x="3950208" y="3273552"/>
            <a:ext cx="1783080" cy="384048"/>
          </a:xfrm>
          <a:prstGeom prst="rect">
            <a:avLst/>
          </a:prstGeom>
          <a:noFill/>
          <a:ln/>
        </p:spPr>
        <p:txBody>
          <a:bodyPr wrap="square" lIns="0" tIns="0" rIns="0" bIns="0" rtlCol="0" anchor="ctr"/>
          <a:lstStyle/>
          <a:p>
            <a:pPr marL="0" indent="0">
              <a:buNone/>
            </a:pPr>
            <a:r>
              <a:rPr lang="en-US" sz="1600" b="1" dirty="0">
                <a:solidFill>
                  <a:schemeClr val="accent1"/>
                </a:solidFill>
              </a:rPr>
              <a:t>Fase 2</a:t>
            </a:r>
            <a:endParaRPr lang="en-US" sz="1600" dirty="0"/>
          </a:p>
        </p:txBody>
      </p:sp>
      <p:sp>
        <p:nvSpPr>
          <p:cNvPr id="14" name="Text 11"/>
          <p:cNvSpPr txBox="1"/>
          <p:nvPr/>
        </p:nvSpPr>
        <p:spPr>
          <a:xfrm>
            <a:off x="3456432" y="3749040"/>
            <a:ext cx="2267712" cy="896112"/>
          </a:xfrm>
          <a:prstGeom prst="rect">
            <a:avLst/>
          </a:prstGeom>
          <a:noFill/>
          <a:ln/>
        </p:spPr>
        <p:txBody>
          <a:bodyPr wrap="square" lIns="0" tIns="0" rIns="0" bIns="0" rtlCol="0" anchor="t"/>
          <a:lstStyle/>
          <a:p>
            <a:pPr marL="0" indent="0">
              <a:buNone/>
            </a:pPr>
            <a:r>
              <a:rPr lang="en-US" sz="1400" dirty="0">
                <a:solidFill>
                  <a:schemeClr val="tx1"/>
                </a:solidFill>
              </a:rPr>
              <a:t>Sancho manda al hombre a perseguirla y quitarle el dinero a la fuerza.</a:t>
            </a:r>
            <a:endParaRPr lang="en-US" sz="1400" dirty="0"/>
          </a:p>
        </p:txBody>
      </p:sp>
      <p:sp>
        <p:nvSpPr>
          <p:cNvPr id="15" name="tarjeta 3"/>
          <p:cNvSpPr/>
          <p:nvPr/>
        </p:nvSpPr>
        <p:spPr>
          <a:xfrm>
            <a:off x="6126480" y="3108960"/>
            <a:ext cx="2560320" cy="1627632"/>
          </a:xfrm>
          <a:prstGeom prst="roundRect">
            <a:avLst>
              <a:gd name="adj" fmla="val 5618"/>
            </a:avLst>
          </a:prstGeom>
          <a:solidFill>
            <a:schemeClr val="bg1"/>
          </a:solidFill>
          <a:ln/>
          <a:effectLst>
            <a:outerShdw blurRad="101600" dist="38100" dir="5400000" algn="bl" rotWithShape="0">
              <a:srgbClr val="2A1A14">
                <a:alpha val="18000"/>
              </a:srgbClr>
            </a:outerShdw>
          </a:effectLst>
        </p:spPr>
      </p:sp>
      <p:sp>
        <p:nvSpPr>
          <p:cNvPr id="16" name="Shape 13"/>
          <p:cNvSpPr/>
          <p:nvPr/>
        </p:nvSpPr>
        <p:spPr>
          <a:xfrm>
            <a:off x="6291072" y="3273552"/>
            <a:ext cx="384048" cy="384048"/>
          </a:xfrm>
          <a:prstGeom prst="ellipse">
            <a:avLst/>
          </a:prstGeom>
          <a:solidFill>
            <a:schemeClr val="accent1"/>
          </a:solidFill>
          <a:ln/>
        </p:spPr>
      </p:sp>
      <p:sp>
        <p:nvSpPr>
          <p:cNvPr id="17" name="Text 14"/>
          <p:cNvSpPr txBox="1"/>
          <p:nvPr/>
        </p:nvSpPr>
        <p:spPr>
          <a:xfrm>
            <a:off x="6291072" y="3273552"/>
            <a:ext cx="384048" cy="384048"/>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3</a:t>
            </a:r>
            <a:endParaRPr lang="en-US" sz="1600" dirty="0"/>
          </a:p>
        </p:txBody>
      </p:sp>
      <p:sp>
        <p:nvSpPr>
          <p:cNvPr id="18" name="Text 15"/>
          <p:cNvSpPr txBox="1"/>
          <p:nvPr/>
        </p:nvSpPr>
        <p:spPr>
          <a:xfrm>
            <a:off x="6784848" y="3273552"/>
            <a:ext cx="1783080" cy="384048"/>
          </a:xfrm>
          <a:prstGeom prst="rect">
            <a:avLst/>
          </a:prstGeom>
          <a:noFill/>
          <a:ln/>
        </p:spPr>
        <p:txBody>
          <a:bodyPr wrap="square" lIns="0" tIns="0" rIns="0" bIns="0" rtlCol="0" anchor="ctr"/>
          <a:lstStyle/>
          <a:p>
            <a:pPr marL="0" indent="0">
              <a:buNone/>
            </a:pPr>
            <a:r>
              <a:rPr lang="en-US" sz="1600" b="1" dirty="0">
                <a:solidFill>
                  <a:schemeClr val="accent1"/>
                </a:solidFill>
              </a:rPr>
              <a:t>El forcejeo</a:t>
            </a:r>
            <a:endParaRPr lang="en-US" sz="1600" dirty="0"/>
          </a:p>
        </p:txBody>
      </p:sp>
      <p:sp>
        <p:nvSpPr>
          <p:cNvPr id="19" name="Text 16"/>
          <p:cNvSpPr txBox="1"/>
          <p:nvPr/>
        </p:nvSpPr>
        <p:spPr>
          <a:xfrm>
            <a:off x="6291072" y="3749040"/>
            <a:ext cx="2267712" cy="896112"/>
          </a:xfrm>
          <a:prstGeom prst="rect">
            <a:avLst/>
          </a:prstGeom>
          <a:noFill/>
          <a:ln/>
        </p:spPr>
        <p:txBody>
          <a:bodyPr wrap="square" lIns="0" tIns="0" rIns="0" bIns="0" rtlCol="0" anchor="t"/>
          <a:lstStyle/>
          <a:p>
            <a:pPr marL="0" indent="0">
              <a:buNone/>
            </a:pPr>
            <a:r>
              <a:rPr lang="en-US" sz="1400" dirty="0">
                <a:solidFill>
                  <a:schemeClr val="tx1"/>
                </a:solidFill>
              </a:rPr>
              <a:t>Ambos regresan peleando ferozmente: ella retuvo el dinero con garras y dientes.</a:t>
            </a:r>
            <a:endParaRPr lang="en-US" sz="14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El veredicto basado en la psicología</a:t>
            </a:r>
            <a:endParaRPr lang="en-US" sz="3200" dirty="0"/>
          </a:p>
        </p:txBody>
      </p:sp>
      <p:sp>
        <p:nvSpPr>
          <p:cNvPr id="3" name="La mujer defiende la bolsa marco"/>
          <p:cNvSpPr/>
          <p:nvPr/>
        </p:nvSpPr>
        <p:spPr>
          <a:xfrm>
            <a:off x="402336" y="1152144"/>
            <a:ext cx="3310128" cy="3630168"/>
          </a:xfrm>
          <a:prstGeom prst="roundRect">
            <a:avLst>
              <a:gd name="adj" fmla="val 4420"/>
            </a:avLst>
          </a:prstGeom>
          <a:solidFill>
            <a:schemeClr val="accent2"/>
          </a:solidFill>
          <a:ln/>
          <a:effectLst>
            <a:outerShdw blurRad="101600" dist="38100" dir="5400000" algn="bl" rotWithShape="0">
              <a:srgbClr val="2A1A14">
                <a:alpha val="18000"/>
              </a:srgbClr>
            </a:outerShdw>
          </a:effectLst>
        </p:spPr>
      </p:sp>
      <p:pic>
        <p:nvPicPr>
          <p:cNvPr id="4" name="La mujer defiende la bolsa" descr="preencoded.png"/>
          <p:cNvPicPr>
            <a:picLocks noChangeAspect="1"/>
          </p:cNvPicPr>
          <p:nvPr/>
        </p:nvPicPr>
        <p:blipFill>
          <a:blip r:embed="rId3"/>
          <a:stretch>
            <a:fillRect/>
          </a:stretch>
        </p:blipFill>
        <p:spPr>
          <a:xfrm>
            <a:off x="457200" y="1207008"/>
            <a:ext cx="3200400" cy="3520440"/>
          </a:xfrm>
          <a:prstGeom prst="rect">
            <a:avLst/>
          </a:prstGeom>
        </p:spPr>
      </p:pic>
      <p:sp>
        <p:nvSpPr>
          <p:cNvPr id="5" name="Text 2"/>
          <p:cNvSpPr txBox="1"/>
          <p:nvPr/>
        </p:nvSpPr>
        <p:spPr>
          <a:xfrm>
            <a:off x="4023360" y="960120"/>
            <a:ext cx="731520" cy="822960"/>
          </a:xfrm>
          <a:prstGeom prst="rect">
            <a:avLst/>
          </a:prstGeom>
          <a:noFill/>
          <a:ln/>
        </p:spPr>
        <p:txBody>
          <a:bodyPr wrap="square" lIns="0" tIns="0" rIns="0" bIns="0" rtlCol="0" anchor="ctr"/>
          <a:lstStyle/>
          <a:p>
            <a:pPr marL="0" indent="0">
              <a:buNone/>
            </a:pPr>
            <a:r>
              <a:rPr lang="en-US" sz="8000" b="1" dirty="0">
                <a:solidFill>
                  <a:schemeClr val="accent2"/>
                </a:solidFill>
                <a:latin typeface="Cambria" pitchFamily="34" charset="0"/>
                <a:ea typeface="Cambria" pitchFamily="34" charset="-122"/>
                <a:cs typeface="Cambria" pitchFamily="34" charset="-120"/>
              </a:rPr>
              <a:t>“</a:t>
            </a:r>
            <a:endParaRPr lang="en-US" sz="8000" dirty="0"/>
          </a:p>
        </p:txBody>
      </p:sp>
      <p:sp>
        <p:nvSpPr>
          <p:cNvPr id="6" name="El fallo"/>
          <p:cNvSpPr txBox="1"/>
          <p:nvPr/>
        </p:nvSpPr>
        <p:spPr>
          <a:xfrm>
            <a:off x="4069080" y="1600200"/>
            <a:ext cx="4617720" cy="1600200"/>
          </a:xfrm>
          <a:prstGeom prst="rect">
            <a:avLst/>
          </a:prstGeom>
          <a:noFill/>
          <a:ln/>
        </p:spPr>
        <p:txBody>
          <a:bodyPr wrap="square" lIns="0" tIns="0" rIns="0" bIns="0" rtlCol="0" anchor="t"/>
          <a:lstStyle/>
          <a:p>
            <a:pPr marL="0" indent="0">
              <a:buNone/>
            </a:pPr>
            <a:r>
              <a:rPr lang="en-US" sz="1900" i="1" dirty="0">
                <a:solidFill>
                  <a:schemeClr val="tx1"/>
                </a:solidFill>
                <a:latin typeface="Cambria" pitchFamily="34" charset="0"/>
                <a:ea typeface="Cambria" pitchFamily="34" charset="-122"/>
                <a:cs typeface="Cambria" pitchFamily="34" charset="-120"/>
              </a:rPr>
              <a:t>Si vos hubierais puesto el mismo aliento para defender vuestro cuerpo que pusisteis para defender esta bolsa, la fuerza de Hércules no os hubiera forzado.</a:t>
            </a:r>
            <a:endParaRPr lang="en-US" sz="1900" dirty="0"/>
          </a:p>
        </p:txBody>
      </p:sp>
      <p:sp>
        <p:nvSpPr>
          <p:cNvPr id="7" name="Text 4"/>
          <p:cNvSpPr txBox="1"/>
          <p:nvPr/>
        </p:nvSpPr>
        <p:spPr>
          <a:xfrm>
            <a:off x="4069080" y="3200400"/>
            <a:ext cx="4572000" cy="274320"/>
          </a:xfrm>
          <a:prstGeom prst="rect">
            <a:avLst/>
          </a:prstGeom>
          <a:noFill/>
          <a:ln/>
        </p:spPr>
        <p:txBody>
          <a:bodyPr wrap="square" lIns="0" tIns="0" rIns="0" bIns="0" rtlCol="0" anchor="ctr"/>
          <a:lstStyle/>
          <a:p>
            <a:pPr marL="0" indent="0">
              <a:buNone/>
            </a:pPr>
            <a:r>
              <a:rPr lang="en-US" sz="1300" b="1" dirty="0">
                <a:solidFill>
                  <a:schemeClr val="accent5"/>
                </a:solidFill>
              </a:rPr>
              <a:t>— El fallo de Sancho Panza</a:t>
            </a:r>
            <a:endParaRPr lang="en-US" sz="1300" dirty="0"/>
          </a:p>
        </p:txBody>
      </p:sp>
      <p:sp>
        <p:nvSpPr>
          <p:cNvPr id="8" name="resultado fondo"/>
          <p:cNvSpPr/>
          <p:nvPr/>
        </p:nvSpPr>
        <p:spPr>
          <a:xfrm>
            <a:off x="4069080" y="3657600"/>
            <a:ext cx="4617720" cy="987552"/>
          </a:xfrm>
          <a:prstGeom prst="roundRect">
            <a:avLst>
              <a:gd name="adj" fmla="val 9259"/>
            </a:avLst>
          </a:prstGeom>
          <a:solidFill>
            <a:srgbClr val="F1E4CC"/>
          </a:solidFill>
          <a:ln/>
        </p:spPr>
      </p:sp>
      <p:sp>
        <p:nvSpPr>
          <p:cNvPr id="9" name="Shape 6"/>
          <p:cNvSpPr/>
          <p:nvPr/>
        </p:nvSpPr>
        <p:spPr>
          <a:xfrm>
            <a:off x="4251960" y="3895344"/>
            <a:ext cx="512064" cy="512064"/>
          </a:xfrm>
          <a:prstGeom prst="ellipse">
            <a:avLst/>
          </a:prstGeom>
          <a:solidFill>
            <a:schemeClr val="accent1"/>
          </a:solidFill>
          <a:ln/>
        </p:spPr>
      </p:sp>
      <p:pic>
        <p:nvPicPr>
          <p:cNvPr id="10" name="Image 1" descr="preencoded.png"/>
          <p:cNvPicPr>
            <a:picLocks noChangeAspect="1"/>
          </p:cNvPicPr>
          <p:nvPr/>
        </p:nvPicPr>
        <p:blipFill>
          <a:blip r:embed="rId4"/>
          <a:stretch>
            <a:fillRect/>
          </a:stretch>
        </p:blipFill>
        <p:spPr>
          <a:xfrm>
            <a:off x="4379976" y="4023360"/>
            <a:ext cx="256032" cy="256032"/>
          </a:xfrm>
          <a:prstGeom prst="rect">
            <a:avLst/>
          </a:prstGeom>
        </p:spPr>
      </p:pic>
      <p:sp>
        <p:nvSpPr>
          <p:cNvPr id="11" name="Text 7"/>
          <p:cNvSpPr txBox="1"/>
          <p:nvPr/>
        </p:nvSpPr>
        <p:spPr>
          <a:xfrm>
            <a:off x="4937760" y="3749040"/>
            <a:ext cx="3657600" cy="822960"/>
          </a:xfrm>
          <a:prstGeom prst="rect">
            <a:avLst/>
          </a:prstGeom>
          <a:noFill/>
          <a:ln/>
        </p:spPr>
        <p:txBody>
          <a:bodyPr wrap="square" lIns="0" tIns="0" rIns="0" bIns="0" rtlCol="0" anchor="ctr"/>
          <a:lstStyle/>
          <a:p>
            <a:pPr marL="0" indent="0">
              <a:buNone/>
            </a:pPr>
            <a:r>
              <a:rPr lang="en-US" sz="1600" b="1" dirty="0">
                <a:solidFill>
                  <a:schemeClr val="accent1"/>
                </a:solidFill>
              </a:rPr>
              <a:t>Resultado</a:t>
            </a:r>
            <a:endParaRPr lang="en-US" sz="1600" dirty="0"/>
          </a:p>
          <a:p>
            <a:pPr marL="0" indent="0">
              <a:buNone/>
            </a:pPr>
            <a:r>
              <a:rPr lang="en-US" sz="1400" dirty="0">
                <a:solidFill>
                  <a:schemeClr val="tx1"/>
                </a:solidFill>
              </a:rPr>
              <a:t>El hombre recupera su dinero y la mujer es expulsada de la ínsula.</a:t>
            </a:r>
            <a:endParaRPr lang="en-US" sz="16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numeral"/>
          <p:cNvSpPr txBox="1"/>
          <p:nvPr/>
        </p:nvSpPr>
        <p:spPr>
          <a:xfrm>
            <a:off x="411480" y="228600"/>
            <a:ext cx="2743200" cy="1463040"/>
          </a:xfrm>
          <a:prstGeom prst="rect">
            <a:avLst/>
          </a:prstGeom>
          <a:noFill/>
          <a:ln/>
        </p:spPr>
        <p:txBody>
          <a:bodyPr wrap="square" lIns="0" tIns="0" rIns="0" bIns="0" rtlCol="0" anchor="ctr"/>
          <a:lstStyle/>
          <a:p>
            <a:pPr marL="0" indent="0">
              <a:buNone/>
            </a:pPr>
            <a:r>
              <a:rPr lang="en-US" sz="9600" b="1" dirty="0">
                <a:solidFill>
                  <a:schemeClr val="accent2">
                    <a:alpha val="45000"/>
                  </a:schemeClr>
                </a:solidFill>
                <a:latin typeface="Cambria" pitchFamily="34" charset="0"/>
                <a:ea typeface="Cambria" pitchFamily="34" charset="-122"/>
                <a:cs typeface="Cambria" pitchFamily="34" charset="-120"/>
              </a:rPr>
              <a:t>II</a:t>
            </a:r>
            <a:endParaRPr lang="en-US" sz="9600" dirty="0"/>
          </a:p>
        </p:txBody>
      </p:sp>
      <p:sp>
        <p:nvSpPr>
          <p:cNvPr id="3" name="Text 0"/>
          <p:cNvSpPr>
            <a:spLocks noGrp="1"/>
          </p:cNvSpPr>
          <p:nvPr>
            <p:ph type="body" idx="101" hasCustomPrompt="1"/>
          </p:nvPr>
        </p:nvSpPr>
        <p:spPr>
          <a:xfrm>
            <a:off x="548640" y="1691640"/>
            <a:ext cx="4572000" cy="365760"/>
          </a:xfrm>
          <a:prstGeom prst="rect">
            <a:avLst/>
          </a:prstGeom>
          <a:noFill/>
          <a:ln/>
        </p:spPr>
        <p:txBody>
          <a:bodyPr wrap="square" lIns="0" tIns="0" rIns="0" bIns="0" rtlCol="0" anchor="t"/>
          <a:lstStyle/>
          <a:p>
            <a:pPr marL="0" indent="0">
              <a:buNone/>
            </a:pPr>
            <a:r>
              <a:rPr lang="en-US" sz="1400" b="1" kern="0" spc="400" dirty="0">
                <a:solidFill>
                  <a:schemeClr val="accent2"/>
                </a:solidFill>
              </a:rPr>
              <a:t>BLOQUE 2</a:t>
            </a:r>
            <a:endParaRPr lang="en-US" sz="1400" dirty="0"/>
          </a:p>
        </p:txBody>
      </p:sp>
      <p:sp>
        <p:nvSpPr>
          <p:cNvPr id="4" name="Text 0"/>
          <p:cNvSpPr>
            <a:spLocks noGrp="1"/>
          </p:cNvSpPr>
          <p:nvPr>
            <p:ph type="title" idx="100" hasCustomPrompt="1"/>
          </p:nvPr>
        </p:nvSpPr>
        <p:spPr>
          <a:xfrm>
            <a:off x="548640" y="2148840"/>
            <a:ext cx="4572000" cy="1371600"/>
          </a:xfrm>
          <a:prstGeom prst="rect">
            <a:avLst/>
          </a:prstGeom>
          <a:noFill/>
          <a:ln/>
        </p:spPr>
        <p:txBody>
          <a:bodyPr wrap="square" lIns="0" tIns="0" rIns="0" bIns="0" rtlCol="0" anchor="t"/>
          <a:lstStyle/>
          <a:p>
            <a:pPr marL="0" indent="0" algn="l">
              <a:buNone/>
            </a:pPr>
            <a:r>
              <a:rPr lang="en-US" sz="3600" b="1" dirty="0">
                <a:solidFill>
                  <a:schemeClr val="bg2"/>
                </a:solidFill>
              </a:rPr>
              <a:t>El misterio del bastón de caña</a:t>
            </a:r>
            <a:endParaRPr lang="en-US" sz="3600" dirty="0"/>
          </a:p>
        </p:txBody>
      </p:sp>
      <p:pic>
        <p:nvPicPr>
          <p:cNvPr id="5" name="medallón" descr="preencoded.png"/>
          <p:cNvPicPr>
            <a:picLocks noChangeAspect="1"/>
          </p:cNvPicPr>
          <p:nvPr/>
        </p:nvPicPr>
        <p:blipFill>
          <a:blip r:embed="rId3"/>
          <a:stretch>
            <a:fillRect/>
          </a:stretch>
        </p:blipFill>
        <p:spPr>
          <a:xfrm>
            <a:off x="5532120" y="914400"/>
            <a:ext cx="3291840" cy="32918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Caso 2: El préstamo de los 10 escudos</a:t>
            </a:r>
            <a:endParaRPr lang="en-US" sz="3200" dirty="0"/>
          </a:p>
        </p:txBody>
      </p:sp>
      <p:sp>
        <p:nvSpPr>
          <p:cNvPr id="3" name="icono La demanda"/>
          <p:cNvSpPr/>
          <p:nvPr/>
        </p:nvSpPr>
        <p:spPr>
          <a:xfrm>
            <a:off x="457200" y="1298448"/>
            <a:ext cx="512064" cy="512064"/>
          </a:xfrm>
          <a:prstGeom prst="ellipse">
            <a:avLst/>
          </a:prstGeom>
          <a:solidFill>
            <a:schemeClr val="accent4"/>
          </a:solidFill>
          <a:ln/>
        </p:spPr>
      </p:sp>
      <p:pic>
        <p:nvPicPr>
          <p:cNvPr id="4" name="Image 0" descr="preencoded.png"/>
          <p:cNvPicPr>
            <a:picLocks noChangeAspect="1"/>
          </p:cNvPicPr>
          <p:nvPr/>
        </p:nvPicPr>
        <p:blipFill>
          <a:blip r:embed="rId3"/>
          <a:stretch>
            <a:fillRect/>
          </a:stretch>
        </p:blipFill>
        <p:spPr>
          <a:xfrm>
            <a:off x="585216" y="1426464"/>
            <a:ext cx="256032" cy="256032"/>
          </a:xfrm>
          <a:prstGeom prst="rect">
            <a:avLst/>
          </a:prstGeom>
        </p:spPr>
      </p:pic>
      <p:sp>
        <p:nvSpPr>
          <p:cNvPr id="5" name="La demanda"/>
          <p:cNvSpPr txBox="1"/>
          <p:nvPr/>
        </p:nvSpPr>
        <p:spPr>
          <a:xfrm>
            <a:off x="1143000" y="1261872"/>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La demanda</a:t>
            </a:r>
            <a:endParaRPr lang="en-US" sz="1600" dirty="0"/>
          </a:p>
          <a:p>
            <a:pPr marL="0" indent="0">
              <a:spcAft>
                <a:spcPts val="200"/>
              </a:spcAft>
              <a:buNone/>
            </a:pPr>
            <a:r>
              <a:rPr lang="en-US" sz="1400" dirty="0">
                <a:solidFill>
                  <a:schemeClr val="tx1"/>
                </a:solidFill>
              </a:rPr>
              <a:t>Un anciano exige que su amigo le devuelva 10 monedas de oro prestadas.</a:t>
            </a:r>
            <a:endParaRPr lang="en-US" sz="1600" dirty="0"/>
          </a:p>
        </p:txBody>
      </p:sp>
      <p:sp>
        <p:nvSpPr>
          <p:cNvPr id="6" name="icono La defensa"/>
          <p:cNvSpPr/>
          <p:nvPr/>
        </p:nvSpPr>
        <p:spPr>
          <a:xfrm>
            <a:off x="457200" y="2423160"/>
            <a:ext cx="512064" cy="512064"/>
          </a:xfrm>
          <a:prstGeom prst="ellipse">
            <a:avLst/>
          </a:prstGeom>
          <a:solidFill>
            <a:schemeClr val="accent6"/>
          </a:solidFill>
          <a:ln/>
        </p:spPr>
      </p:sp>
      <p:pic>
        <p:nvPicPr>
          <p:cNvPr id="7" name="Image 1" descr="preencoded.png"/>
          <p:cNvPicPr>
            <a:picLocks noChangeAspect="1"/>
          </p:cNvPicPr>
          <p:nvPr/>
        </p:nvPicPr>
        <p:blipFill>
          <a:blip r:embed="rId4"/>
          <a:stretch>
            <a:fillRect/>
          </a:stretch>
        </p:blipFill>
        <p:spPr>
          <a:xfrm>
            <a:off x="585216" y="2551176"/>
            <a:ext cx="256032" cy="256032"/>
          </a:xfrm>
          <a:prstGeom prst="rect">
            <a:avLst/>
          </a:prstGeom>
        </p:spPr>
      </p:pic>
      <p:sp>
        <p:nvSpPr>
          <p:cNvPr id="8" name="La defensa"/>
          <p:cNvSpPr txBox="1"/>
          <p:nvPr/>
        </p:nvSpPr>
        <p:spPr>
          <a:xfrm>
            <a:off x="1143000" y="2386584"/>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La defensa</a:t>
            </a:r>
            <a:endParaRPr lang="en-US" sz="1600" dirty="0"/>
          </a:p>
          <a:p>
            <a:pPr marL="0" indent="0">
              <a:spcAft>
                <a:spcPts val="200"/>
              </a:spcAft>
              <a:buNone/>
            </a:pPr>
            <a:r>
              <a:rPr lang="en-US" sz="1400" dirty="0">
                <a:solidFill>
                  <a:schemeClr val="tx1"/>
                </a:solidFill>
              </a:rPr>
              <a:t>El acusado jura por Dios que ya se las entregó en su propia mano.</a:t>
            </a:r>
            <a:endParaRPr lang="en-US" sz="1600" dirty="0"/>
          </a:p>
        </p:txBody>
      </p:sp>
      <p:sp>
        <p:nvSpPr>
          <p:cNvPr id="9" name="icono El detalle"/>
          <p:cNvSpPr/>
          <p:nvPr/>
        </p:nvSpPr>
        <p:spPr>
          <a:xfrm>
            <a:off x="457200" y="3547872"/>
            <a:ext cx="512064" cy="512064"/>
          </a:xfrm>
          <a:prstGeom prst="ellipse">
            <a:avLst/>
          </a:prstGeom>
          <a:solidFill>
            <a:schemeClr val="accent5"/>
          </a:solidFill>
          <a:ln/>
        </p:spPr>
      </p:sp>
      <p:pic>
        <p:nvPicPr>
          <p:cNvPr id="10" name="Image 2" descr="preencoded.png"/>
          <p:cNvPicPr>
            <a:picLocks noChangeAspect="1"/>
          </p:cNvPicPr>
          <p:nvPr/>
        </p:nvPicPr>
        <p:blipFill>
          <a:blip r:embed="rId5"/>
          <a:stretch>
            <a:fillRect/>
          </a:stretch>
        </p:blipFill>
        <p:spPr>
          <a:xfrm>
            <a:off x="585216" y="3675888"/>
            <a:ext cx="256032" cy="256032"/>
          </a:xfrm>
          <a:prstGeom prst="rect">
            <a:avLst/>
          </a:prstGeom>
        </p:spPr>
      </p:pic>
      <p:sp>
        <p:nvSpPr>
          <p:cNvPr id="11" name="El detalle"/>
          <p:cNvSpPr txBox="1"/>
          <p:nvPr/>
        </p:nvSpPr>
        <p:spPr>
          <a:xfrm>
            <a:off x="1143000" y="3511296"/>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El detalle</a:t>
            </a:r>
            <a:endParaRPr lang="en-US" sz="1600" dirty="0"/>
          </a:p>
          <a:p>
            <a:pPr marL="0" indent="0">
              <a:spcAft>
                <a:spcPts val="200"/>
              </a:spcAft>
              <a:buNone/>
            </a:pPr>
            <a:r>
              <a:rPr lang="en-US" sz="1400" dirty="0">
                <a:solidFill>
                  <a:schemeClr val="tx1"/>
                </a:solidFill>
              </a:rPr>
              <a:t>El acusado se apoya en un bastón de caña rústico durante todo el proceso.</a:t>
            </a:r>
            <a:endParaRPr lang="en-US" sz="1600" dirty="0"/>
          </a:p>
        </p:txBody>
      </p:sp>
      <p:sp>
        <p:nvSpPr>
          <p:cNvPr id="12" name="Los dos ancianos ante Sancho marco"/>
          <p:cNvSpPr/>
          <p:nvPr/>
        </p:nvSpPr>
        <p:spPr>
          <a:xfrm>
            <a:off x="4791456" y="1152144"/>
            <a:ext cx="3950208" cy="3602736"/>
          </a:xfrm>
          <a:prstGeom prst="roundRect">
            <a:avLst>
              <a:gd name="adj" fmla="val 4061"/>
            </a:avLst>
          </a:prstGeom>
          <a:solidFill>
            <a:schemeClr val="accent2"/>
          </a:solidFill>
          <a:ln/>
          <a:effectLst>
            <a:outerShdw blurRad="101600" dist="38100" dir="5400000" algn="bl" rotWithShape="0">
              <a:srgbClr val="2A1A14">
                <a:alpha val="18000"/>
              </a:srgbClr>
            </a:outerShdw>
          </a:effectLst>
        </p:spPr>
      </p:sp>
      <p:pic>
        <p:nvPicPr>
          <p:cNvPr id="13" name="Los dos ancianos ante Sancho" descr="preencoded.png"/>
          <p:cNvPicPr>
            <a:picLocks noChangeAspect="1"/>
          </p:cNvPicPr>
          <p:nvPr/>
        </p:nvPicPr>
        <p:blipFill>
          <a:blip r:embed="rId6"/>
          <a:stretch>
            <a:fillRect/>
          </a:stretch>
        </p:blipFill>
        <p:spPr>
          <a:xfrm>
            <a:off x="4846320" y="1207008"/>
            <a:ext cx="3840480" cy="3493008"/>
          </a:xfrm>
          <a:prstGeom prst="rect">
            <a:avLst/>
          </a:prstGeom>
        </p:spPr>
      </p:pic>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El juramento literal</a:t>
            </a:r>
            <a:endParaRPr lang="en-US" sz="3200" dirty="0"/>
          </a:p>
        </p:txBody>
      </p:sp>
      <p:sp>
        <p:nvSpPr>
          <p:cNvPr id="3" name="Tira: el bastón, el juramento y la retirada marco"/>
          <p:cNvSpPr/>
          <p:nvPr/>
        </p:nvSpPr>
        <p:spPr>
          <a:xfrm>
            <a:off x="402336" y="1024128"/>
            <a:ext cx="8339328" cy="1938528"/>
          </a:xfrm>
          <a:prstGeom prst="roundRect">
            <a:avLst>
              <a:gd name="adj" fmla="val 7547"/>
            </a:avLst>
          </a:prstGeom>
          <a:solidFill>
            <a:schemeClr val="accent2"/>
          </a:solidFill>
          <a:ln/>
          <a:effectLst>
            <a:outerShdw blurRad="101600" dist="38100" dir="5400000" algn="bl" rotWithShape="0">
              <a:srgbClr val="2A1A14">
                <a:alpha val="18000"/>
              </a:srgbClr>
            </a:outerShdw>
          </a:effectLst>
        </p:spPr>
      </p:sp>
      <p:pic>
        <p:nvPicPr>
          <p:cNvPr id="4" name="Tira: el bastón, el juramento y la retirada" descr="preencoded.png"/>
          <p:cNvPicPr>
            <a:picLocks noChangeAspect="1"/>
          </p:cNvPicPr>
          <p:nvPr/>
        </p:nvPicPr>
        <p:blipFill>
          <a:blip r:embed="rId3"/>
          <a:stretch>
            <a:fillRect/>
          </a:stretch>
        </p:blipFill>
        <p:spPr>
          <a:xfrm>
            <a:off x="457200" y="1078992"/>
            <a:ext cx="8229600" cy="1828800"/>
          </a:xfrm>
          <a:prstGeom prst="rect">
            <a:avLst/>
          </a:prstGeom>
        </p:spPr>
      </p:pic>
      <p:sp>
        <p:nvSpPr>
          <p:cNvPr id="5" name="tarjeta 1"/>
          <p:cNvSpPr/>
          <p:nvPr/>
        </p:nvSpPr>
        <p:spPr>
          <a:xfrm>
            <a:off x="457200" y="3108960"/>
            <a:ext cx="2560320" cy="1627632"/>
          </a:xfrm>
          <a:prstGeom prst="roundRect">
            <a:avLst>
              <a:gd name="adj" fmla="val 5618"/>
            </a:avLst>
          </a:prstGeom>
          <a:solidFill>
            <a:schemeClr val="bg1"/>
          </a:solidFill>
          <a:ln/>
          <a:effectLst>
            <a:outerShdw blurRad="101600" dist="38100" dir="5400000" algn="bl" rotWithShape="0">
              <a:srgbClr val="2A1A14">
                <a:alpha val="18000"/>
              </a:srgbClr>
            </a:outerShdw>
          </a:effectLst>
        </p:spPr>
      </p:sp>
      <p:sp>
        <p:nvSpPr>
          <p:cNvPr id="6" name="Shape 3"/>
          <p:cNvSpPr/>
          <p:nvPr/>
        </p:nvSpPr>
        <p:spPr>
          <a:xfrm>
            <a:off x="621792" y="3273552"/>
            <a:ext cx="384048" cy="384048"/>
          </a:xfrm>
          <a:prstGeom prst="ellipse">
            <a:avLst/>
          </a:prstGeom>
          <a:solidFill>
            <a:schemeClr val="accent1"/>
          </a:solidFill>
          <a:ln/>
        </p:spPr>
      </p:sp>
      <p:sp>
        <p:nvSpPr>
          <p:cNvPr id="7" name="Text 4"/>
          <p:cNvSpPr txBox="1"/>
          <p:nvPr/>
        </p:nvSpPr>
        <p:spPr>
          <a:xfrm>
            <a:off x="621792" y="3273552"/>
            <a:ext cx="384048" cy="384048"/>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1</a:t>
            </a:r>
            <a:endParaRPr lang="en-US" sz="1600" dirty="0"/>
          </a:p>
        </p:txBody>
      </p:sp>
      <p:sp>
        <p:nvSpPr>
          <p:cNvPr id="8" name="Text 5"/>
          <p:cNvSpPr txBox="1"/>
          <p:nvPr/>
        </p:nvSpPr>
        <p:spPr>
          <a:xfrm>
            <a:off x="1115568" y="3273552"/>
            <a:ext cx="1783080" cy="384048"/>
          </a:xfrm>
          <a:prstGeom prst="rect">
            <a:avLst/>
          </a:prstGeom>
          <a:noFill/>
          <a:ln/>
        </p:spPr>
        <p:txBody>
          <a:bodyPr wrap="square" lIns="0" tIns="0" rIns="0" bIns="0" rtlCol="0" anchor="ctr"/>
          <a:lstStyle/>
          <a:p>
            <a:pPr marL="0" indent="0">
              <a:buNone/>
            </a:pPr>
            <a:r>
              <a:rPr lang="en-US" sz="1600" b="1" dirty="0">
                <a:solidFill>
                  <a:schemeClr val="accent1"/>
                </a:solidFill>
              </a:rPr>
              <a:t>El truco</a:t>
            </a:r>
            <a:endParaRPr lang="en-US" sz="1600" dirty="0"/>
          </a:p>
        </p:txBody>
      </p:sp>
      <p:sp>
        <p:nvSpPr>
          <p:cNvPr id="9" name="Text 6"/>
          <p:cNvSpPr txBox="1"/>
          <p:nvPr/>
        </p:nvSpPr>
        <p:spPr>
          <a:xfrm>
            <a:off x="621792" y="3749040"/>
            <a:ext cx="2267712" cy="896112"/>
          </a:xfrm>
          <a:prstGeom prst="rect">
            <a:avLst/>
          </a:prstGeom>
          <a:noFill/>
          <a:ln/>
        </p:spPr>
        <p:txBody>
          <a:bodyPr wrap="square" lIns="0" tIns="0" rIns="0" bIns="0" rtlCol="0" anchor="t"/>
          <a:lstStyle/>
          <a:p>
            <a:pPr marL="0" indent="0">
              <a:buNone/>
            </a:pPr>
            <a:r>
              <a:rPr lang="en-US" sz="1400" dirty="0">
                <a:solidFill>
                  <a:schemeClr val="tx1"/>
                </a:solidFill>
              </a:rPr>
              <a:t>El acusado le pide al demandante que le sostenga el bastón para tener las manos libres.</a:t>
            </a:r>
            <a:endParaRPr lang="en-US" sz="1400" dirty="0"/>
          </a:p>
        </p:txBody>
      </p:sp>
      <p:sp>
        <p:nvSpPr>
          <p:cNvPr id="10" name="tarjeta 2"/>
          <p:cNvSpPr/>
          <p:nvPr/>
        </p:nvSpPr>
        <p:spPr>
          <a:xfrm>
            <a:off x="3291840" y="3108960"/>
            <a:ext cx="2560320" cy="1627632"/>
          </a:xfrm>
          <a:prstGeom prst="roundRect">
            <a:avLst>
              <a:gd name="adj" fmla="val 5618"/>
            </a:avLst>
          </a:prstGeom>
          <a:solidFill>
            <a:schemeClr val="bg1"/>
          </a:solidFill>
          <a:ln/>
          <a:effectLst>
            <a:outerShdw blurRad="101600" dist="38100" dir="5400000" algn="bl" rotWithShape="0">
              <a:srgbClr val="2A1A14">
                <a:alpha val="18000"/>
              </a:srgbClr>
            </a:outerShdw>
          </a:effectLst>
        </p:spPr>
      </p:sp>
      <p:sp>
        <p:nvSpPr>
          <p:cNvPr id="11" name="Shape 8"/>
          <p:cNvSpPr/>
          <p:nvPr/>
        </p:nvSpPr>
        <p:spPr>
          <a:xfrm>
            <a:off x="3456432" y="3273552"/>
            <a:ext cx="384048" cy="384048"/>
          </a:xfrm>
          <a:prstGeom prst="ellipse">
            <a:avLst/>
          </a:prstGeom>
          <a:solidFill>
            <a:schemeClr val="accent1"/>
          </a:solidFill>
          <a:ln/>
        </p:spPr>
      </p:sp>
      <p:sp>
        <p:nvSpPr>
          <p:cNvPr id="12" name="Text 9"/>
          <p:cNvSpPr txBox="1"/>
          <p:nvPr/>
        </p:nvSpPr>
        <p:spPr>
          <a:xfrm>
            <a:off x="3456432" y="3273552"/>
            <a:ext cx="384048" cy="384048"/>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2</a:t>
            </a:r>
            <a:endParaRPr lang="en-US" sz="1600" dirty="0"/>
          </a:p>
        </p:txBody>
      </p:sp>
      <p:sp>
        <p:nvSpPr>
          <p:cNvPr id="13" name="Text 10"/>
          <p:cNvSpPr txBox="1"/>
          <p:nvPr/>
        </p:nvSpPr>
        <p:spPr>
          <a:xfrm>
            <a:off x="3950208" y="3273552"/>
            <a:ext cx="1783080" cy="384048"/>
          </a:xfrm>
          <a:prstGeom prst="rect">
            <a:avLst/>
          </a:prstGeom>
          <a:noFill/>
          <a:ln/>
        </p:spPr>
        <p:txBody>
          <a:bodyPr wrap="square" lIns="0" tIns="0" rIns="0" bIns="0" rtlCol="0" anchor="ctr"/>
          <a:lstStyle/>
          <a:p>
            <a:pPr marL="0" indent="0">
              <a:buNone/>
            </a:pPr>
            <a:r>
              <a:rPr lang="en-US" sz="1600" b="1" dirty="0">
                <a:solidFill>
                  <a:schemeClr val="accent1"/>
                </a:solidFill>
              </a:rPr>
              <a:t>El juramento</a:t>
            </a:r>
            <a:endParaRPr lang="en-US" sz="1600" dirty="0"/>
          </a:p>
        </p:txBody>
      </p:sp>
      <p:sp>
        <p:nvSpPr>
          <p:cNvPr id="14" name="Text 11"/>
          <p:cNvSpPr txBox="1"/>
          <p:nvPr/>
        </p:nvSpPr>
        <p:spPr>
          <a:xfrm>
            <a:off x="3456432" y="3749040"/>
            <a:ext cx="2267712" cy="896112"/>
          </a:xfrm>
          <a:prstGeom prst="rect">
            <a:avLst/>
          </a:prstGeom>
          <a:noFill/>
          <a:ln/>
        </p:spPr>
        <p:txBody>
          <a:bodyPr wrap="square" lIns="0" tIns="0" rIns="0" bIns="0" rtlCol="0" anchor="t"/>
          <a:lstStyle/>
          <a:p>
            <a:pPr marL="0" indent="0">
              <a:buNone/>
            </a:pPr>
            <a:r>
              <a:rPr lang="en-US" sz="1400" dirty="0">
                <a:solidFill>
                  <a:schemeClr val="tx1"/>
                </a:solidFill>
              </a:rPr>
              <a:t>Con las manos vacías, jura ante la cruz de la justicia que ya entregó el dinero.</a:t>
            </a:r>
            <a:endParaRPr lang="en-US" sz="1400" dirty="0"/>
          </a:p>
        </p:txBody>
      </p:sp>
      <p:sp>
        <p:nvSpPr>
          <p:cNvPr id="15" name="tarjeta 3"/>
          <p:cNvSpPr/>
          <p:nvPr/>
        </p:nvSpPr>
        <p:spPr>
          <a:xfrm>
            <a:off x="6126480" y="3108960"/>
            <a:ext cx="2560320" cy="1627632"/>
          </a:xfrm>
          <a:prstGeom prst="roundRect">
            <a:avLst>
              <a:gd name="adj" fmla="val 5618"/>
            </a:avLst>
          </a:prstGeom>
          <a:solidFill>
            <a:schemeClr val="bg1"/>
          </a:solidFill>
          <a:ln/>
          <a:effectLst>
            <a:outerShdw blurRad="101600" dist="38100" dir="5400000" algn="bl" rotWithShape="0">
              <a:srgbClr val="2A1A14">
                <a:alpha val="18000"/>
              </a:srgbClr>
            </a:outerShdw>
          </a:effectLst>
        </p:spPr>
      </p:sp>
      <p:sp>
        <p:nvSpPr>
          <p:cNvPr id="16" name="Shape 13"/>
          <p:cNvSpPr/>
          <p:nvPr/>
        </p:nvSpPr>
        <p:spPr>
          <a:xfrm>
            <a:off x="6291072" y="3273552"/>
            <a:ext cx="384048" cy="384048"/>
          </a:xfrm>
          <a:prstGeom prst="ellipse">
            <a:avLst/>
          </a:prstGeom>
          <a:solidFill>
            <a:schemeClr val="accent1"/>
          </a:solidFill>
          <a:ln/>
        </p:spPr>
      </p:sp>
      <p:sp>
        <p:nvSpPr>
          <p:cNvPr id="17" name="Text 14"/>
          <p:cNvSpPr txBox="1"/>
          <p:nvPr/>
        </p:nvSpPr>
        <p:spPr>
          <a:xfrm>
            <a:off x="6291072" y="3273552"/>
            <a:ext cx="384048" cy="384048"/>
          </a:xfrm>
          <a:prstGeom prst="rect">
            <a:avLst/>
          </a:prstGeom>
          <a:noFill/>
          <a:ln/>
        </p:spPr>
        <p:txBody>
          <a:bodyPr wrap="square" lIns="0" tIns="0" rIns="0" bIns="0" rtlCol="0" anchor="ctr"/>
          <a:lstStyle/>
          <a:p>
            <a:pPr marL="0" indent="0" algn="ctr">
              <a:buNone/>
            </a:pPr>
            <a:r>
              <a:rPr lang="en-US" sz="1600" b="1" dirty="0">
                <a:solidFill>
                  <a:schemeClr val="bg1"/>
                </a:solidFill>
                <a:latin typeface="Cambria" pitchFamily="34" charset="0"/>
                <a:ea typeface="Cambria" pitchFamily="34" charset="-122"/>
                <a:cs typeface="Cambria" pitchFamily="34" charset="-120"/>
              </a:rPr>
              <a:t>3</a:t>
            </a:r>
            <a:endParaRPr lang="en-US" sz="1600" dirty="0"/>
          </a:p>
        </p:txBody>
      </p:sp>
      <p:sp>
        <p:nvSpPr>
          <p:cNvPr id="18" name="Text 15"/>
          <p:cNvSpPr txBox="1"/>
          <p:nvPr/>
        </p:nvSpPr>
        <p:spPr>
          <a:xfrm>
            <a:off x="6784848" y="3273552"/>
            <a:ext cx="1783080" cy="384048"/>
          </a:xfrm>
          <a:prstGeom prst="rect">
            <a:avLst/>
          </a:prstGeom>
          <a:noFill/>
          <a:ln/>
        </p:spPr>
        <p:txBody>
          <a:bodyPr wrap="square" lIns="0" tIns="0" rIns="0" bIns="0" rtlCol="0" anchor="ctr"/>
          <a:lstStyle/>
          <a:p>
            <a:pPr marL="0" indent="0">
              <a:buNone/>
            </a:pPr>
            <a:r>
              <a:rPr lang="en-US" sz="1600" b="1" dirty="0">
                <a:solidFill>
                  <a:schemeClr val="accent1"/>
                </a:solidFill>
              </a:rPr>
              <a:t>La retirada</a:t>
            </a:r>
            <a:endParaRPr lang="en-US" sz="1600" dirty="0"/>
          </a:p>
        </p:txBody>
      </p:sp>
      <p:sp>
        <p:nvSpPr>
          <p:cNvPr id="19" name="Text 16"/>
          <p:cNvSpPr txBox="1"/>
          <p:nvPr/>
        </p:nvSpPr>
        <p:spPr>
          <a:xfrm>
            <a:off x="6291072" y="3749040"/>
            <a:ext cx="2267712" cy="896112"/>
          </a:xfrm>
          <a:prstGeom prst="rect">
            <a:avLst/>
          </a:prstGeom>
          <a:noFill/>
          <a:ln/>
        </p:spPr>
        <p:txBody>
          <a:bodyPr wrap="square" lIns="0" tIns="0" rIns="0" bIns="0" rtlCol="0" anchor="t"/>
          <a:lstStyle/>
          <a:p>
            <a:pPr marL="0" indent="0">
              <a:buNone/>
            </a:pPr>
            <a:r>
              <a:rPr lang="en-US" sz="1400" dirty="0">
                <a:solidFill>
                  <a:schemeClr val="tx1"/>
                </a:solidFill>
              </a:rPr>
              <a:t>Recupera su bastón y ambos se preparan para irse del juzgado.</a:t>
            </a:r>
            <a:endParaRPr lang="en-US" sz="14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Rompiendo la caña</a:t>
            </a:r>
            <a:endParaRPr lang="en-US" sz="3200" dirty="0"/>
          </a:p>
        </p:txBody>
      </p:sp>
      <p:sp>
        <p:nvSpPr>
          <p:cNvPr id="3" name="El bastón roto y las monedas marco"/>
          <p:cNvSpPr/>
          <p:nvPr/>
        </p:nvSpPr>
        <p:spPr>
          <a:xfrm>
            <a:off x="402336" y="1152144"/>
            <a:ext cx="3950208" cy="3602736"/>
          </a:xfrm>
          <a:prstGeom prst="roundRect">
            <a:avLst>
              <a:gd name="adj" fmla="val 4061"/>
            </a:avLst>
          </a:prstGeom>
          <a:solidFill>
            <a:schemeClr val="accent2"/>
          </a:solidFill>
          <a:ln/>
          <a:effectLst>
            <a:outerShdw blurRad="101600" dist="38100" dir="5400000" algn="bl" rotWithShape="0">
              <a:srgbClr val="2A1A14">
                <a:alpha val="18000"/>
              </a:srgbClr>
            </a:outerShdw>
          </a:effectLst>
        </p:spPr>
      </p:sp>
      <p:pic>
        <p:nvPicPr>
          <p:cNvPr id="4" name="El bastón roto y las monedas" descr="preencoded.png"/>
          <p:cNvPicPr>
            <a:picLocks noChangeAspect="1"/>
          </p:cNvPicPr>
          <p:nvPr/>
        </p:nvPicPr>
        <p:blipFill>
          <a:blip r:embed="rId3"/>
          <a:stretch>
            <a:fillRect/>
          </a:stretch>
        </p:blipFill>
        <p:spPr>
          <a:xfrm>
            <a:off x="457200" y="1207008"/>
            <a:ext cx="3840480" cy="3493008"/>
          </a:xfrm>
          <a:prstGeom prst="rect">
            <a:avLst/>
          </a:prstGeom>
        </p:spPr>
      </p:pic>
      <p:sp>
        <p:nvSpPr>
          <p:cNvPr id="5" name="icono La sospecha"/>
          <p:cNvSpPr/>
          <p:nvPr/>
        </p:nvSpPr>
        <p:spPr>
          <a:xfrm>
            <a:off x="4663440" y="1298448"/>
            <a:ext cx="512064" cy="512064"/>
          </a:xfrm>
          <a:prstGeom prst="ellipse">
            <a:avLst/>
          </a:prstGeom>
          <a:solidFill>
            <a:schemeClr val="accent1"/>
          </a:solidFill>
          <a:ln/>
        </p:spPr>
      </p:sp>
      <p:pic>
        <p:nvPicPr>
          <p:cNvPr id="6" name="Image 1" descr="preencoded.png"/>
          <p:cNvPicPr>
            <a:picLocks noChangeAspect="1"/>
          </p:cNvPicPr>
          <p:nvPr/>
        </p:nvPicPr>
        <p:blipFill>
          <a:blip r:embed="rId4"/>
          <a:stretch>
            <a:fillRect/>
          </a:stretch>
        </p:blipFill>
        <p:spPr>
          <a:xfrm>
            <a:off x="4791456" y="1426464"/>
            <a:ext cx="256032" cy="256032"/>
          </a:xfrm>
          <a:prstGeom prst="rect">
            <a:avLst/>
          </a:prstGeom>
        </p:spPr>
      </p:pic>
      <p:sp>
        <p:nvSpPr>
          <p:cNvPr id="7" name="La sospecha"/>
          <p:cNvSpPr txBox="1"/>
          <p:nvPr/>
        </p:nvSpPr>
        <p:spPr>
          <a:xfrm>
            <a:off x="5349240" y="1261872"/>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La sospecha</a:t>
            </a:r>
            <a:endParaRPr lang="en-US" sz="1600" dirty="0"/>
          </a:p>
          <a:p>
            <a:pPr marL="0" indent="0">
              <a:spcAft>
                <a:spcPts val="200"/>
              </a:spcAft>
              <a:buNone/>
            </a:pPr>
            <a:r>
              <a:rPr lang="en-US" sz="1400" dirty="0">
                <a:solidFill>
                  <a:schemeClr val="tx1"/>
                </a:solidFill>
              </a:rPr>
              <a:t>Sancho analiza las palabras exactas y manda llamar de vuelta a los hombres.</a:t>
            </a:r>
            <a:endParaRPr lang="en-US" sz="1600" dirty="0"/>
          </a:p>
        </p:txBody>
      </p:sp>
      <p:sp>
        <p:nvSpPr>
          <p:cNvPr id="8" name="icono El descubrimiento"/>
          <p:cNvSpPr/>
          <p:nvPr/>
        </p:nvSpPr>
        <p:spPr>
          <a:xfrm>
            <a:off x="4663440" y="2395728"/>
            <a:ext cx="512064" cy="512064"/>
          </a:xfrm>
          <a:prstGeom prst="ellipse">
            <a:avLst/>
          </a:prstGeom>
          <a:solidFill>
            <a:schemeClr val="accent1"/>
          </a:solidFill>
          <a:ln/>
        </p:spPr>
      </p:sp>
      <p:pic>
        <p:nvPicPr>
          <p:cNvPr id="9" name="Image 2" descr="preencoded.png"/>
          <p:cNvPicPr>
            <a:picLocks noChangeAspect="1"/>
          </p:cNvPicPr>
          <p:nvPr/>
        </p:nvPicPr>
        <p:blipFill>
          <a:blip r:embed="rId5"/>
          <a:stretch>
            <a:fillRect/>
          </a:stretch>
        </p:blipFill>
        <p:spPr>
          <a:xfrm>
            <a:off x="4791456" y="2523744"/>
            <a:ext cx="256032" cy="256032"/>
          </a:xfrm>
          <a:prstGeom prst="rect">
            <a:avLst/>
          </a:prstGeom>
        </p:spPr>
      </p:pic>
      <p:sp>
        <p:nvSpPr>
          <p:cNvPr id="10" name="El descubrimiento"/>
          <p:cNvSpPr txBox="1"/>
          <p:nvPr/>
        </p:nvSpPr>
        <p:spPr>
          <a:xfrm>
            <a:off x="5349240" y="2359152"/>
            <a:ext cx="333756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El descubrimiento</a:t>
            </a:r>
            <a:endParaRPr lang="en-US" sz="1600" dirty="0"/>
          </a:p>
          <a:p>
            <a:pPr marL="0" indent="0">
              <a:spcAft>
                <a:spcPts val="200"/>
              </a:spcAft>
              <a:buNone/>
            </a:pPr>
            <a:r>
              <a:rPr lang="en-US" sz="1400" dirty="0">
                <a:solidFill>
                  <a:schemeClr val="tx1"/>
                </a:solidFill>
              </a:rPr>
              <a:t>Ordena romper el bastón en público.</a:t>
            </a:r>
            <a:endParaRPr lang="en-US" sz="1600" dirty="0"/>
          </a:p>
        </p:txBody>
      </p:sp>
      <p:sp>
        <p:nvSpPr>
          <p:cNvPr id="11" name="El interior"/>
          <p:cNvSpPr/>
          <p:nvPr/>
        </p:nvSpPr>
        <p:spPr>
          <a:xfrm>
            <a:off x="4663440" y="3291840"/>
            <a:ext cx="4023360" cy="1371600"/>
          </a:xfrm>
          <a:prstGeom prst="roundRect">
            <a:avLst>
              <a:gd name="adj" fmla="val 8000"/>
            </a:avLst>
          </a:prstGeom>
          <a:solidFill>
            <a:schemeClr val="accent1"/>
          </a:solidFill>
          <a:ln/>
          <a:effectLst>
            <a:outerShdw blurRad="101600" dist="38100" dir="5400000" algn="bl" rotWithShape="0">
              <a:srgbClr val="2A1A14">
                <a:alpha val="18000"/>
              </a:srgbClr>
            </a:outerShdw>
          </a:effectLst>
        </p:spPr>
      </p:sp>
      <p:sp>
        <p:nvSpPr>
          <p:cNvPr id="12" name="Text 7"/>
          <p:cNvSpPr txBox="1"/>
          <p:nvPr/>
        </p:nvSpPr>
        <p:spPr>
          <a:xfrm>
            <a:off x="4846320" y="3364992"/>
            <a:ext cx="1280160" cy="1188720"/>
          </a:xfrm>
          <a:prstGeom prst="rect">
            <a:avLst/>
          </a:prstGeom>
          <a:noFill/>
          <a:ln/>
        </p:spPr>
        <p:txBody>
          <a:bodyPr wrap="square" lIns="0" tIns="0" rIns="0" bIns="0" rtlCol="0" anchor="ctr"/>
          <a:lstStyle/>
          <a:p>
            <a:pPr marL="0" indent="0">
              <a:buNone/>
            </a:pPr>
            <a:r>
              <a:rPr lang="en-US" sz="6400" b="1" dirty="0">
                <a:solidFill>
                  <a:schemeClr val="accent2"/>
                </a:solidFill>
                <a:latin typeface="Cambria" pitchFamily="34" charset="0"/>
                <a:ea typeface="Cambria" pitchFamily="34" charset="-122"/>
                <a:cs typeface="Cambria" pitchFamily="34" charset="-120"/>
              </a:rPr>
              <a:t>10</a:t>
            </a:r>
            <a:endParaRPr lang="en-US" sz="6400" dirty="0"/>
          </a:p>
        </p:txBody>
      </p:sp>
      <p:sp>
        <p:nvSpPr>
          <p:cNvPr id="13" name="Text 8"/>
          <p:cNvSpPr txBox="1"/>
          <p:nvPr/>
        </p:nvSpPr>
        <p:spPr>
          <a:xfrm>
            <a:off x="6172200" y="3429000"/>
            <a:ext cx="2377440" cy="1097280"/>
          </a:xfrm>
          <a:prstGeom prst="rect">
            <a:avLst/>
          </a:prstGeom>
          <a:noFill/>
          <a:ln/>
        </p:spPr>
        <p:txBody>
          <a:bodyPr wrap="square" lIns="0" tIns="0" rIns="0" bIns="0" rtlCol="0" anchor="ctr"/>
          <a:lstStyle/>
          <a:p>
            <a:pPr marL="0" indent="0">
              <a:buNone/>
            </a:pPr>
            <a:r>
              <a:rPr lang="en-US" sz="1600" b="1" dirty="0">
                <a:solidFill>
                  <a:schemeClr val="accent2"/>
                </a:solidFill>
              </a:rPr>
              <a:t>El interior</a:t>
            </a:r>
            <a:endParaRPr lang="en-US" sz="1600" dirty="0"/>
          </a:p>
          <a:p>
            <a:pPr marL="0" indent="0">
              <a:buNone/>
            </a:pPr>
            <a:r>
              <a:rPr lang="en-US" sz="1500" dirty="0">
                <a:solidFill>
                  <a:schemeClr val="bg1"/>
                </a:solidFill>
              </a:rPr>
              <a:t>monedas de oro caen de la caña hueca.</a:t>
            </a:r>
            <a:endParaRPr lang="en-US" sz="16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numeral"/>
          <p:cNvSpPr txBox="1"/>
          <p:nvPr/>
        </p:nvSpPr>
        <p:spPr>
          <a:xfrm>
            <a:off x="411480" y="228600"/>
            <a:ext cx="2743200" cy="1463040"/>
          </a:xfrm>
          <a:prstGeom prst="rect">
            <a:avLst/>
          </a:prstGeom>
          <a:noFill/>
          <a:ln/>
        </p:spPr>
        <p:txBody>
          <a:bodyPr wrap="square" lIns="0" tIns="0" rIns="0" bIns="0" rtlCol="0" anchor="ctr"/>
          <a:lstStyle/>
          <a:p>
            <a:pPr marL="0" indent="0">
              <a:buNone/>
            </a:pPr>
            <a:r>
              <a:rPr lang="en-US" sz="9600" b="1" dirty="0">
                <a:solidFill>
                  <a:schemeClr val="accent2">
                    <a:alpha val="45000"/>
                  </a:schemeClr>
                </a:solidFill>
                <a:latin typeface="Cambria" pitchFamily="34" charset="0"/>
                <a:ea typeface="Cambria" pitchFamily="34" charset="-122"/>
                <a:cs typeface="Cambria" pitchFamily="34" charset="-120"/>
              </a:rPr>
              <a:t>III</a:t>
            </a:r>
            <a:endParaRPr lang="en-US" sz="9600" dirty="0"/>
          </a:p>
        </p:txBody>
      </p:sp>
      <p:sp>
        <p:nvSpPr>
          <p:cNvPr id="3" name="Text 0"/>
          <p:cNvSpPr>
            <a:spLocks noGrp="1"/>
          </p:cNvSpPr>
          <p:nvPr>
            <p:ph type="body" idx="101" hasCustomPrompt="1"/>
          </p:nvPr>
        </p:nvSpPr>
        <p:spPr>
          <a:xfrm>
            <a:off x="548640" y="1691640"/>
            <a:ext cx="4572000" cy="365760"/>
          </a:xfrm>
          <a:prstGeom prst="rect">
            <a:avLst/>
          </a:prstGeom>
          <a:noFill/>
          <a:ln/>
        </p:spPr>
        <p:txBody>
          <a:bodyPr wrap="square" lIns="0" tIns="0" rIns="0" bIns="0" rtlCol="0" anchor="t"/>
          <a:lstStyle/>
          <a:p>
            <a:pPr marL="0" indent="0">
              <a:buNone/>
            </a:pPr>
            <a:r>
              <a:rPr lang="en-US" sz="1400" b="1" kern="0" spc="400" dirty="0">
                <a:solidFill>
                  <a:schemeClr val="accent2"/>
                </a:solidFill>
              </a:rPr>
              <a:t>BLOQUE FINAL</a:t>
            </a:r>
            <a:endParaRPr lang="en-US" sz="1400" dirty="0"/>
          </a:p>
        </p:txBody>
      </p:sp>
      <p:sp>
        <p:nvSpPr>
          <p:cNvPr id="4" name="Text 0"/>
          <p:cNvSpPr>
            <a:spLocks noGrp="1"/>
          </p:cNvSpPr>
          <p:nvPr>
            <p:ph type="title" idx="100" hasCustomPrompt="1"/>
          </p:nvPr>
        </p:nvSpPr>
        <p:spPr>
          <a:xfrm>
            <a:off x="548640" y="2148840"/>
            <a:ext cx="4572000" cy="1371600"/>
          </a:xfrm>
          <a:prstGeom prst="rect">
            <a:avLst/>
          </a:prstGeom>
          <a:noFill/>
          <a:ln/>
        </p:spPr>
        <p:txBody>
          <a:bodyPr wrap="square" lIns="0" tIns="0" rIns="0" bIns="0" rtlCol="0" anchor="t"/>
          <a:lstStyle/>
          <a:p>
            <a:pPr marL="0" indent="0" algn="l">
              <a:buNone/>
            </a:pPr>
            <a:r>
              <a:rPr lang="en-US" sz="3600" b="1" dirty="0">
                <a:solidFill>
                  <a:schemeClr val="bg2"/>
                </a:solidFill>
              </a:rPr>
              <a:t>Conclusiones y cierre</a:t>
            </a:r>
            <a:endParaRPr lang="en-US" sz="3600" dirty="0"/>
          </a:p>
        </p:txBody>
      </p:sp>
      <p:pic>
        <p:nvPicPr>
          <p:cNvPr id="5" name="medallón" descr="preencoded.png"/>
          <p:cNvPicPr>
            <a:picLocks noChangeAspect="1"/>
          </p:cNvPicPr>
          <p:nvPr/>
        </p:nvPicPr>
        <p:blipFill>
          <a:blip r:embed="rId3"/>
          <a:stretch>
            <a:fillRect/>
          </a:stretch>
        </p:blipFill>
        <p:spPr>
          <a:xfrm>
            <a:off x="5532120" y="914400"/>
            <a:ext cx="3291840" cy="32918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8229600" cy="685800"/>
          </a:xfrm>
          <a:prstGeom prst="rect">
            <a:avLst/>
          </a:prstGeom>
          <a:noFill/>
          <a:ln/>
        </p:spPr>
        <p:txBody>
          <a:bodyPr wrap="square" lIns="0" tIns="0" rIns="0" bIns="0" rtlCol="0" anchor="ctr"/>
          <a:lstStyle/>
          <a:p>
            <a:pPr marL="0" indent="0" algn="l">
              <a:buNone/>
            </a:pPr>
            <a:r>
              <a:rPr lang="en-US" sz="3200" b="1" dirty="0">
                <a:solidFill>
                  <a:schemeClr val="accent1"/>
                </a:solidFill>
              </a:rPr>
              <a:t>La justicia del sentido común</a:t>
            </a:r>
            <a:endParaRPr lang="en-US" sz="3200" dirty="0"/>
          </a:p>
        </p:txBody>
      </p:sp>
      <p:sp>
        <p:nvSpPr>
          <p:cNvPr id="3" name="refrán 1"/>
          <p:cNvSpPr/>
          <p:nvPr/>
        </p:nvSpPr>
        <p:spPr>
          <a:xfrm>
            <a:off x="457200" y="1234440"/>
            <a:ext cx="2560320" cy="3383280"/>
          </a:xfrm>
          <a:prstGeom prst="roundRect">
            <a:avLst>
              <a:gd name="adj" fmla="val 4286"/>
            </a:avLst>
          </a:prstGeom>
          <a:solidFill>
            <a:schemeClr val="bg1"/>
          </a:solidFill>
          <a:ln/>
          <a:effectLst>
            <a:outerShdw blurRad="101600" dist="38100" dir="5400000" algn="bl" rotWithShape="0">
              <a:srgbClr val="2A1A14">
                <a:alpha val="18000"/>
              </a:srgbClr>
            </a:outerShdw>
          </a:effectLst>
        </p:spPr>
      </p:sp>
      <p:pic>
        <p:nvPicPr>
          <p:cNvPr id="4" name="icono “De los hombres se hacen los obispos”" descr="preencoded.png"/>
          <p:cNvPicPr>
            <a:picLocks noChangeAspect="1"/>
          </p:cNvPicPr>
          <p:nvPr/>
        </p:nvPicPr>
        <p:blipFill>
          <a:blip r:embed="rId3"/>
          <a:stretch>
            <a:fillRect/>
          </a:stretch>
        </p:blipFill>
        <p:spPr>
          <a:xfrm>
            <a:off x="731520" y="1508760"/>
            <a:ext cx="1005840" cy="1005840"/>
          </a:xfrm>
          <a:prstGeom prst="rect">
            <a:avLst/>
          </a:prstGeom>
        </p:spPr>
      </p:pic>
      <p:sp>
        <p:nvSpPr>
          <p:cNvPr id="5" name="Text 2"/>
          <p:cNvSpPr txBox="1"/>
          <p:nvPr/>
        </p:nvSpPr>
        <p:spPr>
          <a:xfrm>
            <a:off x="731520" y="2697480"/>
            <a:ext cx="2057400" cy="868680"/>
          </a:xfrm>
          <a:prstGeom prst="rect">
            <a:avLst/>
          </a:prstGeom>
          <a:noFill/>
          <a:ln/>
        </p:spPr>
        <p:txBody>
          <a:bodyPr wrap="square" lIns="0" tIns="0" rIns="0" bIns="0" rtlCol="0" anchor="t"/>
          <a:lstStyle/>
          <a:p>
            <a:pPr marL="0" indent="0">
              <a:buNone/>
            </a:pPr>
            <a:r>
              <a:rPr lang="en-US" sz="1700" b="1" dirty="0">
                <a:solidFill>
                  <a:schemeClr val="accent1"/>
                </a:solidFill>
                <a:latin typeface="Cambria" pitchFamily="34" charset="0"/>
                <a:ea typeface="Cambria" pitchFamily="34" charset="-122"/>
                <a:cs typeface="Cambria" pitchFamily="34" charset="-120"/>
              </a:rPr>
              <a:t>“De los hombres se hacen los obispos”</a:t>
            </a:r>
            <a:endParaRPr lang="en-US" sz="1700" dirty="0"/>
          </a:p>
        </p:txBody>
      </p:sp>
      <p:sp>
        <p:nvSpPr>
          <p:cNvPr id="6" name="Text 3"/>
          <p:cNvSpPr txBox="1"/>
          <p:nvPr/>
        </p:nvSpPr>
        <p:spPr>
          <a:xfrm>
            <a:off x="731520" y="3566160"/>
            <a:ext cx="2057400" cy="868680"/>
          </a:xfrm>
          <a:prstGeom prst="rect">
            <a:avLst/>
          </a:prstGeom>
          <a:noFill/>
          <a:ln/>
        </p:spPr>
        <p:txBody>
          <a:bodyPr wrap="square" lIns="0" tIns="0" rIns="0" bIns="0" rtlCol="0" anchor="t"/>
          <a:lstStyle/>
          <a:p>
            <a:pPr marL="0" indent="0">
              <a:buNone/>
            </a:pPr>
            <a:r>
              <a:rPr lang="en-US" sz="1400" dirty="0">
                <a:solidFill>
                  <a:schemeClr val="tx1"/>
                </a:solidFill>
              </a:rPr>
              <a:t>El origen humilde no limita la capacidad de gobernar.</a:t>
            </a:r>
            <a:endParaRPr lang="en-US" sz="1400" dirty="0"/>
          </a:p>
        </p:txBody>
      </p:sp>
      <p:sp>
        <p:nvSpPr>
          <p:cNvPr id="7" name="refrán 2"/>
          <p:cNvSpPr/>
          <p:nvPr/>
        </p:nvSpPr>
        <p:spPr>
          <a:xfrm>
            <a:off x="3291840" y="1234440"/>
            <a:ext cx="2560320" cy="3383280"/>
          </a:xfrm>
          <a:prstGeom prst="roundRect">
            <a:avLst>
              <a:gd name="adj" fmla="val 4286"/>
            </a:avLst>
          </a:prstGeom>
          <a:solidFill>
            <a:schemeClr val="bg1"/>
          </a:solidFill>
          <a:ln/>
          <a:effectLst>
            <a:outerShdw blurRad="101600" dist="38100" dir="5400000" algn="bl" rotWithShape="0">
              <a:srgbClr val="2A1A14">
                <a:alpha val="18000"/>
              </a:srgbClr>
            </a:outerShdw>
          </a:effectLst>
        </p:spPr>
      </p:sp>
      <p:pic>
        <p:nvPicPr>
          <p:cNvPr id="8" name="icono “El que bien busca, bien halla”" descr="preencoded.png"/>
          <p:cNvPicPr>
            <a:picLocks noChangeAspect="1"/>
          </p:cNvPicPr>
          <p:nvPr/>
        </p:nvPicPr>
        <p:blipFill>
          <a:blip r:embed="rId4"/>
          <a:stretch>
            <a:fillRect/>
          </a:stretch>
        </p:blipFill>
        <p:spPr>
          <a:xfrm>
            <a:off x="3566160" y="1508760"/>
            <a:ext cx="1005840" cy="1005840"/>
          </a:xfrm>
          <a:prstGeom prst="rect">
            <a:avLst/>
          </a:prstGeom>
        </p:spPr>
      </p:pic>
      <p:sp>
        <p:nvSpPr>
          <p:cNvPr id="9" name="Text 5"/>
          <p:cNvSpPr txBox="1"/>
          <p:nvPr/>
        </p:nvSpPr>
        <p:spPr>
          <a:xfrm>
            <a:off x="3566160" y="2697480"/>
            <a:ext cx="2057400" cy="868680"/>
          </a:xfrm>
          <a:prstGeom prst="rect">
            <a:avLst/>
          </a:prstGeom>
          <a:noFill/>
          <a:ln/>
        </p:spPr>
        <p:txBody>
          <a:bodyPr wrap="square" lIns="0" tIns="0" rIns="0" bIns="0" rtlCol="0" anchor="t"/>
          <a:lstStyle/>
          <a:p>
            <a:pPr marL="0" indent="0">
              <a:buNone/>
            </a:pPr>
            <a:r>
              <a:rPr lang="en-US" sz="1700" b="1" dirty="0">
                <a:solidFill>
                  <a:schemeClr val="accent1"/>
                </a:solidFill>
                <a:latin typeface="Cambria" pitchFamily="34" charset="0"/>
                <a:ea typeface="Cambria" pitchFamily="34" charset="-122"/>
                <a:cs typeface="Cambria" pitchFamily="34" charset="-120"/>
              </a:rPr>
              <a:t>“El que bien busca, bien halla”</a:t>
            </a:r>
            <a:endParaRPr lang="en-US" sz="1700" dirty="0"/>
          </a:p>
        </p:txBody>
      </p:sp>
      <p:sp>
        <p:nvSpPr>
          <p:cNvPr id="10" name="Text 6"/>
          <p:cNvSpPr txBox="1"/>
          <p:nvPr/>
        </p:nvSpPr>
        <p:spPr>
          <a:xfrm>
            <a:off x="3566160" y="3566160"/>
            <a:ext cx="2057400" cy="868680"/>
          </a:xfrm>
          <a:prstGeom prst="rect">
            <a:avLst/>
          </a:prstGeom>
          <a:noFill/>
          <a:ln/>
        </p:spPr>
        <p:txBody>
          <a:bodyPr wrap="square" lIns="0" tIns="0" rIns="0" bIns="0" rtlCol="0" anchor="t"/>
          <a:lstStyle/>
          <a:p>
            <a:pPr marL="0" indent="0">
              <a:buNone/>
            </a:pPr>
            <a:r>
              <a:rPr lang="en-US" sz="1400" dirty="0">
                <a:solidFill>
                  <a:schemeClr val="tx1"/>
                </a:solidFill>
              </a:rPr>
              <a:t>La verdad requiere observación minuciosa.</a:t>
            </a:r>
            <a:endParaRPr lang="en-US" sz="1400" dirty="0"/>
          </a:p>
        </p:txBody>
      </p:sp>
      <p:sp>
        <p:nvSpPr>
          <p:cNvPr id="11" name="refrán 3"/>
          <p:cNvSpPr/>
          <p:nvPr/>
        </p:nvSpPr>
        <p:spPr>
          <a:xfrm>
            <a:off x="6126480" y="1234440"/>
            <a:ext cx="2560320" cy="3383280"/>
          </a:xfrm>
          <a:prstGeom prst="roundRect">
            <a:avLst>
              <a:gd name="adj" fmla="val 4286"/>
            </a:avLst>
          </a:prstGeom>
          <a:solidFill>
            <a:schemeClr val="bg1"/>
          </a:solidFill>
          <a:ln/>
          <a:effectLst>
            <a:outerShdw blurRad="101600" dist="38100" dir="5400000" algn="bl" rotWithShape="0">
              <a:srgbClr val="2A1A14">
                <a:alpha val="18000"/>
              </a:srgbClr>
            </a:outerShdw>
          </a:effectLst>
        </p:spPr>
      </p:sp>
      <p:pic>
        <p:nvPicPr>
          <p:cNvPr id="12" name="icono Justicia natural" descr="preencoded.png"/>
          <p:cNvPicPr>
            <a:picLocks noChangeAspect="1"/>
          </p:cNvPicPr>
          <p:nvPr/>
        </p:nvPicPr>
        <p:blipFill>
          <a:blip r:embed="rId5"/>
          <a:stretch>
            <a:fillRect/>
          </a:stretch>
        </p:blipFill>
        <p:spPr>
          <a:xfrm>
            <a:off x="6400800" y="1508760"/>
            <a:ext cx="1005840" cy="1005840"/>
          </a:xfrm>
          <a:prstGeom prst="rect">
            <a:avLst/>
          </a:prstGeom>
        </p:spPr>
      </p:pic>
      <p:sp>
        <p:nvSpPr>
          <p:cNvPr id="13" name="Text 8"/>
          <p:cNvSpPr txBox="1"/>
          <p:nvPr/>
        </p:nvSpPr>
        <p:spPr>
          <a:xfrm>
            <a:off x="6400800" y="2697480"/>
            <a:ext cx="2057400" cy="868680"/>
          </a:xfrm>
          <a:prstGeom prst="rect">
            <a:avLst/>
          </a:prstGeom>
          <a:noFill/>
          <a:ln/>
        </p:spPr>
        <p:txBody>
          <a:bodyPr wrap="square" lIns="0" tIns="0" rIns="0" bIns="0" rtlCol="0" anchor="t"/>
          <a:lstStyle/>
          <a:p>
            <a:pPr marL="0" indent="0">
              <a:buNone/>
            </a:pPr>
            <a:r>
              <a:rPr lang="en-US" sz="1700" b="1" dirty="0">
                <a:solidFill>
                  <a:schemeClr val="accent1"/>
                </a:solidFill>
                <a:latin typeface="Cambria" pitchFamily="34" charset="0"/>
                <a:ea typeface="Cambria" pitchFamily="34" charset="-122"/>
                <a:cs typeface="Cambria" pitchFamily="34" charset="-120"/>
              </a:rPr>
              <a:t>Justicia natural</a:t>
            </a:r>
            <a:endParaRPr lang="en-US" sz="1700" dirty="0"/>
          </a:p>
        </p:txBody>
      </p:sp>
      <p:sp>
        <p:nvSpPr>
          <p:cNvPr id="14" name="Text 9"/>
          <p:cNvSpPr txBox="1"/>
          <p:nvPr/>
        </p:nvSpPr>
        <p:spPr>
          <a:xfrm>
            <a:off x="6400800" y="3566160"/>
            <a:ext cx="2057400" cy="868680"/>
          </a:xfrm>
          <a:prstGeom prst="rect">
            <a:avLst/>
          </a:prstGeom>
          <a:noFill/>
          <a:ln/>
        </p:spPr>
        <p:txBody>
          <a:bodyPr wrap="square" lIns="0" tIns="0" rIns="0" bIns="0" rtlCol="0" anchor="t"/>
          <a:lstStyle/>
          <a:p>
            <a:pPr marL="0" indent="0">
              <a:buNone/>
            </a:pPr>
            <a:r>
              <a:rPr lang="en-US" sz="1400" dirty="0">
                <a:solidFill>
                  <a:schemeClr val="tx1"/>
                </a:solidFill>
              </a:rPr>
              <a:t>El valor de la experiencia de vida sobre la rigidez de la ley.</a:t>
            </a:r>
            <a:endParaRPr lang="en-US" sz="14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Sancho se marcha con su burro" descr="preencoded.png"/>
          <p:cNvPicPr>
            <a:picLocks noChangeAspect="1"/>
          </p:cNvPicPr>
          <p:nvPr/>
        </p:nvPicPr>
        <p:blipFill>
          <a:blip r:embed="rId3"/>
          <a:stretch>
            <a:fillRect/>
          </a:stretch>
        </p:blipFill>
        <p:spPr>
          <a:xfrm>
            <a:off x="0" y="0"/>
            <a:ext cx="4206240" cy="5143500"/>
          </a:xfrm>
          <a:prstGeom prst="rect">
            <a:avLst/>
          </a:prstGeom>
        </p:spPr>
      </p:pic>
      <p:sp>
        <p:nvSpPr>
          <p:cNvPr id="3" name="Text 0"/>
          <p:cNvSpPr>
            <a:spLocks noGrp="1"/>
          </p:cNvSpPr>
          <p:nvPr>
            <p:ph type="title" idx="100" hasCustomPrompt="1"/>
          </p:nvPr>
        </p:nvSpPr>
        <p:spPr>
          <a:xfrm>
            <a:off x="4617720" y="365760"/>
            <a:ext cx="4114800" cy="868680"/>
          </a:xfrm>
          <a:prstGeom prst="rect">
            <a:avLst/>
          </a:prstGeom>
          <a:noFill/>
          <a:ln/>
        </p:spPr>
        <p:txBody>
          <a:bodyPr wrap="square" lIns="0" tIns="0" rIns="0" bIns="0" rtlCol="0" anchor="ctr"/>
          <a:lstStyle/>
          <a:p>
            <a:pPr marL="0" indent="0" algn="l">
              <a:buNone/>
            </a:pPr>
            <a:r>
              <a:rPr lang="en-US" sz="3000" b="1" dirty="0">
                <a:solidFill>
                  <a:schemeClr val="accent1"/>
                </a:solidFill>
              </a:rPr>
              <a:t>El legado de un gobernador humilde</a:t>
            </a:r>
            <a:endParaRPr lang="en-US" sz="3000" dirty="0"/>
          </a:p>
        </p:txBody>
      </p:sp>
      <p:sp>
        <p:nvSpPr>
          <p:cNvPr id="4" name="icono La renuncia digna"/>
          <p:cNvSpPr/>
          <p:nvPr/>
        </p:nvSpPr>
        <p:spPr>
          <a:xfrm>
            <a:off x="4617720" y="1463040"/>
            <a:ext cx="512064" cy="512064"/>
          </a:xfrm>
          <a:prstGeom prst="ellipse">
            <a:avLst/>
          </a:prstGeom>
          <a:solidFill>
            <a:schemeClr val="accent3"/>
          </a:solidFill>
          <a:ln/>
        </p:spPr>
      </p:sp>
      <p:pic>
        <p:nvPicPr>
          <p:cNvPr id="5" name="Image 1" descr="preencoded.png"/>
          <p:cNvPicPr>
            <a:picLocks noChangeAspect="1"/>
          </p:cNvPicPr>
          <p:nvPr/>
        </p:nvPicPr>
        <p:blipFill>
          <a:blip r:embed="rId4"/>
          <a:stretch>
            <a:fillRect/>
          </a:stretch>
        </p:blipFill>
        <p:spPr>
          <a:xfrm>
            <a:off x="4745736" y="1591056"/>
            <a:ext cx="256032" cy="256032"/>
          </a:xfrm>
          <a:prstGeom prst="rect">
            <a:avLst/>
          </a:prstGeom>
        </p:spPr>
      </p:pic>
      <p:sp>
        <p:nvSpPr>
          <p:cNvPr id="6" name="La renuncia digna"/>
          <p:cNvSpPr txBox="1"/>
          <p:nvPr/>
        </p:nvSpPr>
        <p:spPr>
          <a:xfrm>
            <a:off x="5303520" y="1426464"/>
            <a:ext cx="342900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La renuncia digna</a:t>
            </a:r>
            <a:endParaRPr lang="en-US" sz="1600" dirty="0"/>
          </a:p>
          <a:p>
            <a:pPr marL="0" indent="0">
              <a:spcAft>
                <a:spcPts val="200"/>
              </a:spcAft>
              <a:buNone/>
            </a:pPr>
            <a:r>
              <a:rPr lang="en-US" sz="1400" dirty="0">
                <a:solidFill>
                  <a:schemeClr val="tx1"/>
                </a:solidFill>
              </a:rPr>
              <a:t>Sancho abandona el poder voluntariamente al ver los peligros de la política.</a:t>
            </a:r>
            <a:endParaRPr lang="en-US" sz="1600" dirty="0"/>
          </a:p>
        </p:txBody>
      </p:sp>
      <p:sp>
        <p:nvSpPr>
          <p:cNvPr id="7" name="icono La crítica de Cervantes"/>
          <p:cNvSpPr/>
          <p:nvPr/>
        </p:nvSpPr>
        <p:spPr>
          <a:xfrm>
            <a:off x="4617720" y="2423160"/>
            <a:ext cx="512064" cy="512064"/>
          </a:xfrm>
          <a:prstGeom prst="ellipse">
            <a:avLst/>
          </a:prstGeom>
          <a:solidFill>
            <a:schemeClr val="accent4"/>
          </a:solidFill>
          <a:ln/>
        </p:spPr>
      </p:sp>
      <p:pic>
        <p:nvPicPr>
          <p:cNvPr id="8" name="Image 2" descr="preencoded.png"/>
          <p:cNvPicPr>
            <a:picLocks noChangeAspect="1"/>
          </p:cNvPicPr>
          <p:nvPr/>
        </p:nvPicPr>
        <p:blipFill>
          <a:blip r:embed="rId5"/>
          <a:stretch>
            <a:fillRect/>
          </a:stretch>
        </p:blipFill>
        <p:spPr>
          <a:xfrm>
            <a:off x="4745736" y="2551176"/>
            <a:ext cx="256032" cy="256032"/>
          </a:xfrm>
          <a:prstGeom prst="rect">
            <a:avLst/>
          </a:prstGeom>
        </p:spPr>
      </p:pic>
      <p:sp>
        <p:nvSpPr>
          <p:cNvPr id="9" name="La crítica de Cervantes"/>
          <p:cNvSpPr txBox="1"/>
          <p:nvPr/>
        </p:nvSpPr>
        <p:spPr>
          <a:xfrm>
            <a:off x="5303520" y="2386584"/>
            <a:ext cx="342900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La crítica de Cervantes</a:t>
            </a:r>
            <a:endParaRPr lang="en-US" sz="1600" dirty="0"/>
          </a:p>
          <a:p>
            <a:pPr marL="0" indent="0">
              <a:spcAft>
                <a:spcPts val="200"/>
              </a:spcAft>
              <a:buNone/>
            </a:pPr>
            <a:r>
              <a:rPr lang="en-US" sz="1400" dirty="0">
                <a:solidFill>
                  <a:schemeClr val="tx1"/>
                </a:solidFill>
              </a:rPr>
              <a:t>Sátira contra los gobernantes cultos pero corruptos e ineficientes.</a:t>
            </a:r>
            <a:endParaRPr lang="en-US" sz="1600" dirty="0"/>
          </a:p>
        </p:txBody>
      </p:sp>
      <p:sp>
        <p:nvSpPr>
          <p:cNvPr id="10" name="icono Conclusión"/>
          <p:cNvSpPr/>
          <p:nvPr/>
        </p:nvSpPr>
        <p:spPr>
          <a:xfrm>
            <a:off x="4617720" y="3383280"/>
            <a:ext cx="512064" cy="512064"/>
          </a:xfrm>
          <a:prstGeom prst="ellipse">
            <a:avLst/>
          </a:prstGeom>
          <a:solidFill>
            <a:schemeClr val="accent1"/>
          </a:solidFill>
          <a:ln/>
        </p:spPr>
      </p:sp>
      <p:pic>
        <p:nvPicPr>
          <p:cNvPr id="11" name="Image 3" descr="preencoded.png"/>
          <p:cNvPicPr>
            <a:picLocks noChangeAspect="1"/>
          </p:cNvPicPr>
          <p:nvPr/>
        </p:nvPicPr>
        <p:blipFill>
          <a:blip r:embed="rId6"/>
          <a:stretch>
            <a:fillRect/>
          </a:stretch>
        </p:blipFill>
        <p:spPr>
          <a:xfrm>
            <a:off x="4745736" y="3511296"/>
            <a:ext cx="256032" cy="256032"/>
          </a:xfrm>
          <a:prstGeom prst="rect">
            <a:avLst/>
          </a:prstGeom>
        </p:spPr>
      </p:pic>
      <p:sp>
        <p:nvSpPr>
          <p:cNvPr id="12" name="Conclusión"/>
          <p:cNvSpPr txBox="1"/>
          <p:nvPr/>
        </p:nvSpPr>
        <p:spPr>
          <a:xfrm>
            <a:off x="5303520" y="3346704"/>
            <a:ext cx="3429000" cy="914400"/>
          </a:xfrm>
          <a:prstGeom prst="rect">
            <a:avLst/>
          </a:prstGeom>
          <a:noFill/>
          <a:ln/>
        </p:spPr>
        <p:txBody>
          <a:bodyPr wrap="square" lIns="0" tIns="0" rIns="0" bIns="0" rtlCol="0" anchor="t"/>
          <a:lstStyle/>
          <a:p>
            <a:pPr marL="0" indent="0">
              <a:spcAft>
                <a:spcPts val="200"/>
              </a:spcAft>
              <a:buNone/>
            </a:pPr>
            <a:r>
              <a:rPr lang="en-US" sz="1600" b="1" dirty="0">
                <a:solidFill>
                  <a:schemeClr val="accent1"/>
                </a:solidFill>
              </a:rPr>
              <a:t>Conclusión</a:t>
            </a:r>
            <a:endParaRPr lang="en-US" sz="1600" dirty="0"/>
          </a:p>
          <a:p>
            <a:pPr marL="0" indent="0">
              <a:spcAft>
                <a:spcPts val="200"/>
              </a:spcAft>
              <a:buNone/>
            </a:pPr>
            <a:r>
              <a:rPr lang="en-US" sz="1400" dirty="0">
                <a:solidFill>
                  <a:schemeClr val="tx1"/>
                </a:solidFill>
              </a:rPr>
              <a:t>El verdadero liderazgo depende de la empatía, la agudeza y la honestidad.</a:t>
            </a:r>
            <a:endParaRPr lang="en-US" sz="1600" dirty="0"/>
          </a:p>
        </p:txBody>
      </p:sp>
      <p:sp>
        <p:nvSpPr>
          <p:cNvPr id="13" name="Text 7"/>
          <p:cNvSpPr txBox="1"/>
          <p:nvPr/>
        </p:nvSpPr>
        <p:spPr>
          <a:xfrm>
            <a:off x="4617720" y="4370832"/>
            <a:ext cx="3291840" cy="411480"/>
          </a:xfrm>
          <a:prstGeom prst="rect">
            <a:avLst/>
          </a:prstGeom>
          <a:noFill/>
          <a:ln/>
        </p:spPr>
        <p:txBody>
          <a:bodyPr wrap="square" lIns="0" tIns="0" rIns="0" bIns="0" rtlCol="0" anchor="ctr"/>
          <a:lstStyle/>
          <a:p>
            <a:pPr marL="0" indent="0">
              <a:buNone/>
            </a:pPr>
            <a:r>
              <a:rPr lang="en-US" sz="2000" b="1" i="1" dirty="0">
                <a:solidFill>
                  <a:schemeClr val="accent5"/>
                </a:solidFill>
                <a:latin typeface="Cambria" pitchFamily="34" charset="0"/>
                <a:ea typeface="Cambria" pitchFamily="34" charset="-122"/>
                <a:cs typeface="Cambria" pitchFamily="34" charset="-120"/>
              </a:rPr>
              <a:t>¡Muchas gracias!</a:t>
            </a:r>
            <a:endParaRPr lang="en-US" sz="2000" dirty="0"/>
          </a:p>
        </p:txBody>
      </p:sp>
      <p:sp>
        <p:nvSpPr>
          <p:cNvPr id="25" name="Slide Number Placeholder 0"/>
          <p:cNvSpPr>
            <a:spLocks noGrp="1"/>
          </p:cNvSpPr>
          <p:nvPr>
            <p:ph type="sldNum" sz="quarter" idx="4294967295"/>
          </p:nvPr>
        </p:nvSpPr>
        <p:spPr>
          <a:xfrm>
            <a:off x="8229600" y="4828032"/>
            <a:ext cx="457200" cy="22860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5"/>
                </a:solidFill>
              </a:defRPr>
            </a:lvl1pPr>
          </a:lstStyle>
          <a:p>
            <a:pPr algn="r"/>
            <a:fld id="{F7021451-1387-4CA6-816F-3879F97B5CBC}" type="slidenum">
              <a:rPr lang="en-US" b="0"/>
              <a:t>13</a:t>
            </a:fld>
            <a:endParaRPr lang="en-US"/>
          </a:p>
        </p:txBody>
      </p:sp>
    </p:spTree>
  </p:cSld>
  <p:clrMapOvr>
    <a:masterClrMapping/>
  </p:clrMapOvr>
</p:sld>
</file>

<file path=ppt/theme/theme1.xml><?xml version="1.0" encoding="utf-8"?>
<a:theme xmlns:a="http://schemas.openxmlformats.org/drawingml/2006/main" name="Barataria">
  <a:themeElements>
    <a:clrScheme name="Barataria">
      <a:dk1>
        <a:srgbClr val="2A1A14"/>
      </a:dk1>
      <a:lt1>
        <a:srgbClr val="FFFFFF"/>
      </a:lt1>
      <a:dk2>
        <a:srgbClr val="6E1E2A"/>
      </a:dk2>
      <a:lt2>
        <a:srgbClr val="F8F4EC"/>
      </a:lt2>
      <a:accent1>
        <a:srgbClr val="6E1E2A"/>
      </a:accent1>
      <a:accent2>
        <a:srgbClr val="D9A441"/>
      </a:accent2>
      <a:accent3>
        <a:srgbClr val="B4553A"/>
      </a:accent3>
      <a:accent4>
        <a:srgbClr val="6F7B3B"/>
      </a:accent4>
      <a:accent5>
        <a:srgbClr val="B9822E"/>
      </a:accent5>
      <a:accent6>
        <a:srgbClr val="4B5D73"/>
      </a:accent6>
      <a:hlink>
        <a:srgbClr val="6E1E2A"/>
      </a:hlink>
      <a:folHlink>
        <a:srgbClr val="B4553A"/>
      </a:folHlink>
    </a:clrScheme>
    <a:fontScheme name="Barataria">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1913</Words>
  <Application>Microsoft Office PowerPoint</Application>
  <PresentationFormat>Presentación en pantalla (16:9)</PresentationFormat>
  <Paragraphs>116</Paragraphs>
  <Slides>13</Slides>
  <Notes>13</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Calibri</vt:lpstr>
      <vt:lpstr>Cambria</vt:lpstr>
      <vt:lpstr>Barataria</vt:lpstr>
      <vt:lpstr>¿Y si mañana gobernara alguien que no sabe leer ni escribir?</vt:lpstr>
      <vt:lpstr>La Sabiduría en la Ínsula Barataria</vt:lpstr>
      <vt:lpstr>El caso de la mujer y el ganadero</vt:lpstr>
      <vt:lpstr>Caso 1: La acusación de deshonra</vt:lpstr>
      <vt:lpstr>La sentencia de la bolsa de dinero</vt:lpstr>
      <vt:lpstr>El veredicto basado en la psicología</vt:lpstr>
      <vt:lpstr>El misterio del bastón de caña</vt:lpstr>
      <vt:lpstr>Caso 2: El préstamo de los 10 escudos</vt:lpstr>
      <vt:lpstr>El juramento literal</vt:lpstr>
      <vt:lpstr>Rompiendo la caña</vt:lpstr>
      <vt:lpstr>Conclusiones y cierre</vt:lpstr>
      <vt:lpstr>La justicia del sentido común</vt:lpstr>
      <vt:lpstr>El legado de un gobernador humilde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juicios de Sancho Panza</dc:title>
  <dc:subject>PptxGenJS Presentation</dc:subject>
  <dc:creator>Ensayo</dc:creator>
  <cp:lastModifiedBy>GUSTAVO ANDRES ROJAS PEREIRA</cp:lastModifiedBy>
  <cp:revision>2</cp:revision>
  <dcterms:created xsi:type="dcterms:W3CDTF">2026-10-07T04:19:56Z</dcterms:created>
  <dcterms:modified xsi:type="dcterms:W3CDTF">2026-10-07T04:19:30Z</dcterms:modified>
</cp:coreProperties>
</file>